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1" r:id="rId2"/>
    <p:sldId id="332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43"/>
  </p:normalViewPr>
  <p:slideViewPr>
    <p:cSldViewPr snapToGrid="0" snapToObjects="1">
      <p:cViewPr varScale="1">
        <p:scale>
          <a:sx n="107" d="100"/>
          <a:sy n="107" d="100"/>
        </p:scale>
        <p:origin x="200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724B4-D342-3C4A-B3B3-90E14B3D8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2DEB87-D4CC-C74E-9FEB-4CACAA8513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B6463-0E6D-D94F-B0D8-6C5D7697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B479-55E6-464A-93C8-4A9E93F11CD7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E7054-2FB8-1744-8B48-AF80E142D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981A4-1A6B-7E45-9C66-67EA9224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206DF-4779-D74C-8D60-2020DE19C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75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A4609-3589-4344-8A19-9345BF9C8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D3A5F-3F57-9946-BB26-1FF0DF59F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D22DD-DEE6-D74A-9870-E84168BC4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B479-55E6-464A-93C8-4A9E93F11CD7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61DC4-5BD0-0F42-B7EC-8ABB5F732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F0517-579D-5140-80C2-47FBB55B9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206DF-4779-D74C-8D60-2020DE19C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23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C3051A-7B91-4145-9FDF-28C808B354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19F70E-1FF5-AF40-ADA9-2323B6142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29219-990D-854C-87BA-13CA1048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B479-55E6-464A-93C8-4A9E93F11CD7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0414A-F985-D644-B238-BE9C16171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0CCCE-274F-804B-8A95-283CE471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206DF-4779-D74C-8D60-2020DE19C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90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ine"/>
          <p:cNvSpPr/>
          <p:nvPr/>
        </p:nvSpPr>
        <p:spPr>
          <a:xfrm>
            <a:off x="232707" y="631476"/>
            <a:ext cx="11726587" cy="1"/>
          </a:xfrm>
          <a:prstGeom prst="line">
            <a:avLst/>
          </a:prstGeom>
          <a:ln w="25400">
            <a:solidFill>
              <a:srgbClr val="4B70AA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32" name="University of Toronto     Department of Surgery"/>
          <p:cNvSpPr txBox="1"/>
          <p:nvPr/>
        </p:nvSpPr>
        <p:spPr>
          <a:xfrm>
            <a:off x="231308" y="330242"/>
            <a:ext cx="2914259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rPr sz="1100"/>
              <a:t>University of Toronto     Department of Surgery</a:t>
            </a:r>
          </a:p>
        </p:txBody>
      </p:sp>
      <p:sp>
        <p:nvSpPr>
          <p:cNvPr id="133" name="Line"/>
          <p:cNvSpPr/>
          <p:nvPr/>
        </p:nvSpPr>
        <p:spPr>
          <a:xfrm>
            <a:off x="1639619" y="345051"/>
            <a:ext cx="1" cy="203201"/>
          </a:xfrm>
          <a:prstGeom prst="line">
            <a:avLst/>
          </a:prstGeom>
          <a:ln w="25400">
            <a:solidFill>
              <a:srgbClr val="1B2E59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34" name="Annual Address 2018"/>
          <p:cNvSpPr txBox="1"/>
          <p:nvPr/>
        </p:nvSpPr>
        <p:spPr>
          <a:xfrm>
            <a:off x="10589990" y="330242"/>
            <a:ext cx="134812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r" defTabSz="2286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rPr sz="1100"/>
              <a:t>Annual Address </a:t>
            </a:r>
            <a:r>
              <a:rPr sz="1100">
                <a:solidFill>
                  <a:srgbClr val="F59331"/>
                </a:solidFill>
              </a:rPr>
              <a:t>2018</a:t>
            </a:r>
          </a:p>
        </p:txBody>
      </p:sp>
      <p:sp>
        <p:nvSpPr>
          <p:cNvPr id="135" name="Rectangle"/>
          <p:cNvSpPr/>
          <p:nvPr/>
        </p:nvSpPr>
        <p:spPr>
          <a:xfrm>
            <a:off x="-26649" y="6729275"/>
            <a:ext cx="12245299" cy="128608"/>
          </a:xfrm>
          <a:prstGeom prst="rect">
            <a:avLst/>
          </a:prstGeom>
          <a:solidFill>
            <a:srgbClr val="86AA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36" name="Image"/>
          <p:cNvSpPr>
            <a:spLocks noGrp="1"/>
          </p:cNvSpPr>
          <p:nvPr>
            <p:ph type="pic" sz="quarter" idx="13"/>
          </p:nvPr>
        </p:nvSpPr>
        <p:spPr>
          <a:xfrm>
            <a:off x="2247141" y="2225837"/>
            <a:ext cx="2180184" cy="21801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7" name="Image"/>
          <p:cNvSpPr>
            <a:spLocks noGrp="1"/>
          </p:cNvSpPr>
          <p:nvPr>
            <p:ph type="pic" sz="quarter" idx="14"/>
          </p:nvPr>
        </p:nvSpPr>
        <p:spPr>
          <a:xfrm>
            <a:off x="5005885" y="2225831"/>
            <a:ext cx="2180267" cy="21802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8" name="Image"/>
          <p:cNvSpPr>
            <a:spLocks noGrp="1"/>
          </p:cNvSpPr>
          <p:nvPr>
            <p:ph type="pic" sz="quarter" idx="15"/>
          </p:nvPr>
        </p:nvSpPr>
        <p:spPr>
          <a:xfrm>
            <a:off x="7764629" y="2225838"/>
            <a:ext cx="2180167" cy="21801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9" name="meet our New faculty 2018"/>
          <p:cNvSpPr txBox="1">
            <a:spLocks noGrp="1"/>
          </p:cNvSpPr>
          <p:nvPr>
            <p:ph type="body" sz="quarter" idx="16"/>
          </p:nvPr>
        </p:nvSpPr>
        <p:spPr>
          <a:xfrm>
            <a:off x="574802" y="1142834"/>
            <a:ext cx="11042397" cy="48013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defTabSz="228600">
              <a:spcBef>
                <a:spcPts val="0"/>
              </a:spcBef>
              <a:buSzTx/>
              <a:buNone/>
              <a:defRPr cap="all">
                <a:solidFill>
                  <a:srgbClr val="1B2E59"/>
                </a:solidFill>
                <a:latin typeface="Futura"/>
                <a:cs typeface="Futura"/>
                <a:sym typeface="Futura"/>
              </a:defRPr>
            </a:lvl1pPr>
          </a:lstStyle>
          <a:p>
            <a:pPr marL="0" indent="0" algn="ctr" defTabSz="457200">
              <a:spcBef>
                <a:spcPts val="0"/>
              </a:spcBef>
              <a:buSzTx/>
              <a:buNone/>
              <a:defRPr cap="all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meet our New faculty </a:t>
            </a:r>
            <a:r>
              <a:rPr>
                <a:solidFill>
                  <a:srgbClr val="F7941D"/>
                </a:solidFill>
              </a:rPr>
              <a:t>2018</a:t>
            </a:r>
          </a:p>
        </p:txBody>
      </p:sp>
      <p:sp>
        <p:nvSpPr>
          <p:cNvPr id="140" name="Line"/>
          <p:cNvSpPr/>
          <p:nvPr/>
        </p:nvSpPr>
        <p:spPr>
          <a:xfrm>
            <a:off x="4592532" y="1758035"/>
            <a:ext cx="3006938" cy="1"/>
          </a:xfrm>
          <a:prstGeom prst="line">
            <a:avLst/>
          </a:prstGeom>
          <a:ln w="50800">
            <a:solidFill>
              <a:srgbClr val="4B70AA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41" name="MD, PhD, FRCSC, FACS…"/>
          <p:cNvSpPr txBox="1">
            <a:spLocks noGrp="1"/>
          </p:cNvSpPr>
          <p:nvPr>
            <p:ph type="body" sz="quarter" idx="17"/>
          </p:nvPr>
        </p:nvSpPr>
        <p:spPr>
          <a:xfrm>
            <a:off x="1650834" y="5064053"/>
            <a:ext cx="3372847" cy="1694438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algn="ctr" defTabSz="228600">
              <a:lnSpc>
                <a:spcPct val="110000"/>
              </a:lnSpc>
              <a:spcBef>
                <a:spcPts val="0"/>
              </a:spcBef>
              <a:buSzTx/>
              <a:buNone/>
              <a:defRPr sz="2400" b="1" i="1">
                <a:solidFill>
                  <a:srgbClr val="5E5E5E"/>
                </a:solidFill>
                <a:latin typeface="Calisto MT"/>
                <a:sym typeface="Calisto MT"/>
              </a:defRPr>
            </a:lvl1pPr>
          </a:lstStyle>
          <a:p>
            <a:pPr marL="0" indent="0" algn="ctr" defTabSz="457200">
              <a:lnSpc>
                <a:spcPct val="110000"/>
              </a:lnSpc>
              <a:spcBef>
                <a:spcPts val="0"/>
              </a:spcBef>
              <a:buSzTx/>
              <a:buNone/>
              <a:defRPr sz="2400" b="1">
                <a:solidFill>
                  <a:srgbClr val="5E5E5E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MD, PhD, FRCSC, FACS</a:t>
            </a:r>
          </a:p>
          <a:p>
            <a:pPr marL="0" indent="0" algn="ctr" defTabSz="457200">
              <a:lnSpc>
                <a:spcPct val="110000"/>
              </a:lnSpc>
              <a:spcBef>
                <a:spcPts val="0"/>
              </a:spcBef>
              <a:buSzTx/>
              <a:buNone/>
              <a:defRPr sz="2400" i="1">
                <a:solidFill>
                  <a:srgbClr val="5E5E5E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Vice Chair of Research</a:t>
            </a:r>
          </a:p>
          <a:p>
            <a:pPr marL="0" indent="0" algn="ctr" defTabSz="457200">
              <a:lnSpc>
                <a:spcPct val="110000"/>
              </a:lnSpc>
              <a:spcBef>
                <a:spcPts val="0"/>
              </a:spcBef>
              <a:buSzTx/>
              <a:buNone/>
              <a:defRPr sz="2400">
                <a:solidFill>
                  <a:srgbClr val="5E5E5E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Department of Surgery</a:t>
            </a:r>
          </a:p>
          <a:p>
            <a:pPr marL="0" indent="0" algn="ctr" defTabSz="457200">
              <a:lnSpc>
                <a:spcPct val="110000"/>
              </a:lnSpc>
              <a:spcBef>
                <a:spcPts val="0"/>
              </a:spcBef>
              <a:buSzTx/>
              <a:buNone/>
              <a:defRPr sz="2400">
                <a:solidFill>
                  <a:srgbClr val="5E5E5E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University of Toronto</a:t>
            </a:r>
          </a:p>
        </p:txBody>
      </p:sp>
      <p:sp>
        <p:nvSpPr>
          <p:cNvPr id="142" name="James T. Rutka"/>
          <p:cNvSpPr txBox="1">
            <a:spLocks noGrp="1"/>
          </p:cNvSpPr>
          <p:nvPr>
            <p:ph type="body" sz="quarter" idx="18"/>
          </p:nvPr>
        </p:nvSpPr>
        <p:spPr>
          <a:xfrm>
            <a:off x="2562879" y="4668451"/>
            <a:ext cx="1548758" cy="313932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James T. Rutka</a:t>
            </a:r>
          </a:p>
        </p:txBody>
      </p:sp>
      <p:sp>
        <p:nvSpPr>
          <p:cNvPr id="143" name="MD, PhD, FRCSC, FACS…"/>
          <p:cNvSpPr txBox="1">
            <a:spLocks noGrp="1"/>
          </p:cNvSpPr>
          <p:nvPr>
            <p:ph type="body" sz="quarter" idx="19"/>
          </p:nvPr>
        </p:nvSpPr>
        <p:spPr>
          <a:xfrm>
            <a:off x="4409578" y="5064053"/>
            <a:ext cx="3372847" cy="1694438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algn="ctr" defTabSz="228600">
              <a:lnSpc>
                <a:spcPct val="110000"/>
              </a:lnSpc>
              <a:spcBef>
                <a:spcPts val="0"/>
              </a:spcBef>
              <a:buSzTx/>
              <a:buNone/>
              <a:defRPr sz="2400" b="1" i="1">
                <a:solidFill>
                  <a:srgbClr val="5E5E5E"/>
                </a:solidFill>
                <a:latin typeface="Calisto MT"/>
                <a:sym typeface="Calisto MT"/>
              </a:defRPr>
            </a:lvl1pPr>
          </a:lstStyle>
          <a:p>
            <a:pPr marL="0" indent="0" algn="ctr" defTabSz="457200">
              <a:lnSpc>
                <a:spcPct val="110000"/>
              </a:lnSpc>
              <a:spcBef>
                <a:spcPts val="0"/>
              </a:spcBef>
              <a:buSzTx/>
              <a:buNone/>
              <a:defRPr sz="2400" b="1">
                <a:solidFill>
                  <a:srgbClr val="5E5E5E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MD, PhD, FRCSC, FACS</a:t>
            </a:r>
          </a:p>
          <a:p>
            <a:pPr marL="0" indent="0" algn="ctr" defTabSz="457200">
              <a:lnSpc>
                <a:spcPct val="110000"/>
              </a:lnSpc>
              <a:spcBef>
                <a:spcPts val="0"/>
              </a:spcBef>
              <a:buSzTx/>
              <a:buNone/>
              <a:defRPr sz="2400" i="1">
                <a:solidFill>
                  <a:srgbClr val="5E5E5E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Vice Chair of Research</a:t>
            </a:r>
          </a:p>
          <a:p>
            <a:pPr marL="0" indent="0" algn="ctr" defTabSz="457200">
              <a:lnSpc>
                <a:spcPct val="110000"/>
              </a:lnSpc>
              <a:spcBef>
                <a:spcPts val="0"/>
              </a:spcBef>
              <a:buSzTx/>
              <a:buNone/>
              <a:defRPr sz="2400">
                <a:solidFill>
                  <a:srgbClr val="5E5E5E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Department of Surgery</a:t>
            </a:r>
          </a:p>
          <a:p>
            <a:pPr marL="0" indent="0" algn="ctr" defTabSz="457200">
              <a:lnSpc>
                <a:spcPct val="110000"/>
              </a:lnSpc>
              <a:spcBef>
                <a:spcPts val="0"/>
              </a:spcBef>
              <a:buSzTx/>
              <a:buNone/>
              <a:defRPr sz="2400">
                <a:solidFill>
                  <a:srgbClr val="5E5E5E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University of Toronto</a:t>
            </a:r>
          </a:p>
        </p:txBody>
      </p:sp>
      <p:sp>
        <p:nvSpPr>
          <p:cNvPr id="144" name="James T. Rutka"/>
          <p:cNvSpPr txBox="1">
            <a:spLocks noGrp="1"/>
          </p:cNvSpPr>
          <p:nvPr>
            <p:ph type="body" sz="quarter" idx="20"/>
          </p:nvPr>
        </p:nvSpPr>
        <p:spPr>
          <a:xfrm>
            <a:off x="5321623" y="4668451"/>
            <a:ext cx="1548758" cy="313932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James T. Rutka</a:t>
            </a:r>
          </a:p>
        </p:txBody>
      </p:sp>
      <p:sp>
        <p:nvSpPr>
          <p:cNvPr id="145" name="MD, PhD, FRCSC, FACS…"/>
          <p:cNvSpPr txBox="1">
            <a:spLocks noGrp="1"/>
          </p:cNvSpPr>
          <p:nvPr>
            <p:ph type="body" sz="quarter" idx="21"/>
          </p:nvPr>
        </p:nvSpPr>
        <p:spPr>
          <a:xfrm>
            <a:off x="7168321" y="5064053"/>
            <a:ext cx="3372847" cy="1694438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algn="ctr" defTabSz="228600">
              <a:lnSpc>
                <a:spcPct val="110000"/>
              </a:lnSpc>
              <a:spcBef>
                <a:spcPts val="0"/>
              </a:spcBef>
              <a:buSzTx/>
              <a:buNone/>
              <a:defRPr sz="2400" b="1" i="1">
                <a:solidFill>
                  <a:srgbClr val="5E5E5E"/>
                </a:solidFill>
                <a:latin typeface="Calisto MT"/>
                <a:sym typeface="Calisto MT"/>
              </a:defRPr>
            </a:lvl1pPr>
          </a:lstStyle>
          <a:p>
            <a:pPr marL="0" indent="0" algn="ctr" defTabSz="457200">
              <a:lnSpc>
                <a:spcPct val="110000"/>
              </a:lnSpc>
              <a:spcBef>
                <a:spcPts val="0"/>
              </a:spcBef>
              <a:buSzTx/>
              <a:buNone/>
              <a:defRPr sz="2400" b="1">
                <a:solidFill>
                  <a:srgbClr val="5E5E5E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MD, PhD, FRCSC, FACS</a:t>
            </a:r>
          </a:p>
          <a:p>
            <a:pPr marL="0" indent="0" algn="ctr" defTabSz="457200">
              <a:lnSpc>
                <a:spcPct val="110000"/>
              </a:lnSpc>
              <a:spcBef>
                <a:spcPts val="0"/>
              </a:spcBef>
              <a:buSzTx/>
              <a:buNone/>
              <a:defRPr sz="2400" i="1">
                <a:solidFill>
                  <a:srgbClr val="5E5E5E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Vice Chair of Research</a:t>
            </a:r>
          </a:p>
          <a:p>
            <a:pPr marL="0" indent="0" algn="ctr" defTabSz="457200">
              <a:lnSpc>
                <a:spcPct val="110000"/>
              </a:lnSpc>
              <a:spcBef>
                <a:spcPts val="0"/>
              </a:spcBef>
              <a:buSzTx/>
              <a:buNone/>
              <a:defRPr sz="2400">
                <a:solidFill>
                  <a:srgbClr val="5E5E5E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Department of Surgery</a:t>
            </a:r>
          </a:p>
          <a:p>
            <a:pPr marL="0" indent="0" algn="ctr" defTabSz="457200">
              <a:lnSpc>
                <a:spcPct val="110000"/>
              </a:lnSpc>
              <a:spcBef>
                <a:spcPts val="0"/>
              </a:spcBef>
              <a:buSzTx/>
              <a:buNone/>
              <a:defRPr sz="2400">
                <a:solidFill>
                  <a:srgbClr val="5E5E5E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University of Toronto</a:t>
            </a:r>
          </a:p>
        </p:txBody>
      </p:sp>
      <p:sp>
        <p:nvSpPr>
          <p:cNvPr id="146" name="James T. Rutka"/>
          <p:cNvSpPr txBox="1">
            <a:spLocks noGrp="1"/>
          </p:cNvSpPr>
          <p:nvPr>
            <p:ph type="body" sz="quarter" idx="22"/>
          </p:nvPr>
        </p:nvSpPr>
        <p:spPr>
          <a:xfrm>
            <a:off x="8080366" y="4668451"/>
            <a:ext cx="1548758" cy="313932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James T. Rutka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796794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0B848-5F2F-3642-87C3-E3513C11D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DDD9D-45A0-D04E-96B6-24D0670E8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DD349-CD71-B647-B6A7-084E3C03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B479-55E6-464A-93C8-4A9E93F11CD7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B018E-07C2-C749-AD66-715B1301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D67C-32C6-3649-8E99-FF41CB211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206DF-4779-D74C-8D60-2020DE19C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23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98E24-7949-B64C-AE13-FF7E27AE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E48A0-7EAE-114D-A163-8F1CF7A34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7028C-A12F-7441-9893-AFC8EDD02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B479-55E6-464A-93C8-4A9E93F11CD7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5F9E2-453C-2146-B4E3-11C81084C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32FFA-32BD-5E42-85E0-922B06FC2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206DF-4779-D74C-8D60-2020DE19C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77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9AD43-B5AF-F84B-9F2F-2F1A900EF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B2B06-5EDF-4C4A-AE7E-D0B8DB825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44400-B84A-9447-B70A-4461035B7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5F2C8-ED62-344D-9825-5D2F960CD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B479-55E6-464A-93C8-4A9E93F11CD7}" type="datetimeFigureOut">
              <a:rPr lang="en-US" smtClean="0"/>
              <a:t>9/24/18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487F70-B206-FC4E-A8D3-84989D14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B927F-9BAD-574F-8A51-AC59736DF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206DF-4779-D74C-8D60-2020DE19C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5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D707-192E-F149-9365-276455037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F3DFB-FA47-2E42-B33C-AD46320F0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4C3C87-55D8-4144-96B3-012A83399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5027C1-DB4E-5044-9E14-B1B6E315E5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938992-E511-9642-8C65-407CF9515F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955B7E-80F4-3B4E-8316-CD3E8212B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B479-55E6-464A-93C8-4A9E93F11CD7}" type="datetimeFigureOut">
              <a:rPr lang="en-US" smtClean="0"/>
              <a:t>9/24/18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D78DAE-9930-974E-B6EA-49E5E0C4F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607792-FFE1-AE49-9E74-4DDFB23C4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206DF-4779-D74C-8D60-2020DE19C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63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37FC-1227-8245-B304-D7B140446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9EF268-9DA9-E54F-89AF-2A5A731E7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B479-55E6-464A-93C8-4A9E93F11CD7}" type="datetimeFigureOut">
              <a:rPr lang="en-US" smtClean="0"/>
              <a:t>9/24/18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9E39D-9E34-8D4F-8FB7-E8FC858C3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8ECBE-3619-F549-A985-FC5CB33D1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206DF-4779-D74C-8D60-2020DE19C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2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0093F-AEA9-C54F-A08F-64B924F2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B479-55E6-464A-93C8-4A9E93F11CD7}" type="datetimeFigureOut">
              <a:rPr lang="en-US" smtClean="0"/>
              <a:t>9/24/18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84C6BC-494C-1743-A2D0-892328E2B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54D99-76B2-6C48-AF2B-F84452FF6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206DF-4779-D74C-8D60-2020DE19C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26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1BB21-42C3-CF44-933E-D4EF8B117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7420A-8B8F-DC47-95E0-D5AA74EF6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408312-B68F-304A-9124-2811CE50D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14D80-80FE-B74C-B4A0-283222243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B479-55E6-464A-93C8-4A9E93F11CD7}" type="datetimeFigureOut">
              <a:rPr lang="en-US" smtClean="0"/>
              <a:t>9/24/18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F7534-EE9A-9D49-B2EF-24DC0362D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CC25A5-E2E6-0F4E-92D7-3E5BCEAF8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206DF-4779-D74C-8D60-2020DE19C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8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999D1-4466-014A-898C-7894F2B86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592216-FBDD-E24B-B383-1DAF2FE549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A1A94-5FE0-A84D-9EB5-2958AE039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3ED280-C13A-8741-AAEA-63437C80C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B479-55E6-464A-93C8-4A9E93F11CD7}" type="datetimeFigureOut">
              <a:rPr lang="en-US" smtClean="0"/>
              <a:t>9/24/18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E3E160-2877-8447-A40D-728DB1391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6DFB9-C72B-C042-858F-69C54E26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206DF-4779-D74C-8D60-2020DE19C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46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97C51F-BE76-8642-9CDE-3A46FB56C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8DAAB-9CA7-3E44-8806-8724B86B5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B9B3E-1882-544E-9003-353EEB0B04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CB479-55E6-464A-93C8-4A9E93F11CD7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E556E-B98E-1E49-B02A-54DD5E594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40C55-DA02-9644-9537-7C2CDC76F0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206DF-4779-D74C-8D60-2020DE19C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5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2018 GALLIE DAY celebration"/>
          <p:cNvSpPr txBox="1">
            <a:spLocks noGrp="1"/>
          </p:cNvSpPr>
          <p:nvPr>
            <p:ph type="body" idx="16"/>
          </p:nvPr>
        </p:nvSpPr>
        <p:spPr>
          <a:xfrm>
            <a:off x="574802" y="789741"/>
            <a:ext cx="11042397" cy="480131"/>
          </a:xfrm>
          <a:prstGeom prst="rect">
            <a:avLst/>
          </a:prstGeom>
        </p:spPr>
        <p:txBody>
          <a:bodyPr/>
          <a:lstStyle/>
          <a:p>
            <a:pPr>
              <a:defRPr cap="all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7941D"/>
                </a:solidFill>
              </a:rPr>
              <a:t>2018 </a:t>
            </a:r>
            <a:r>
              <a:t>GALLIE DAY celebration</a:t>
            </a:r>
          </a:p>
        </p:txBody>
      </p:sp>
      <p:sp>
        <p:nvSpPr>
          <p:cNvPr id="1529" name="Ryan Perlus D R Wilson Award"/>
          <p:cNvSpPr txBox="1">
            <a:spLocks noGrp="1"/>
          </p:cNvSpPr>
          <p:nvPr>
            <p:ph type="body" idx="22"/>
          </p:nvPr>
        </p:nvSpPr>
        <p:spPr>
          <a:xfrm>
            <a:off x="9325618" y="2982581"/>
            <a:ext cx="1916871" cy="535531"/>
          </a:xfrm>
          <a:prstGeom prst="rect">
            <a:avLst/>
          </a:prstGeom>
        </p:spPr>
        <p:txBody>
          <a:bodyPr/>
          <a:lstStyle/>
          <a:p>
            <a:r>
              <a:t>Ryan Perlus</a:t>
            </a:r>
            <a:br/>
            <a:r>
              <a:t>D R Wilson Award</a:t>
            </a:r>
          </a:p>
        </p:txBody>
      </p:sp>
      <p:pic>
        <p:nvPicPr>
          <p:cNvPr id="1530" name="Mackinnon, Susan_2018 Gallie Day_DSC8337.jpg" descr="Mackinnon, Susan_2018 Gallie Day_DSC83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84447" y="4239879"/>
            <a:ext cx="2858593" cy="2143762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531" name="Awards Ceremony_2018 Gallie Day_DSC2944 copy.jpg" descr="Awards Ceremony_2018 Gallie Day_DSC2944 copy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53424" y="980465"/>
            <a:ext cx="2479440" cy="185958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grpSp>
        <p:nvGrpSpPr>
          <p:cNvPr id="1534" name="Group"/>
          <p:cNvGrpSpPr/>
          <p:nvPr/>
        </p:nvGrpSpPr>
        <p:grpSpPr>
          <a:xfrm>
            <a:off x="3792191" y="1329618"/>
            <a:ext cx="4892987" cy="2146503"/>
            <a:chOff x="0" y="0"/>
            <a:chExt cx="9785972" cy="4293004"/>
          </a:xfrm>
        </p:grpSpPr>
        <p:pic>
          <p:nvPicPr>
            <p:cNvPr id="1532" name="Awards Ceremony_2018 Gallie Day_DSC2941.jpg" descr="Awards Ceremony_2018 Gallie Day_DSC2941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061548" y="0"/>
              <a:ext cx="5724424" cy="4293004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33" name="Christopher Witiw Shafie Fazel Award"/>
            <p:cNvSpPr txBox="1"/>
            <p:nvPr/>
          </p:nvSpPr>
          <p:spPr>
            <a:xfrm>
              <a:off x="0" y="2069907"/>
              <a:ext cx="3790011" cy="1087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t">
              <a:spAutoFit/>
            </a:bodyPr>
            <a:lstStyle/>
            <a:p>
              <a:pPr>
                <a:defRPr sz="3200" b="0">
                  <a:solidFill>
                    <a:srgbClr val="1B2E59"/>
                  </a:solidFill>
                  <a:latin typeface="Futura"/>
                  <a:ea typeface="Futura"/>
                  <a:cs typeface="Futura"/>
                  <a:sym typeface="Futura"/>
                </a:defRPr>
              </a:pPr>
              <a:r>
                <a:rPr sz="1600"/>
                <a:t>Christopher Witiw</a:t>
              </a:r>
              <a:br>
                <a:rPr sz="1600"/>
              </a:br>
              <a:r>
                <a:rPr sz="1600"/>
                <a:t>Shafie Fazel Award</a:t>
              </a:r>
            </a:p>
          </p:txBody>
        </p:sp>
      </p:grpSp>
      <p:grpSp>
        <p:nvGrpSpPr>
          <p:cNvPr id="1537" name="Group"/>
          <p:cNvGrpSpPr/>
          <p:nvPr/>
        </p:nvGrpSpPr>
        <p:grpSpPr>
          <a:xfrm>
            <a:off x="409051" y="4063023"/>
            <a:ext cx="6298513" cy="2146503"/>
            <a:chOff x="0" y="0"/>
            <a:chExt cx="12597024" cy="4293004"/>
          </a:xfrm>
        </p:grpSpPr>
        <p:pic>
          <p:nvPicPr>
            <p:cNvPr id="1535" name="Awards Ceremony_2018 Gallie Day_DSC3102.jpg" descr="Awards Ceremony_2018 Gallie Day_DSC3102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724005" cy="4293004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36" name="Jas Chahal B Langer Surgeon Scientist Award"/>
            <p:cNvSpPr txBox="1"/>
            <p:nvPr/>
          </p:nvSpPr>
          <p:spPr>
            <a:xfrm>
              <a:off x="6155005" y="1568353"/>
              <a:ext cx="6442019" cy="1087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t">
              <a:spAutoFit/>
            </a:bodyPr>
            <a:lstStyle/>
            <a:p>
              <a:pPr>
                <a:defRPr sz="3200" b="0">
                  <a:solidFill>
                    <a:srgbClr val="1B2E59"/>
                  </a:solidFill>
                  <a:latin typeface="Futura"/>
                  <a:ea typeface="Futura"/>
                  <a:cs typeface="Futura"/>
                  <a:sym typeface="Futura"/>
                </a:defRPr>
              </a:pPr>
              <a:r>
                <a:rPr sz="1600"/>
                <a:t>Jas Chahal</a:t>
              </a:r>
              <a:br>
                <a:rPr sz="1600"/>
              </a:br>
              <a:r>
                <a:rPr sz="1600"/>
                <a:t>B Langer Surgeon Scientist Award</a:t>
              </a:r>
            </a:p>
          </p:txBody>
        </p:sp>
      </p:grpSp>
      <p:pic>
        <p:nvPicPr>
          <p:cNvPr id="1538" name="Awards Ceremony_2018 Gallie Day_DSC2807.jpg" descr="Awards Ceremony_2018 Gallie Day_DSC2807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9442" y="1176373"/>
            <a:ext cx="2750749" cy="2062924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837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9" grpId="0" animBg="1" advAuto="0"/>
      <p:bldP spid="1530" grpId="0" animBg="1" advAuto="0"/>
      <p:bldP spid="1531" grpId="0" animBg="1" advAuto="0"/>
      <p:bldP spid="1534" grpId="0" animBg="1" advAuto="0"/>
      <p:bldP spid="1537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2018 GALLIE DAY celebration"/>
          <p:cNvSpPr txBox="1">
            <a:spLocks noGrp="1"/>
          </p:cNvSpPr>
          <p:nvPr>
            <p:ph type="body" idx="16"/>
          </p:nvPr>
        </p:nvSpPr>
        <p:spPr>
          <a:xfrm>
            <a:off x="574802" y="789741"/>
            <a:ext cx="11042397" cy="480131"/>
          </a:xfrm>
          <a:prstGeom prst="rect">
            <a:avLst/>
          </a:prstGeom>
        </p:spPr>
        <p:txBody>
          <a:bodyPr/>
          <a:lstStyle/>
          <a:p>
            <a:pPr>
              <a:defRPr cap="all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7941D"/>
                </a:solidFill>
              </a:rPr>
              <a:t>2018 </a:t>
            </a:r>
            <a:r>
              <a:t>GALLIE DAY celebration</a:t>
            </a:r>
          </a:p>
        </p:txBody>
      </p:sp>
      <p:grpSp>
        <p:nvGrpSpPr>
          <p:cNvPr id="1543" name="Group"/>
          <p:cNvGrpSpPr/>
          <p:nvPr/>
        </p:nvGrpSpPr>
        <p:grpSpPr>
          <a:xfrm>
            <a:off x="436793" y="1174700"/>
            <a:ext cx="2518575" cy="2413381"/>
            <a:chOff x="-1" y="0"/>
            <a:chExt cx="5037149" cy="4826759"/>
          </a:xfrm>
        </p:grpSpPr>
        <p:sp>
          <p:nvSpPr>
            <p:cNvPr id="1541" name="Carol Swallow Charles Tator Surgeon…"/>
            <p:cNvSpPr txBox="1"/>
            <p:nvPr/>
          </p:nvSpPr>
          <p:spPr>
            <a:xfrm>
              <a:off x="-1" y="3246840"/>
              <a:ext cx="5037149" cy="1579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t">
              <a:spAutoFit/>
            </a:bodyPr>
            <a:lstStyle/>
            <a:p>
              <a:pPr>
                <a:defRPr sz="3200" b="0">
                  <a:solidFill>
                    <a:srgbClr val="1B2E59"/>
                  </a:solidFill>
                  <a:latin typeface="Futura"/>
                  <a:ea typeface="Futura"/>
                  <a:cs typeface="Futura"/>
                  <a:sym typeface="Futura"/>
                </a:defRPr>
              </a:pPr>
              <a:r>
                <a:rPr sz="1600"/>
                <a:t>Carol Swallow</a:t>
              </a:r>
              <a:br>
                <a:rPr sz="1600"/>
              </a:br>
              <a:r>
                <a:rPr sz="1600"/>
                <a:t>Charles Tator Surgeon </a:t>
              </a:r>
            </a:p>
            <a:p>
              <a:pPr>
                <a:defRPr sz="3200" b="0">
                  <a:solidFill>
                    <a:srgbClr val="1B2E59"/>
                  </a:solidFill>
                  <a:latin typeface="Futura"/>
                  <a:ea typeface="Futura"/>
                  <a:cs typeface="Futura"/>
                  <a:sym typeface="Futura"/>
                </a:defRPr>
              </a:pPr>
              <a:r>
                <a:rPr sz="1600"/>
                <a:t>Scientist Mentoring Award</a:t>
              </a:r>
            </a:p>
          </p:txBody>
        </p:sp>
        <p:pic>
          <p:nvPicPr>
            <p:cNvPr id="1542" name="download.jpeg" descr="download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76901" y="0"/>
              <a:ext cx="2857501" cy="2857500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544" name="Awards Ceremony_2018 Gallie Day_DSC2830.jpg" descr="Awards Ceremony_2018 Gallie Day_DSC283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51818" y="1379275"/>
            <a:ext cx="3088366" cy="2059119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545" name="Awards Ceremony_2018 Gallie Day_DSC2811.jpg" descr="Awards Ceremony_2018 Gallie Day_DSC281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41661" y="717648"/>
            <a:ext cx="2337673" cy="3116486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546" name="Awards Ceremony_2018 Gallie Day_DSC2851.jpg" descr="Awards Ceremony_2018 Gallie Day_DSC285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5296" y="4179842"/>
            <a:ext cx="2907017" cy="1938196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547" name="Hodaie, Mojgan_2018 Gallie Day_DSC8196.jpg" descr="Hodaie, Mojgan_2018 Gallie Day_DSC8196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31832" y="3730471"/>
            <a:ext cx="2128336" cy="2836939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548" name="Mackinnon, Susan_2018 Gallie Day_DSC8360.jpg" descr="Mackinnon, Susan_2018 Gallie Day_DSC8360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159445" y="4097162"/>
            <a:ext cx="3460761" cy="2595738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58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4" grpId="0" animBg="1" advAuto="0"/>
      <p:bldP spid="1545" grpId="0" animBg="1" advAuto="0"/>
      <p:bldP spid="1546" grpId="0" animBg="1" advAuto="0"/>
      <p:bldP spid="1547" grpId="0" animBg="1" advAuto="0"/>
      <p:bldP spid="1548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Microsoft Macintosh PowerPoint</Application>
  <PresentationFormat>Widescreen</PresentationFormat>
  <Paragraphs>7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Calisto MT</vt:lpstr>
      <vt:lpstr>Futura</vt:lpstr>
      <vt:lpstr>Helvetica Neue Medium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Neilson</dc:creator>
  <cp:lastModifiedBy>Stephanie Neilson</cp:lastModifiedBy>
  <cp:revision>6</cp:revision>
  <dcterms:created xsi:type="dcterms:W3CDTF">2018-09-24T18:39:20Z</dcterms:created>
  <dcterms:modified xsi:type="dcterms:W3CDTF">2018-09-24T19:28:23Z</dcterms:modified>
</cp:coreProperties>
</file>