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6" r:id="rId2"/>
    <p:sldId id="267" r:id="rId3"/>
    <p:sldId id="268" r:id="rId4"/>
    <p:sldId id="269" r:id="rId5"/>
    <p:sldId id="270" r:id="rId6"/>
    <p:sldId id="271" r:id="rId7"/>
    <p:sldId id="272" r:id="rId8"/>
    <p:sldId id="273" r:id="rId9"/>
    <p:sldId id="274" r:id="rId10"/>
    <p:sldId id="275" r:id="rId11"/>
    <p:sldId id="276" r:id="rId12"/>
    <p:sldId id="277" r:id="rId13"/>
    <p:sldId id="278" r:id="rId14"/>
    <p:sldId id="279" r:id="rId15"/>
    <p:sldId id="280" r:id="rId16"/>
    <p:sldId id="281"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 id="294" r:id="rId30"/>
    <p:sldId id="295" r:id="rId31"/>
    <p:sldId id="296" r:id="rId32"/>
    <p:sldId id="297" r:id="rId33"/>
    <p:sldId id="298" r:id="rId34"/>
    <p:sldId id="299" r:id="rId35"/>
    <p:sldId id="30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8"/>
    <p:restoredTop sz="94643"/>
  </p:normalViewPr>
  <p:slideViewPr>
    <p:cSldViewPr snapToGrid="0" snapToObjects="1">
      <p:cViewPr varScale="1">
        <p:scale>
          <a:sx n="107" d="100"/>
          <a:sy n="107" d="100"/>
        </p:scale>
        <p:origin x="200" y="3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1811B-B9C1-324E-8138-2364B17ED5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BAAB1B-5484-1948-979D-9EECB692F8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B55603-0AD8-E34C-93E2-A2EFB7A440B5}"/>
              </a:ext>
            </a:extLst>
          </p:cNvPr>
          <p:cNvSpPr>
            <a:spLocks noGrp="1"/>
          </p:cNvSpPr>
          <p:nvPr>
            <p:ph type="dt" sz="half" idx="10"/>
          </p:nvPr>
        </p:nvSpPr>
        <p:spPr/>
        <p:txBody>
          <a:bodyPr/>
          <a:lstStyle/>
          <a:p>
            <a:fld id="{1D474087-D6EE-B648-8D9E-79FFEE38149D}" type="datetimeFigureOut">
              <a:rPr lang="en-US" smtClean="0"/>
              <a:t>9/24/18</a:t>
            </a:fld>
            <a:endParaRPr lang="en-US"/>
          </a:p>
        </p:txBody>
      </p:sp>
      <p:sp>
        <p:nvSpPr>
          <p:cNvPr id="5" name="Footer Placeholder 4">
            <a:extLst>
              <a:ext uri="{FF2B5EF4-FFF2-40B4-BE49-F238E27FC236}">
                <a16:creationId xmlns:a16="http://schemas.microsoft.com/office/drawing/2014/main" id="{16053538-AC29-3346-A685-F57C16D266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F4ACB2-780B-4248-B677-2132A6934E0D}"/>
              </a:ext>
            </a:extLst>
          </p:cNvPr>
          <p:cNvSpPr>
            <a:spLocks noGrp="1"/>
          </p:cNvSpPr>
          <p:nvPr>
            <p:ph type="sldNum" sz="quarter" idx="12"/>
          </p:nvPr>
        </p:nvSpPr>
        <p:spPr/>
        <p:txBody>
          <a:bodyPr/>
          <a:lstStyle/>
          <a:p>
            <a:fld id="{D390EFD6-F53C-3343-B8BE-5E6A8F6642AD}" type="slidenum">
              <a:rPr lang="en-US" smtClean="0"/>
              <a:t>‹#›</a:t>
            </a:fld>
            <a:endParaRPr lang="en-US"/>
          </a:p>
        </p:txBody>
      </p:sp>
    </p:spTree>
    <p:extLst>
      <p:ext uri="{BB962C8B-B14F-4D97-AF65-F5344CB8AC3E}">
        <p14:creationId xmlns:p14="http://schemas.microsoft.com/office/powerpoint/2010/main" val="2305881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14826-5D0D-424B-9F3B-E67E0C1095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EB21BD-BB5E-F046-9A72-56A40154352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0572AF-BCCA-914D-B7EC-8D9250CA8DD3}"/>
              </a:ext>
            </a:extLst>
          </p:cNvPr>
          <p:cNvSpPr>
            <a:spLocks noGrp="1"/>
          </p:cNvSpPr>
          <p:nvPr>
            <p:ph type="dt" sz="half" idx="10"/>
          </p:nvPr>
        </p:nvSpPr>
        <p:spPr/>
        <p:txBody>
          <a:bodyPr/>
          <a:lstStyle/>
          <a:p>
            <a:fld id="{1D474087-D6EE-B648-8D9E-79FFEE38149D}" type="datetimeFigureOut">
              <a:rPr lang="en-US" smtClean="0"/>
              <a:t>9/24/18</a:t>
            </a:fld>
            <a:endParaRPr lang="en-US"/>
          </a:p>
        </p:txBody>
      </p:sp>
      <p:sp>
        <p:nvSpPr>
          <p:cNvPr id="5" name="Footer Placeholder 4">
            <a:extLst>
              <a:ext uri="{FF2B5EF4-FFF2-40B4-BE49-F238E27FC236}">
                <a16:creationId xmlns:a16="http://schemas.microsoft.com/office/drawing/2014/main" id="{8A2389EB-2658-FA43-852B-E5870B8E8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D4A80E-CCBB-B140-8FDF-FB546AC5966C}"/>
              </a:ext>
            </a:extLst>
          </p:cNvPr>
          <p:cNvSpPr>
            <a:spLocks noGrp="1"/>
          </p:cNvSpPr>
          <p:nvPr>
            <p:ph type="sldNum" sz="quarter" idx="12"/>
          </p:nvPr>
        </p:nvSpPr>
        <p:spPr/>
        <p:txBody>
          <a:bodyPr/>
          <a:lstStyle/>
          <a:p>
            <a:fld id="{D390EFD6-F53C-3343-B8BE-5E6A8F6642AD}" type="slidenum">
              <a:rPr lang="en-US" smtClean="0"/>
              <a:t>‹#›</a:t>
            </a:fld>
            <a:endParaRPr lang="en-US"/>
          </a:p>
        </p:txBody>
      </p:sp>
    </p:spTree>
    <p:extLst>
      <p:ext uri="{BB962C8B-B14F-4D97-AF65-F5344CB8AC3E}">
        <p14:creationId xmlns:p14="http://schemas.microsoft.com/office/powerpoint/2010/main" val="464355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8372FE-5010-CA4A-89C0-8C67C43212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77A098-712A-A54F-AD17-F81985A457B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380CA-004B-FC45-97DB-11F79ADB1D58}"/>
              </a:ext>
            </a:extLst>
          </p:cNvPr>
          <p:cNvSpPr>
            <a:spLocks noGrp="1"/>
          </p:cNvSpPr>
          <p:nvPr>
            <p:ph type="dt" sz="half" idx="10"/>
          </p:nvPr>
        </p:nvSpPr>
        <p:spPr/>
        <p:txBody>
          <a:bodyPr/>
          <a:lstStyle/>
          <a:p>
            <a:fld id="{1D474087-D6EE-B648-8D9E-79FFEE38149D}" type="datetimeFigureOut">
              <a:rPr lang="en-US" smtClean="0"/>
              <a:t>9/24/18</a:t>
            </a:fld>
            <a:endParaRPr lang="en-US"/>
          </a:p>
        </p:txBody>
      </p:sp>
      <p:sp>
        <p:nvSpPr>
          <p:cNvPr id="5" name="Footer Placeholder 4">
            <a:extLst>
              <a:ext uri="{FF2B5EF4-FFF2-40B4-BE49-F238E27FC236}">
                <a16:creationId xmlns:a16="http://schemas.microsoft.com/office/drawing/2014/main" id="{07CADF87-A256-B545-A34A-CFEA3FEE7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CE5CE5-06AB-044B-AD16-372B92BDF786}"/>
              </a:ext>
            </a:extLst>
          </p:cNvPr>
          <p:cNvSpPr>
            <a:spLocks noGrp="1"/>
          </p:cNvSpPr>
          <p:nvPr>
            <p:ph type="sldNum" sz="quarter" idx="12"/>
          </p:nvPr>
        </p:nvSpPr>
        <p:spPr/>
        <p:txBody>
          <a:bodyPr/>
          <a:lstStyle/>
          <a:p>
            <a:fld id="{D390EFD6-F53C-3343-B8BE-5E6A8F6642AD}" type="slidenum">
              <a:rPr lang="en-US" smtClean="0"/>
              <a:t>‹#›</a:t>
            </a:fld>
            <a:endParaRPr lang="en-US"/>
          </a:p>
        </p:txBody>
      </p:sp>
    </p:spTree>
    <p:extLst>
      <p:ext uri="{BB962C8B-B14F-4D97-AF65-F5344CB8AC3E}">
        <p14:creationId xmlns:p14="http://schemas.microsoft.com/office/powerpoint/2010/main" val="3528565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Side Image, Title,  Bullets">
    <p:spTree>
      <p:nvGrpSpPr>
        <p:cNvPr id="1" name=""/>
        <p:cNvGrpSpPr/>
        <p:nvPr/>
      </p:nvGrpSpPr>
      <p:grpSpPr>
        <a:xfrm>
          <a:off x="0" y="0"/>
          <a:ext cx="0" cy="0"/>
          <a:chOff x="0" y="0"/>
          <a:chExt cx="0" cy="0"/>
        </a:xfrm>
      </p:grpSpPr>
      <p:pic>
        <p:nvPicPr>
          <p:cNvPr id="251" name="AdobeStock_7735289.jpeg" descr="AdobeStock_7735289.jpeg"/>
          <p:cNvPicPr>
            <a:picLocks noChangeAspect="1"/>
          </p:cNvPicPr>
          <p:nvPr/>
        </p:nvPicPr>
        <p:blipFill>
          <a:blip r:embed="rId2">
            <a:extLst/>
          </a:blip>
          <a:srcRect l="53301" r="27115"/>
          <a:stretch>
            <a:fillRect/>
          </a:stretch>
        </p:blipFill>
        <p:spPr>
          <a:xfrm>
            <a:off x="-4883" y="0"/>
            <a:ext cx="1811524" cy="6858001"/>
          </a:xfrm>
          <a:prstGeom prst="rect">
            <a:avLst/>
          </a:prstGeom>
          <a:ln w="12700">
            <a:miter lim="400000"/>
          </a:ln>
        </p:spPr>
      </p:pic>
      <p:sp>
        <p:nvSpPr>
          <p:cNvPr id="252" name="Triangle"/>
          <p:cNvSpPr/>
          <p:nvPr/>
        </p:nvSpPr>
        <p:spPr>
          <a:xfrm>
            <a:off x="-40791" y="2867479"/>
            <a:ext cx="3864133" cy="38641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7941D">
              <a:alpha val="75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253" name="Rectangle"/>
          <p:cNvSpPr/>
          <p:nvPr/>
        </p:nvSpPr>
        <p:spPr>
          <a:xfrm>
            <a:off x="-26649" y="6729275"/>
            <a:ext cx="12245299" cy="128608"/>
          </a:xfrm>
          <a:prstGeom prst="rect">
            <a:avLst/>
          </a:prstGeom>
          <a:solidFill>
            <a:srgbClr val="86AAD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254" name="Surgery Suture Logo-01.png" descr="Surgery Suture Logo-01.png"/>
          <p:cNvPicPr>
            <a:picLocks noChangeAspect="1"/>
          </p:cNvPicPr>
          <p:nvPr/>
        </p:nvPicPr>
        <p:blipFill>
          <a:blip r:embed="rId3">
            <a:extLst/>
          </a:blip>
          <a:stretch>
            <a:fillRect/>
          </a:stretch>
        </p:blipFill>
        <p:spPr>
          <a:xfrm>
            <a:off x="10857264" y="5638643"/>
            <a:ext cx="953839" cy="768174"/>
          </a:xfrm>
          <a:prstGeom prst="rect">
            <a:avLst/>
          </a:prstGeom>
          <a:ln w="12700">
            <a:miter lim="400000"/>
          </a:ln>
        </p:spPr>
      </p:pic>
      <p:sp>
        <p:nvSpPr>
          <p:cNvPr id="255" name="University of Toronto     Department of Surgery"/>
          <p:cNvSpPr txBox="1"/>
          <p:nvPr/>
        </p:nvSpPr>
        <p:spPr>
          <a:xfrm>
            <a:off x="2041687" y="330242"/>
            <a:ext cx="2914259"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defRPr sz="2200" b="0">
                <a:solidFill>
                  <a:srgbClr val="1B2E59"/>
                </a:solidFill>
                <a:latin typeface="Calisto MT"/>
                <a:ea typeface="Calisto MT"/>
                <a:cs typeface="Calisto MT"/>
                <a:sym typeface="Calisto MT"/>
              </a:defRPr>
            </a:lvl1pPr>
          </a:lstStyle>
          <a:p>
            <a:r>
              <a:rPr sz="1100"/>
              <a:t>University of Toronto     Department of Surgery</a:t>
            </a:r>
          </a:p>
        </p:txBody>
      </p:sp>
      <p:sp>
        <p:nvSpPr>
          <p:cNvPr id="256" name="Line"/>
          <p:cNvSpPr/>
          <p:nvPr/>
        </p:nvSpPr>
        <p:spPr>
          <a:xfrm>
            <a:off x="3443648" y="345051"/>
            <a:ext cx="1" cy="203201"/>
          </a:xfrm>
          <a:prstGeom prst="line">
            <a:avLst/>
          </a:prstGeom>
          <a:ln w="25400">
            <a:solidFill>
              <a:srgbClr val="1B2E59"/>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257" name="Annual Address 2018"/>
          <p:cNvSpPr txBox="1"/>
          <p:nvPr/>
        </p:nvSpPr>
        <p:spPr>
          <a:xfrm>
            <a:off x="10589990" y="330242"/>
            <a:ext cx="1348126"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r" defTabSz="228600">
              <a:defRPr sz="2200" b="0">
                <a:solidFill>
                  <a:srgbClr val="1B2E59"/>
                </a:solidFill>
                <a:latin typeface="Calisto MT"/>
                <a:ea typeface="Calisto MT"/>
                <a:cs typeface="Calisto MT"/>
                <a:sym typeface="Calisto MT"/>
              </a:defRPr>
            </a:pPr>
            <a:r>
              <a:rPr sz="1100"/>
              <a:t>Annual Address </a:t>
            </a:r>
            <a:r>
              <a:rPr sz="1100">
                <a:solidFill>
                  <a:srgbClr val="F59331"/>
                </a:solidFill>
              </a:rPr>
              <a:t>2018</a:t>
            </a:r>
          </a:p>
        </p:txBody>
      </p:sp>
      <p:sp>
        <p:nvSpPr>
          <p:cNvPr id="258" name="Line"/>
          <p:cNvSpPr/>
          <p:nvPr/>
        </p:nvSpPr>
        <p:spPr>
          <a:xfrm>
            <a:off x="2058336" y="631476"/>
            <a:ext cx="9900957" cy="1"/>
          </a:xfrm>
          <a:prstGeom prst="line">
            <a:avLst/>
          </a:prstGeom>
          <a:ln w="25400">
            <a:solidFill>
              <a:srgbClr val="4B70AA"/>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259" name="TITLE GOES HERE"/>
          <p:cNvSpPr txBox="1">
            <a:spLocks noGrp="1"/>
          </p:cNvSpPr>
          <p:nvPr>
            <p:ph type="body" sz="quarter" idx="13"/>
          </p:nvPr>
        </p:nvSpPr>
        <p:spPr>
          <a:xfrm>
            <a:off x="2519432" y="1242733"/>
            <a:ext cx="3143809" cy="480131"/>
          </a:xfrm>
          <a:prstGeom prst="rect">
            <a:avLst/>
          </a:prstGeom>
        </p:spPr>
        <p:txBody>
          <a:bodyPr wrap="none">
            <a:spAutoFit/>
          </a:bodyPr>
          <a:lstStyle>
            <a:lvl1pPr marL="0" indent="0" defTabSz="228600">
              <a:spcBef>
                <a:spcPts val="0"/>
              </a:spcBef>
              <a:buSzTx/>
              <a:buNone/>
              <a:defRPr cap="all">
                <a:solidFill>
                  <a:srgbClr val="1B2E59"/>
                </a:solidFill>
                <a:latin typeface="Futura"/>
                <a:ea typeface="Futura"/>
                <a:cs typeface="Futura"/>
                <a:sym typeface="Futura"/>
              </a:defRPr>
            </a:lvl1pPr>
          </a:lstStyle>
          <a:p>
            <a:r>
              <a:t>TITLE GOES HERE</a:t>
            </a:r>
          </a:p>
        </p:txBody>
      </p:sp>
      <p:sp>
        <p:nvSpPr>
          <p:cNvPr id="260" name="Lorem ipsum dolor sit amet, consectetur adipiscing elit. Maecenas at dignissim enim. Morbi in imperdiet quam. Sed pulvinar sodales facilisis."/>
          <p:cNvSpPr txBox="1">
            <a:spLocks noGrp="1"/>
          </p:cNvSpPr>
          <p:nvPr>
            <p:ph type="body" sz="quarter" idx="14"/>
          </p:nvPr>
        </p:nvSpPr>
        <p:spPr>
          <a:xfrm>
            <a:off x="3003095" y="2019251"/>
            <a:ext cx="8440852" cy="583814"/>
          </a:xfrm>
          <a:prstGeom prst="rect">
            <a:avLst/>
          </a:prstGeom>
        </p:spPr>
        <p:txBody>
          <a:bodyPr anchor="t">
            <a:spAutoFit/>
          </a:bodyPr>
          <a:lstStyle>
            <a:lvl1pPr marL="114300" indent="-114300" defTabSz="228600">
              <a:spcBef>
                <a:spcPts val="0"/>
              </a:spcBef>
              <a:buSzPct val="60000"/>
              <a:defRPr sz="1750">
                <a:solidFill>
                  <a:srgbClr val="1B2E59"/>
                </a:solidFill>
                <a:latin typeface="Avenir Next Condensed"/>
                <a:ea typeface="Avenir Next Condensed"/>
                <a:cs typeface="Avenir Next Condensed"/>
                <a:sym typeface="Avenir Next Condensed"/>
              </a:defRPr>
            </a:lvl1pPr>
          </a:lstStyle>
          <a:p>
            <a:r>
              <a:t> Lorem ipsum dolor sit amet, consectetur adipiscing elit. Maecenas at dignissim enim. Morbi in imperdiet quam. Sed pulvinar sodales facilisis.</a:t>
            </a:r>
          </a:p>
        </p:txBody>
      </p:sp>
      <p:sp>
        <p:nvSpPr>
          <p:cNvPr id="261" name="Etiam vulputate massa eu nibh finibus, feugiat ultricies tortor iaculis. Aliquam et finibus massa. Duis fermentum mollis sem vel finibus. Nunc molestie aliquet vulputate."/>
          <p:cNvSpPr txBox="1">
            <a:spLocks noGrp="1"/>
          </p:cNvSpPr>
          <p:nvPr>
            <p:ph type="body" sz="quarter" idx="15"/>
          </p:nvPr>
        </p:nvSpPr>
        <p:spPr>
          <a:xfrm>
            <a:off x="3003095" y="3008804"/>
            <a:ext cx="8440852" cy="583814"/>
          </a:xfrm>
          <a:prstGeom prst="rect">
            <a:avLst/>
          </a:prstGeom>
        </p:spPr>
        <p:txBody>
          <a:bodyPr anchor="t">
            <a:spAutoFit/>
          </a:bodyPr>
          <a:lstStyle>
            <a:lvl1pPr marL="114300" indent="-114300" defTabSz="228600">
              <a:spcBef>
                <a:spcPts val="0"/>
              </a:spcBef>
              <a:buSzPct val="60000"/>
              <a:defRPr sz="1750">
                <a:solidFill>
                  <a:srgbClr val="1B2E59"/>
                </a:solidFill>
                <a:latin typeface="Avenir Next Condensed"/>
                <a:ea typeface="Avenir Next Condensed"/>
                <a:cs typeface="Avenir Next Condensed"/>
                <a:sym typeface="Avenir Next Condensed"/>
              </a:defRPr>
            </a:lvl1pPr>
          </a:lstStyle>
          <a:p>
            <a:r>
              <a:t> Etiam vulputate massa eu nibh finibus, feugiat ultricies tortor iaculis. Aliquam et finibus massa. Duis fermentum mollis sem vel finibus. Nunc molestie aliquet vulputate.</a:t>
            </a:r>
          </a:p>
        </p:txBody>
      </p:sp>
      <p:sp>
        <p:nvSpPr>
          <p:cNvPr id="262" name="Mauris at venenatis lacus, a feugiat erat. Nam vulputate aliquet ultricies. Curabitur quam turpis, posuere a quam nec, fermentum eleifend sem. Quisque aliquet facilisis pharetra. Maecenas tincidunt consequat tortor."/>
          <p:cNvSpPr txBox="1">
            <a:spLocks noGrp="1"/>
          </p:cNvSpPr>
          <p:nvPr>
            <p:ph type="body" sz="quarter" idx="16"/>
          </p:nvPr>
        </p:nvSpPr>
        <p:spPr>
          <a:xfrm>
            <a:off x="3003095" y="3998357"/>
            <a:ext cx="8440852" cy="826188"/>
          </a:xfrm>
          <a:prstGeom prst="rect">
            <a:avLst/>
          </a:prstGeom>
        </p:spPr>
        <p:txBody>
          <a:bodyPr anchor="t">
            <a:spAutoFit/>
          </a:bodyPr>
          <a:lstStyle>
            <a:lvl1pPr marL="114300" indent="-114300" defTabSz="228600">
              <a:spcBef>
                <a:spcPts val="0"/>
              </a:spcBef>
              <a:buSzPct val="60000"/>
              <a:defRPr sz="1750">
                <a:solidFill>
                  <a:srgbClr val="1B2E59"/>
                </a:solidFill>
                <a:latin typeface="Avenir Next Condensed"/>
                <a:ea typeface="Avenir Next Condensed"/>
                <a:cs typeface="Avenir Next Condensed"/>
                <a:sym typeface="Avenir Next Condensed"/>
              </a:defRPr>
            </a:lvl1pPr>
          </a:lstStyle>
          <a:p>
            <a:r>
              <a:t> Mauris at venenatis lacus, a feugiat erat. Nam vulputate aliquet ultricies. Curabitur quam turpis, posuere a quam nec, fermentum eleifend sem. Quisque aliquet facilisis pharetra. Maecenas tincidunt consequat tortor.</a:t>
            </a:r>
          </a:p>
        </p:txBody>
      </p:sp>
      <p:sp>
        <p:nvSpPr>
          <p:cNvPr id="2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2171555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Side Image Blank">
    <p:spTree>
      <p:nvGrpSpPr>
        <p:cNvPr id="1" name=""/>
        <p:cNvGrpSpPr/>
        <p:nvPr/>
      </p:nvGrpSpPr>
      <p:grpSpPr>
        <a:xfrm>
          <a:off x="0" y="0"/>
          <a:ext cx="0" cy="0"/>
          <a:chOff x="0" y="0"/>
          <a:chExt cx="0" cy="0"/>
        </a:xfrm>
      </p:grpSpPr>
      <p:pic>
        <p:nvPicPr>
          <p:cNvPr id="270" name="AdobeStock_7735289.jpeg" descr="AdobeStock_7735289.jpeg"/>
          <p:cNvPicPr>
            <a:picLocks noChangeAspect="1"/>
          </p:cNvPicPr>
          <p:nvPr/>
        </p:nvPicPr>
        <p:blipFill>
          <a:blip r:embed="rId2">
            <a:extLst/>
          </a:blip>
          <a:srcRect l="53301" r="27115"/>
          <a:stretch>
            <a:fillRect/>
          </a:stretch>
        </p:blipFill>
        <p:spPr>
          <a:xfrm>
            <a:off x="-4883" y="0"/>
            <a:ext cx="1811524" cy="6858001"/>
          </a:xfrm>
          <a:prstGeom prst="rect">
            <a:avLst/>
          </a:prstGeom>
          <a:ln w="12700">
            <a:miter lim="400000"/>
          </a:ln>
        </p:spPr>
      </p:pic>
      <p:sp>
        <p:nvSpPr>
          <p:cNvPr id="271" name="Triangle"/>
          <p:cNvSpPr/>
          <p:nvPr/>
        </p:nvSpPr>
        <p:spPr>
          <a:xfrm>
            <a:off x="-40791" y="2867479"/>
            <a:ext cx="3864133" cy="38641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7941D">
              <a:alpha val="75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272" name="Rectangle"/>
          <p:cNvSpPr/>
          <p:nvPr/>
        </p:nvSpPr>
        <p:spPr>
          <a:xfrm>
            <a:off x="-26649" y="6729275"/>
            <a:ext cx="12245299" cy="128608"/>
          </a:xfrm>
          <a:prstGeom prst="rect">
            <a:avLst/>
          </a:prstGeom>
          <a:solidFill>
            <a:srgbClr val="86AAD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273" name="Surgery Suture Logo-01.png" descr="Surgery Suture Logo-01.png"/>
          <p:cNvPicPr>
            <a:picLocks noChangeAspect="1"/>
          </p:cNvPicPr>
          <p:nvPr/>
        </p:nvPicPr>
        <p:blipFill>
          <a:blip r:embed="rId3">
            <a:extLst/>
          </a:blip>
          <a:stretch>
            <a:fillRect/>
          </a:stretch>
        </p:blipFill>
        <p:spPr>
          <a:xfrm>
            <a:off x="10857264" y="5638643"/>
            <a:ext cx="953839" cy="768174"/>
          </a:xfrm>
          <a:prstGeom prst="rect">
            <a:avLst/>
          </a:prstGeom>
          <a:ln w="12700">
            <a:miter lim="400000"/>
          </a:ln>
        </p:spPr>
      </p:pic>
      <p:sp>
        <p:nvSpPr>
          <p:cNvPr id="274" name="University of Toronto     Department of Surgery"/>
          <p:cNvSpPr txBox="1"/>
          <p:nvPr/>
        </p:nvSpPr>
        <p:spPr>
          <a:xfrm>
            <a:off x="2041687" y="330242"/>
            <a:ext cx="2914259"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defRPr sz="2200" b="0">
                <a:solidFill>
                  <a:srgbClr val="1B2E59"/>
                </a:solidFill>
                <a:latin typeface="Calisto MT"/>
                <a:ea typeface="Calisto MT"/>
                <a:cs typeface="Calisto MT"/>
                <a:sym typeface="Calisto MT"/>
              </a:defRPr>
            </a:lvl1pPr>
          </a:lstStyle>
          <a:p>
            <a:r>
              <a:rPr sz="1100"/>
              <a:t>University of Toronto     Department of Surgery</a:t>
            </a:r>
          </a:p>
        </p:txBody>
      </p:sp>
      <p:sp>
        <p:nvSpPr>
          <p:cNvPr id="275" name="Line"/>
          <p:cNvSpPr/>
          <p:nvPr/>
        </p:nvSpPr>
        <p:spPr>
          <a:xfrm>
            <a:off x="3443648" y="345051"/>
            <a:ext cx="1" cy="203201"/>
          </a:xfrm>
          <a:prstGeom prst="line">
            <a:avLst/>
          </a:prstGeom>
          <a:ln w="25400">
            <a:solidFill>
              <a:srgbClr val="1B2E59"/>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276" name="Annual Address 2018"/>
          <p:cNvSpPr txBox="1"/>
          <p:nvPr/>
        </p:nvSpPr>
        <p:spPr>
          <a:xfrm>
            <a:off x="10589990" y="330242"/>
            <a:ext cx="1348126"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r" defTabSz="228600">
              <a:defRPr sz="2200" b="0">
                <a:solidFill>
                  <a:srgbClr val="1B2E59"/>
                </a:solidFill>
                <a:latin typeface="Calisto MT"/>
                <a:ea typeface="Calisto MT"/>
                <a:cs typeface="Calisto MT"/>
                <a:sym typeface="Calisto MT"/>
              </a:defRPr>
            </a:pPr>
            <a:r>
              <a:rPr sz="1100"/>
              <a:t>Annual Address </a:t>
            </a:r>
            <a:r>
              <a:rPr sz="1100">
                <a:solidFill>
                  <a:srgbClr val="F59331"/>
                </a:solidFill>
              </a:rPr>
              <a:t>2018</a:t>
            </a:r>
          </a:p>
        </p:txBody>
      </p:sp>
      <p:sp>
        <p:nvSpPr>
          <p:cNvPr id="277" name="Line"/>
          <p:cNvSpPr/>
          <p:nvPr/>
        </p:nvSpPr>
        <p:spPr>
          <a:xfrm>
            <a:off x="2058336" y="631476"/>
            <a:ext cx="9900957" cy="1"/>
          </a:xfrm>
          <a:prstGeom prst="line">
            <a:avLst/>
          </a:prstGeom>
          <a:ln w="25400">
            <a:solidFill>
              <a:srgbClr val="4B70AA"/>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2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9569205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 4 People">
    <p:spTree>
      <p:nvGrpSpPr>
        <p:cNvPr id="1" name=""/>
        <p:cNvGrpSpPr/>
        <p:nvPr/>
      </p:nvGrpSpPr>
      <p:grpSpPr>
        <a:xfrm>
          <a:off x="0" y="0"/>
          <a:ext cx="0" cy="0"/>
          <a:chOff x="0" y="0"/>
          <a:chExt cx="0" cy="0"/>
        </a:xfrm>
      </p:grpSpPr>
      <p:sp>
        <p:nvSpPr>
          <p:cNvPr id="154" name="Line"/>
          <p:cNvSpPr/>
          <p:nvPr/>
        </p:nvSpPr>
        <p:spPr>
          <a:xfrm>
            <a:off x="232707" y="631476"/>
            <a:ext cx="11726587" cy="1"/>
          </a:xfrm>
          <a:prstGeom prst="line">
            <a:avLst/>
          </a:prstGeom>
          <a:ln w="25400">
            <a:solidFill>
              <a:srgbClr val="4B70AA"/>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55" name="University of Toronto     Department of Surgery"/>
          <p:cNvSpPr txBox="1"/>
          <p:nvPr/>
        </p:nvSpPr>
        <p:spPr>
          <a:xfrm>
            <a:off x="231308" y="330242"/>
            <a:ext cx="2914259"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defRPr sz="2200" b="0">
                <a:solidFill>
                  <a:srgbClr val="1B2E59"/>
                </a:solidFill>
                <a:latin typeface="Calisto MT"/>
                <a:ea typeface="Calisto MT"/>
                <a:cs typeface="Calisto MT"/>
                <a:sym typeface="Calisto MT"/>
              </a:defRPr>
            </a:lvl1pPr>
          </a:lstStyle>
          <a:p>
            <a:r>
              <a:rPr sz="1100"/>
              <a:t>University of Toronto     Department of Surgery</a:t>
            </a:r>
          </a:p>
        </p:txBody>
      </p:sp>
      <p:sp>
        <p:nvSpPr>
          <p:cNvPr id="156" name="Line"/>
          <p:cNvSpPr/>
          <p:nvPr/>
        </p:nvSpPr>
        <p:spPr>
          <a:xfrm>
            <a:off x="1639619" y="345051"/>
            <a:ext cx="1" cy="203201"/>
          </a:xfrm>
          <a:prstGeom prst="line">
            <a:avLst/>
          </a:prstGeom>
          <a:ln w="25400">
            <a:solidFill>
              <a:srgbClr val="1B2E59"/>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57" name="Annual Address 2018"/>
          <p:cNvSpPr txBox="1"/>
          <p:nvPr/>
        </p:nvSpPr>
        <p:spPr>
          <a:xfrm>
            <a:off x="10589990" y="330242"/>
            <a:ext cx="1348126"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r" defTabSz="228600">
              <a:defRPr sz="2200" b="0">
                <a:solidFill>
                  <a:srgbClr val="1B2E59"/>
                </a:solidFill>
                <a:latin typeface="Calisto MT"/>
                <a:ea typeface="Calisto MT"/>
                <a:cs typeface="Calisto MT"/>
                <a:sym typeface="Calisto MT"/>
              </a:defRPr>
            </a:pPr>
            <a:r>
              <a:rPr sz="1100"/>
              <a:t>Annual Address </a:t>
            </a:r>
            <a:r>
              <a:rPr sz="1100">
                <a:solidFill>
                  <a:srgbClr val="F59331"/>
                </a:solidFill>
              </a:rPr>
              <a:t>2018</a:t>
            </a:r>
          </a:p>
        </p:txBody>
      </p:sp>
      <p:sp>
        <p:nvSpPr>
          <p:cNvPr id="158" name="Rectangle"/>
          <p:cNvSpPr/>
          <p:nvPr/>
        </p:nvSpPr>
        <p:spPr>
          <a:xfrm>
            <a:off x="-26649" y="6729275"/>
            <a:ext cx="12245299" cy="128608"/>
          </a:xfrm>
          <a:prstGeom prst="rect">
            <a:avLst/>
          </a:prstGeom>
          <a:solidFill>
            <a:srgbClr val="86AAD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59" name="Image"/>
          <p:cNvSpPr>
            <a:spLocks noGrp="1"/>
          </p:cNvSpPr>
          <p:nvPr>
            <p:ph type="pic" sz="quarter" idx="13"/>
          </p:nvPr>
        </p:nvSpPr>
        <p:spPr>
          <a:xfrm>
            <a:off x="867760" y="2225837"/>
            <a:ext cx="2180184" cy="2180184"/>
          </a:xfrm>
          <a:prstGeom prst="rect">
            <a:avLst/>
          </a:prstGeom>
        </p:spPr>
        <p:txBody>
          <a:bodyPr lIns="91439" tIns="45719" rIns="91439" bIns="45719" anchor="t">
            <a:noAutofit/>
          </a:bodyPr>
          <a:lstStyle/>
          <a:p>
            <a:endParaRPr/>
          </a:p>
        </p:txBody>
      </p:sp>
      <p:sp>
        <p:nvSpPr>
          <p:cNvPr id="160" name="Image"/>
          <p:cNvSpPr>
            <a:spLocks noGrp="1"/>
          </p:cNvSpPr>
          <p:nvPr>
            <p:ph type="pic" sz="quarter" idx="14"/>
          </p:nvPr>
        </p:nvSpPr>
        <p:spPr>
          <a:xfrm>
            <a:off x="3626504" y="2225831"/>
            <a:ext cx="2180267" cy="2180267"/>
          </a:xfrm>
          <a:prstGeom prst="rect">
            <a:avLst/>
          </a:prstGeom>
        </p:spPr>
        <p:txBody>
          <a:bodyPr lIns="91439" tIns="45719" rIns="91439" bIns="45719" anchor="t">
            <a:noAutofit/>
          </a:bodyPr>
          <a:lstStyle/>
          <a:p>
            <a:endParaRPr/>
          </a:p>
        </p:txBody>
      </p:sp>
      <p:sp>
        <p:nvSpPr>
          <p:cNvPr id="161" name="Image"/>
          <p:cNvSpPr>
            <a:spLocks noGrp="1"/>
          </p:cNvSpPr>
          <p:nvPr>
            <p:ph type="pic" sz="quarter" idx="15"/>
          </p:nvPr>
        </p:nvSpPr>
        <p:spPr>
          <a:xfrm>
            <a:off x="6385249" y="2225838"/>
            <a:ext cx="2180167" cy="2180167"/>
          </a:xfrm>
          <a:prstGeom prst="rect">
            <a:avLst/>
          </a:prstGeom>
        </p:spPr>
        <p:txBody>
          <a:bodyPr lIns="91439" tIns="45719" rIns="91439" bIns="45719" anchor="t">
            <a:noAutofit/>
          </a:bodyPr>
          <a:lstStyle/>
          <a:p>
            <a:endParaRPr/>
          </a:p>
        </p:txBody>
      </p:sp>
      <p:sp>
        <p:nvSpPr>
          <p:cNvPr id="162" name="Image"/>
          <p:cNvSpPr>
            <a:spLocks noGrp="1"/>
          </p:cNvSpPr>
          <p:nvPr>
            <p:ph type="pic" sz="quarter" idx="16"/>
          </p:nvPr>
        </p:nvSpPr>
        <p:spPr>
          <a:xfrm>
            <a:off x="9143992" y="2225832"/>
            <a:ext cx="2180248" cy="2180248"/>
          </a:xfrm>
          <a:prstGeom prst="rect">
            <a:avLst/>
          </a:prstGeom>
        </p:spPr>
        <p:txBody>
          <a:bodyPr lIns="91439" tIns="45719" rIns="91439" bIns="45719" anchor="t">
            <a:noAutofit/>
          </a:bodyPr>
          <a:lstStyle/>
          <a:p>
            <a:endParaRPr/>
          </a:p>
        </p:txBody>
      </p:sp>
      <p:sp>
        <p:nvSpPr>
          <p:cNvPr id="163" name="meet our New faculty 2018"/>
          <p:cNvSpPr txBox="1">
            <a:spLocks noGrp="1"/>
          </p:cNvSpPr>
          <p:nvPr>
            <p:ph type="body" sz="quarter" idx="17"/>
          </p:nvPr>
        </p:nvSpPr>
        <p:spPr>
          <a:xfrm>
            <a:off x="574802" y="1142834"/>
            <a:ext cx="11042397" cy="480131"/>
          </a:xfrm>
          <a:prstGeom prst="rect">
            <a:avLst/>
          </a:prstGeom>
        </p:spPr>
        <p:txBody>
          <a:bodyPr anchor="t">
            <a:spAutoFit/>
          </a:bodyPr>
          <a:lstStyle>
            <a:lvl1pPr marL="0" indent="0" algn="ctr" defTabSz="228600">
              <a:spcBef>
                <a:spcPts val="0"/>
              </a:spcBef>
              <a:buSzTx/>
              <a:buNone/>
              <a:defRPr cap="all">
                <a:solidFill>
                  <a:srgbClr val="1B2E59"/>
                </a:solidFill>
                <a:latin typeface="Futura"/>
                <a:cs typeface="Futura"/>
                <a:sym typeface="Futura"/>
              </a:defRPr>
            </a:lvl1pPr>
          </a:lstStyle>
          <a:p>
            <a:pPr marL="0" indent="0" algn="ctr" defTabSz="457200">
              <a:spcBef>
                <a:spcPts val="0"/>
              </a:spcBef>
              <a:buSzTx/>
              <a:buNone/>
              <a:defRPr cap="all">
                <a:solidFill>
                  <a:srgbClr val="1B2E59"/>
                </a:solidFill>
                <a:latin typeface="Futura"/>
                <a:ea typeface="Futura"/>
                <a:cs typeface="Futura"/>
                <a:sym typeface="Futura"/>
              </a:defRPr>
            </a:pPr>
            <a:r>
              <a:t>meet our New faculty </a:t>
            </a:r>
            <a:r>
              <a:rPr>
                <a:solidFill>
                  <a:srgbClr val="F7941D"/>
                </a:solidFill>
              </a:rPr>
              <a:t>2018</a:t>
            </a:r>
          </a:p>
        </p:txBody>
      </p:sp>
      <p:sp>
        <p:nvSpPr>
          <p:cNvPr id="164" name="Line"/>
          <p:cNvSpPr/>
          <p:nvPr/>
        </p:nvSpPr>
        <p:spPr>
          <a:xfrm>
            <a:off x="4592532" y="1758035"/>
            <a:ext cx="3006938" cy="1"/>
          </a:xfrm>
          <a:prstGeom prst="line">
            <a:avLst/>
          </a:prstGeom>
          <a:ln w="50800">
            <a:solidFill>
              <a:srgbClr val="4B70AA"/>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65" name="MD, PhD, FRCSC, FACS…"/>
          <p:cNvSpPr txBox="1">
            <a:spLocks noGrp="1"/>
          </p:cNvSpPr>
          <p:nvPr>
            <p:ph type="body" sz="quarter" idx="18"/>
          </p:nvPr>
        </p:nvSpPr>
        <p:spPr>
          <a:xfrm>
            <a:off x="271453" y="5064053"/>
            <a:ext cx="3372847" cy="1694438"/>
          </a:xfrm>
          <a:prstGeom prst="rect">
            <a:avLst/>
          </a:prstGeom>
        </p:spPr>
        <p:txBody>
          <a:bodyPr wrap="none" anchor="t">
            <a:spAutoFit/>
          </a:bodyPr>
          <a:lstStyle>
            <a:lvl1pPr marL="0" indent="0" algn="ctr" defTabSz="228600">
              <a:lnSpc>
                <a:spcPct val="110000"/>
              </a:lnSpc>
              <a:spcBef>
                <a:spcPts val="0"/>
              </a:spcBef>
              <a:buSzTx/>
              <a:buNone/>
              <a:defRPr sz="2400" b="1" i="1">
                <a:solidFill>
                  <a:srgbClr val="5E5E5E"/>
                </a:solidFill>
                <a:latin typeface="Calisto MT"/>
                <a:sym typeface="Calisto MT"/>
              </a:defRPr>
            </a:lvl1pPr>
          </a:lstStyle>
          <a:p>
            <a:pPr marL="0" indent="0" algn="ctr" defTabSz="457200">
              <a:lnSpc>
                <a:spcPct val="110000"/>
              </a:lnSpc>
              <a:spcBef>
                <a:spcPts val="0"/>
              </a:spcBef>
              <a:buSzTx/>
              <a:buNone/>
              <a:defRPr sz="2400" b="1">
                <a:solidFill>
                  <a:srgbClr val="5E5E5E"/>
                </a:solidFill>
                <a:latin typeface="Calisto MT"/>
                <a:ea typeface="Calisto MT"/>
                <a:cs typeface="Calisto MT"/>
                <a:sym typeface="Calisto MT"/>
              </a:defRPr>
            </a:pPr>
            <a:r>
              <a:t>MD, PhD, FRCSC, FACS</a:t>
            </a:r>
          </a:p>
          <a:p>
            <a:pPr marL="0" indent="0" algn="ctr" defTabSz="457200">
              <a:lnSpc>
                <a:spcPct val="110000"/>
              </a:lnSpc>
              <a:spcBef>
                <a:spcPts val="0"/>
              </a:spcBef>
              <a:buSzTx/>
              <a:buNone/>
              <a:defRPr sz="2400" i="1">
                <a:solidFill>
                  <a:srgbClr val="5E5E5E"/>
                </a:solidFill>
                <a:latin typeface="Calisto MT"/>
                <a:ea typeface="Calisto MT"/>
                <a:cs typeface="Calisto MT"/>
                <a:sym typeface="Calisto MT"/>
              </a:defRPr>
            </a:pPr>
            <a:r>
              <a:t>Vice Chair of Research</a:t>
            </a:r>
          </a:p>
          <a:p>
            <a:pPr marL="0" indent="0" algn="ctr" defTabSz="457200">
              <a:lnSpc>
                <a:spcPct val="110000"/>
              </a:lnSpc>
              <a:spcBef>
                <a:spcPts val="0"/>
              </a:spcBef>
              <a:buSzTx/>
              <a:buNone/>
              <a:defRPr sz="2400">
                <a:solidFill>
                  <a:srgbClr val="5E5E5E"/>
                </a:solidFill>
                <a:latin typeface="Calisto MT"/>
                <a:ea typeface="Calisto MT"/>
                <a:cs typeface="Calisto MT"/>
                <a:sym typeface="Calisto MT"/>
              </a:defRPr>
            </a:pPr>
            <a:r>
              <a:t>Department of Surgery</a:t>
            </a:r>
          </a:p>
          <a:p>
            <a:pPr marL="0" indent="0" algn="ctr" defTabSz="457200">
              <a:lnSpc>
                <a:spcPct val="110000"/>
              </a:lnSpc>
              <a:spcBef>
                <a:spcPts val="0"/>
              </a:spcBef>
              <a:buSzTx/>
              <a:buNone/>
              <a:defRPr sz="2400">
                <a:solidFill>
                  <a:srgbClr val="5E5E5E"/>
                </a:solidFill>
                <a:latin typeface="Calisto MT"/>
                <a:ea typeface="Calisto MT"/>
                <a:cs typeface="Calisto MT"/>
                <a:sym typeface="Calisto MT"/>
              </a:defRPr>
            </a:pPr>
            <a:r>
              <a:t>University of Toronto</a:t>
            </a:r>
          </a:p>
        </p:txBody>
      </p:sp>
      <p:sp>
        <p:nvSpPr>
          <p:cNvPr id="166" name="James T. Rutka"/>
          <p:cNvSpPr txBox="1">
            <a:spLocks noGrp="1"/>
          </p:cNvSpPr>
          <p:nvPr>
            <p:ph type="body" sz="quarter" idx="19"/>
          </p:nvPr>
        </p:nvSpPr>
        <p:spPr>
          <a:xfrm>
            <a:off x="1183498" y="4668451"/>
            <a:ext cx="1548758" cy="313932"/>
          </a:xfrm>
          <a:prstGeom prst="rect">
            <a:avLst/>
          </a:prstGeom>
        </p:spPr>
        <p:txBody>
          <a:bodyPr wrap="none" anchor="t">
            <a:spAutoFit/>
          </a:bodyPr>
          <a:lstStyle>
            <a:lvl1pPr marL="0" indent="0" algn="ctr">
              <a:spcBef>
                <a:spcPts val="0"/>
              </a:spcBef>
              <a:buSzTx/>
              <a:buNone/>
              <a:defRPr sz="1600">
                <a:solidFill>
                  <a:srgbClr val="1B2E59"/>
                </a:solidFill>
                <a:latin typeface="Futura"/>
                <a:ea typeface="Futura"/>
                <a:cs typeface="Futura"/>
                <a:sym typeface="Futura"/>
              </a:defRPr>
            </a:lvl1pPr>
          </a:lstStyle>
          <a:p>
            <a:r>
              <a:t>James T. Rutka</a:t>
            </a:r>
          </a:p>
        </p:txBody>
      </p:sp>
      <p:sp>
        <p:nvSpPr>
          <p:cNvPr id="167" name="MD, PhD, FRCSC, FACS…"/>
          <p:cNvSpPr txBox="1">
            <a:spLocks noGrp="1"/>
          </p:cNvSpPr>
          <p:nvPr>
            <p:ph type="body" sz="quarter" idx="20"/>
          </p:nvPr>
        </p:nvSpPr>
        <p:spPr>
          <a:xfrm>
            <a:off x="3030198" y="5064053"/>
            <a:ext cx="3372847" cy="1694438"/>
          </a:xfrm>
          <a:prstGeom prst="rect">
            <a:avLst/>
          </a:prstGeom>
        </p:spPr>
        <p:txBody>
          <a:bodyPr wrap="none" anchor="t">
            <a:spAutoFit/>
          </a:bodyPr>
          <a:lstStyle>
            <a:lvl1pPr marL="0" indent="0" algn="ctr" defTabSz="228600">
              <a:lnSpc>
                <a:spcPct val="110000"/>
              </a:lnSpc>
              <a:spcBef>
                <a:spcPts val="0"/>
              </a:spcBef>
              <a:buSzTx/>
              <a:buNone/>
              <a:defRPr sz="2400" b="1" i="1">
                <a:solidFill>
                  <a:srgbClr val="5E5E5E"/>
                </a:solidFill>
                <a:latin typeface="Calisto MT"/>
                <a:sym typeface="Calisto MT"/>
              </a:defRPr>
            </a:lvl1pPr>
          </a:lstStyle>
          <a:p>
            <a:pPr marL="0" indent="0" algn="ctr" defTabSz="457200">
              <a:lnSpc>
                <a:spcPct val="110000"/>
              </a:lnSpc>
              <a:spcBef>
                <a:spcPts val="0"/>
              </a:spcBef>
              <a:buSzTx/>
              <a:buNone/>
              <a:defRPr sz="2400" b="1">
                <a:solidFill>
                  <a:srgbClr val="5E5E5E"/>
                </a:solidFill>
                <a:latin typeface="Calisto MT"/>
                <a:ea typeface="Calisto MT"/>
                <a:cs typeface="Calisto MT"/>
                <a:sym typeface="Calisto MT"/>
              </a:defRPr>
            </a:pPr>
            <a:r>
              <a:t>MD, PhD, FRCSC, FACS</a:t>
            </a:r>
          </a:p>
          <a:p>
            <a:pPr marL="0" indent="0" algn="ctr" defTabSz="457200">
              <a:lnSpc>
                <a:spcPct val="110000"/>
              </a:lnSpc>
              <a:spcBef>
                <a:spcPts val="0"/>
              </a:spcBef>
              <a:buSzTx/>
              <a:buNone/>
              <a:defRPr sz="2400" i="1">
                <a:solidFill>
                  <a:srgbClr val="5E5E5E"/>
                </a:solidFill>
                <a:latin typeface="Calisto MT"/>
                <a:ea typeface="Calisto MT"/>
                <a:cs typeface="Calisto MT"/>
                <a:sym typeface="Calisto MT"/>
              </a:defRPr>
            </a:pPr>
            <a:r>
              <a:t>Vice Chair of Research</a:t>
            </a:r>
          </a:p>
          <a:p>
            <a:pPr marL="0" indent="0" algn="ctr" defTabSz="457200">
              <a:lnSpc>
                <a:spcPct val="110000"/>
              </a:lnSpc>
              <a:spcBef>
                <a:spcPts val="0"/>
              </a:spcBef>
              <a:buSzTx/>
              <a:buNone/>
              <a:defRPr sz="2400">
                <a:solidFill>
                  <a:srgbClr val="5E5E5E"/>
                </a:solidFill>
                <a:latin typeface="Calisto MT"/>
                <a:ea typeface="Calisto MT"/>
                <a:cs typeface="Calisto MT"/>
                <a:sym typeface="Calisto MT"/>
              </a:defRPr>
            </a:pPr>
            <a:r>
              <a:t>Department of Surgery</a:t>
            </a:r>
          </a:p>
          <a:p>
            <a:pPr marL="0" indent="0" algn="ctr" defTabSz="457200">
              <a:lnSpc>
                <a:spcPct val="110000"/>
              </a:lnSpc>
              <a:spcBef>
                <a:spcPts val="0"/>
              </a:spcBef>
              <a:buSzTx/>
              <a:buNone/>
              <a:defRPr sz="2400">
                <a:solidFill>
                  <a:srgbClr val="5E5E5E"/>
                </a:solidFill>
                <a:latin typeface="Calisto MT"/>
                <a:ea typeface="Calisto MT"/>
                <a:cs typeface="Calisto MT"/>
                <a:sym typeface="Calisto MT"/>
              </a:defRPr>
            </a:pPr>
            <a:r>
              <a:t>University of Toronto</a:t>
            </a:r>
          </a:p>
        </p:txBody>
      </p:sp>
      <p:sp>
        <p:nvSpPr>
          <p:cNvPr id="168" name="James T. Rutka"/>
          <p:cNvSpPr txBox="1">
            <a:spLocks noGrp="1"/>
          </p:cNvSpPr>
          <p:nvPr>
            <p:ph type="body" sz="quarter" idx="21"/>
          </p:nvPr>
        </p:nvSpPr>
        <p:spPr>
          <a:xfrm>
            <a:off x="3942242" y="4668451"/>
            <a:ext cx="1548758" cy="313932"/>
          </a:xfrm>
          <a:prstGeom prst="rect">
            <a:avLst/>
          </a:prstGeom>
        </p:spPr>
        <p:txBody>
          <a:bodyPr wrap="none" anchor="t">
            <a:spAutoFit/>
          </a:bodyPr>
          <a:lstStyle>
            <a:lvl1pPr marL="0" indent="0" algn="ctr">
              <a:spcBef>
                <a:spcPts val="0"/>
              </a:spcBef>
              <a:buSzTx/>
              <a:buNone/>
              <a:defRPr sz="1600">
                <a:solidFill>
                  <a:srgbClr val="1B2E59"/>
                </a:solidFill>
                <a:latin typeface="Futura"/>
                <a:ea typeface="Futura"/>
                <a:cs typeface="Futura"/>
                <a:sym typeface="Futura"/>
              </a:defRPr>
            </a:lvl1pPr>
          </a:lstStyle>
          <a:p>
            <a:r>
              <a:t>James T. Rutka</a:t>
            </a:r>
          </a:p>
        </p:txBody>
      </p:sp>
      <p:sp>
        <p:nvSpPr>
          <p:cNvPr id="169" name="MD, PhD, FRCSC, FACS…"/>
          <p:cNvSpPr txBox="1">
            <a:spLocks noGrp="1"/>
          </p:cNvSpPr>
          <p:nvPr>
            <p:ph type="body" sz="quarter" idx="22"/>
          </p:nvPr>
        </p:nvSpPr>
        <p:spPr>
          <a:xfrm>
            <a:off x="5788941" y="5064053"/>
            <a:ext cx="3372847" cy="1694438"/>
          </a:xfrm>
          <a:prstGeom prst="rect">
            <a:avLst/>
          </a:prstGeom>
        </p:spPr>
        <p:txBody>
          <a:bodyPr wrap="none" anchor="t">
            <a:spAutoFit/>
          </a:bodyPr>
          <a:lstStyle>
            <a:lvl1pPr marL="0" indent="0" algn="ctr" defTabSz="228600">
              <a:lnSpc>
                <a:spcPct val="110000"/>
              </a:lnSpc>
              <a:spcBef>
                <a:spcPts val="0"/>
              </a:spcBef>
              <a:buSzTx/>
              <a:buNone/>
              <a:defRPr sz="2400" b="1" i="1">
                <a:solidFill>
                  <a:srgbClr val="5E5E5E"/>
                </a:solidFill>
                <a:latin typeface="Calisto MT"/>
                <a:sym typeface="Calisto MT"/>
              </a:defRPr>
            </a:lvl1pPr>
          </a:lstStyle>
          <a:p>
            <a:pPr marL="0" indent="0" algn="ctr" defTabSz="457200">
              <a:lnSpc>
                <a:spcPct val="110000"/>
              </a:lnSpc>
              <a:spcBef>
                <a:spcPts val="0"/>
              </a:spcBef>
              <a:buSzTx/>
              <a:buNone/>
              <a:defRPr sz="2400" b="1">
                <a:solidFill>
                  <a:srgbClr val="5E5E5E"/>
                </a:solidFill>
                <a:latin typeface="Calisto MT"/>
                <a:ea typeface="Calisto MT"/>
                <a:cs typeface="Calisto MT"/>
                <a:sym typeface="Calisto MT"/>
              </a:defRPr>
            </a:pPr>
            <a:r>
              <a:t>MD, PhD, FRCSC, FACS</a:t>
            </a:r>
          </a:p>
          <a:p>
            <a:pPr marL="0" indent="0" algn="ctr" defTabSz="457200">
              <a:lnSpc>
                <a:spcPct val="110000"/>
              </a:lnSpc>
              <a:spcBef>
                <a:spcPts val="0"/>
              </a:spcBef>
              <a:buSzTx/>
              <a:buNone/>
              <a:defRPr sz="2400" i="1">
                <a:solidFill>
                  <a:srgbClr val="5E5E5E"/>
                </a:solidFill>
                <a:latin typeface="Calisto MT"/>
                <a:ea typeface="Calisto MT"/>
                <a:cs typeface="Calisto MT"/>
                <a:sym typeface="Calisto MT"/>
              </a:defRPr>
            </a:pPr>
            <a:r>
              <a:t>Vice Chair of Research</a:t>
            </a:r>
          </a:p>
          <a:p>
            <a:pPr marL="0" indent="0" algn="ctr" defTabSz="457200">
              <a:lnSpc>
                <a:spcPct val="110000"/>
              </a:lnSpc>
              <a:spcBef>
                <a:spcPts val="0"/>
              </a:spcBef>
              <a:buSzTx/>
              <a:buNone/>
              <a:defRPr sz="2400">
                <a:solidFill>
                  <a:srgbClr val="5E5E5E"/>
                </a:solidFill>
                <a:latin typeface="Calisto MT"/>
                <a:ea typeface="Calisto MT"/>
                <a:cs typeface="Calisto MT"/>
                <a:sym typeface="Calisto MT"/>
              </a:defRPr>
            </a:pPr>
            <a:r>
              <a:t>Department of Surgery</a:t>
            </a:r>
          </a:p>
          <a:p>
            <a:pPr marL="0" indent="0" algn="ctr" defTabSz="457200">
              <a:lnSpc>
                <a:spcPct val="110000"/>
              </a:lnSpc>
              <a:spcBef>
                <a:spcPts val="0"/>
              </a:spcBef>
              <a:buSzTx/>
              <a:buNone/>
              <a:defRPr sz="2400">
                <a:solidFill>
                  <a:srgbClr val="5E5E5E"/>
                </a:solidFill>
                <a:latin typeface="Calisto MT"/>
                <a:ea typeface="Calisto MT"/>
                <a:cs typeface="Calisto MT"/>
                <a:sym typeface="Calisto MT"/>
              </a:defRPr>
            </a:pPr>
            <a:r>
              <a:t>University of Toronto</a:t>
            </a:r>
          </a:p>
        </p:txBody>
      </p:sp>
      <p:sp>
        <p:nvSpPr>
          <p:cNvPr id="170" name="James T. Rutka"/>
          <p:cNvSpPr txBox="1">
            <a:spLocks noGrp="1"/>
          </p:cNvSpPr>
          <p:nvPr>
            <p:ph type="body" sz="quarter" idx="23"/>
          </p:nvPr>
        </p:nvSpPr>
        <p:spPr>
          <a:xfrm>
            <a:off x="6700986" y="4668451"/>
            <a:ext cx="1548758" cy="313932"/>
          </a:xfrm>
          <a:prstGeom prst="rect">
            <a:avLst/>
          </a:prstGeom>
        </p:spPr>
        <p:txBody>
          <a:bodyPr wrap="none" anchor="t">
            <a:spAutoFit/>
          </a:bodyPr>
          <a:lstStyle>
            <a:lvl1pPr marL="0" indent="0" algn="ctr">
              <a:spcBef>
                <a:spcPts val="0"/>
              </a:spcBef>
              <a:buSzTx/>
              <a:buNone/>
              <a:defRPr sz="1600">
                <a:solidFill>
                  <a:srgbClr val="1B2E59"/>
                </a:solidFill>
                <a:latin typeface="Futura"/>
                <a:ea typeface="Futura"/>
                <a:cs typeface="Futura"/>
                <a:sym typeface="Futura"/>
              </a:defRPr>
            </a:lvl1pPr>
          </a:lstStyle>
          <a:p>
            <a:r>
              <a:t>James T. Rutka</a:t>
            </a:r>
          </a:p>
        </p:txBody>
      </p:sp>
      <p:sp>
        <p:nvSpPr>
          <p:cNvPr id="171" name="MD, PhD, FRCSC, FACS…"/>
          <p:cNvSpPr txBox="1">
            <a:spLocks noGrp="1"/>
          </p:cNvSpPr>
          <p:nvPr>
            <p:ph type="body" sz="quarter" idx="24"/>
          </p:nvPr>
        </p:nvSpPr>
        <p:spPr>
          <a:xfrm>
            <a:off x="8547684" y="5064053"/>
            <a:ext cx="3372847" cy="1694438"/>
          </a:xfrm>
          <a:prstGeom prst="rect">
            <a:avLst/>
          </a:prstGeom>
        </p:spPr>
        <p:txBody>
          <a:bodyPr wrap="none" anchor="t">
            <a:spAutoFit/>
          </a:bodyPr>
          <a:lstStyle>
            <a:lvl1pPr marL="0" indent="0" algn="ctr" defTabSz="228600">
              <a:lnSpc>
                <a:spcPct val="110000"/>
              </a:lnSpc>
              <a:spcBef>
                <a:spcPts val="0"/>
              </a:spcBef>
              <a:buSzTx/>
              <a:buNone/>
              <a:defRPr sz="2400" b="1" i="1">
                <a:solidFill>
                  <a:srgbClr val="5E5E5E"/>
                </a:solidFill>
                <a:latin typeface="Calisto MT"/>
                <a:sym typeface="Calisto MT"/>
              </a:defRPr>
            </a:lvl1pPr>
          </a:lstStyle>
          <a:p>
            <a:pPr marL="0" indent="0" algn="ctr" defTabSz="457200">
              <a:lnSpc>
                <a:spcPct val="110000"/>
              </a:lnSpc>
              <a:spcBef>
                <a:spcPts val="0"/>
              </a:spcBef>
              <a:buSzTx/>
              <a:buNone/>
              <a:defRPr sz="2400" b="1">
                <a:solidFill>
                  <a:srgbClr val="5E5E5E"/>
                </a:solidFill>
                <a:latin typeface="Calisto MT"/>
                <a:ea typeface="Calisto MT"/>
                <a:cs typeface="Calisto MT"/>
                <a:sym typeface="Calisto MT"/>
              </a:defRPr>
            </a:pPr>
            <a:r>
              <a:t>MD, PhD, FRCSC, FACS</a:t>
            </a:r>
          </a:p>
          <a:p>
            <a:pPr marL="0" indent="0" algn="ctr" defTabSz="457200">
              <a:lnSpc>
                <a:spcPct val="110000"/>
              </a:lnSpc>
              <a:spcBef>
                <a:spcPts val="0"/>
              </a:spcBef>
              <a:buSzTx/>
              <a:buNone/>
              <a:defRPr sz="2400" i="1">
                <a:solidFill>
                  <a:srgbClr val="5E5E5E"/>
                </a:solidFill>
                <a:latin typeface="Calisto MT"/>
                <a:ea typeface="Calisto MT"/>
                <a:cs typeface="Calisto MT"/>
                <a:sym typeface="Calisto MT"/>
              </a:defRPr>
            </a:pPr>
            <a:r>
              <a:t>Vice Chair of Research</a:t>
            </a:r>
          </a:p>
          <a:p>
            <a:pPr marL="0" indent="0" algn="ctr" defTabSz="457200">
              <a:lnSpc>
                <a:spcPct val="110000"/>
              </a:lnSpc>
              <a:spcBef>
                <a:spcPts val="0"/>
              </a:spcBef>
              <a:buSzTx/>
              <a:buNone/>
              <a:defRPr sz="2400">
                <a:solidFill>
                  <a:srgbClr val="5E5E5E"/>
                </a:solidFill>
                <a:latin typeface="Calisto MT"/>
                <a:ea typeface="Calisto MT"/>
                <a:cs typeface="Calisto MT"/>
                <a:sym typeface="Calisto MT"/>
              </a:defRPr>
            </a:pPr>
            <a:r>
              <a:t>Department of Surgery</a:t>
            </a:r>
          </a:p>
          <a:p>
            <a:pPr marL="0" indent="0" algn="ctr" defTabSz="457200">
              <a:lnSpc>
                <a:spcPct val="110000"/>
              </a:lnSpc>
              <a:spcBef>
                <a:spcPts val="0"/>
              </a:spcBef>
              <a:buSzTx/>
              <a:buNone/>
              <a:defRPr sz="2400">
                <a:solidFill>
                  <a:srgbClr val="5E5E5E"/>
                </a:solidFill>
                <a:latin typeface="Calisto MT"/>
                <a:ea typeface="Calisto MT"/>
                <a:cs typeface="Calisto MT"/>
                <a:sym typeface="Calisto MT"/>
              </a:defRPr>
            </a:pPr>
            <a:r>
              <a:t>University of Toronto</a:t>
            </a:r>
          </a:p>
        </p:txBody>
      </p:sp>
      <p:sp>
        <p:nvSpPr>
          <p:cNvPr id="172" name="James T. Rutka"/>
          <p:cNvSpPr txBox="1">
            <a:spLocks noGrp="1"/>
          </p:cNvSpPr>
          <p:nvPr>
            <p:ph type="body" sz="quarter" idx="25"/>
          </p:nvPr>
        </p:nvSpPr>
        <p:spPr>
          <a:xfrm>
            <a:off x="9459729" y="4668451"/>
            <a:ext cx="1548758" cy="313932"/>
          </a:xfrm>
          <a:prstGeom prst="rect">
            <a:avLst/>
          </a:prstGeom>
        </p:spPr>
        <p:txBody>
          <a:bodyPr wrap="none" anchor="t">
            <a:spAutoFit/>
          </a:bodyPr>
          <a:lstStyle>
            <a:lvl1pPr marL="0" indent="0" algn="ctr">
              <a:spcBef>
                <a:spcPts val="0"/>
              </a:spcBef>
              <a:buSzTx/>
              <a:buNone/>
              <a:defRPr sz="1600">
                <a:solidFill>
                  <a:srgbClr val="1B2E59"/>
                </a:solidFill>
                <a:latin typeface="Futura"/>
                <a:ea typeface="Futura"/>
                <a:cs typeface="Futura"/>
                <a:sym typeface="Futura"/>
              </a:defRPr>
            </a:lvl1pPr>
          </a:lstStyle>
          <a:p>
            <a:r>
              <a:t>James T. Rutka</a:t>
            </a:r>
          </a:p>
        </p:txBody>
      </p:sp>
      <p:sp>
        <p:nvSpPr>
          <p:cNvPr id="1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5012488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Photo Right + Text">
    <p:spTree>
      <p:nvGrpSpPr>
        <p:cNvPr id="1" name=""/>
        <p:cNvGrpSpPr/>
        <p:nvPr/>
      </p:nvGrpSpPr>
      <p:grpSpPr>
        <a:xfrm>
          <a:off x="0" y="0"/>
          <a:ext cx="0" cy="0"/>
          <a:chOff x="0" y="0"/>
          <a:chExt cx="0" cy="0"/>
        </a:xfrm>
      </p:grpSpPr>
      <p:sp>
        <p:nvSpPr>
          <p:cNvPr id="95" name="AdobeStock_47012393.jpeg"/>
          <p:cNvSpPr>
            <a:spLocks noGrp="1"/>
          </p:cNvSpPr>
          <p:nvPr>
            <p:ph type="pic" idx="13"/>
          </p:nvPr>
        </p:nvSpPr>
        <p:spPr>
          <a:xfrm>
            <a:off x="6798457" y="0"/>
            <a:ext cx="5406014" cy="6858001"/>
          </a:xfrm>
          <a:prstGeom prst="rect">
            <a:avLst/>
          </a:prstGeom>
        </p:spPr>
        <p:txBody>
          <a:bodyPr lIns="91439" tIns="45719" rIns="91439" bIns="45719" anchor="t">
            <a:noAutofit/>
          </a:bodyPr>
          <a:lstStyle/>
          <a:p>
            <a:endParaRPr/>
          </a:p>
        </p:txBody>
      </p:sp>
      <p:sp>
        <p:nvSpPr>
          <p:cNvPr id="96" name="Rectangle"/>
          <p:cNvSpPr/>
          <p:nvPr/>
        </p:nvSpPr>
        <p:spPr>
          <a:xfrm>
            <a:off x="-26649" y="6729275"/>
            <a:ext cx="12245299" cy="128608"/>
          </a:xfrm>
          <a:prstGeom prst="rect">
            <a:avLst/>
          </a:prstGeom>
          <a:solidFill>
            <a:srgbClr val="86AAD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97" name="RESEARCH"/>
          <p:cNvSpPr txBox="1">
            <a:spLocks noGrp="1"/>
          </p:cNvSpPr>
          <p:nvPr>
            <p:ph type="body" sz="quarter" idx="14"/>
          </p:nvPr>
        </p:nvSpPr>
        <p:spPr>
          <a:xfrm>
            <a:off x="656087" y="1446612"/>
            <a:ext cx="5406034" cy="473206"/>
          </a:xfrm>
          <a:prstGeom prst="rect">
            <a:avLst/>
          </a:prstGeom>
        </p:spPr>
        <p:txBody>
          <a:bodyPr anchor="t">
            <a:spAutoFit/>
          </a:bodyPr>
          <a:lstStyle>
            <a:lvl1pPr marL="0" indent="0">
              <a:lnSpc>
                <a:spcPct val="120000"/>
              </a:lnSpc>
              <a:spcBef>
                <a:spcPts val="0"/>
              </a:spcBef>
              <a:buSzTx/>
              <a:buNone/>
              <a:defRPr sz="2250">
                <a:solidFill>
                  <a:srgbClr val="1B2E59"/>
                </a:solidFill>
                <a:latin typeface="Futura"/>
                <a:ea typeface="Futura"/>
                <a:cs typeface="Futura"/>
                <a:sym typeface="Futura"/>
              </a:defRPr>
            </a:lvl1pPr>
          </a:lstStyle>
          <a:p>
            <a:r>
              <a:t>RESEARCH</a:t>
            </a:r>
          </a:p>
        </p:txBody>
      </p:sp>
      <p:sp>
        <p:nvSpPr>
          <p:cNvPr id="98" name="Over $340M captured in research finding from 2012-2017…"/>
          <p:cNvSpPr txBox="1">
            <a:spLocks noGrp="1"/>
          </p:cNvSpPr>
          <p:nvPr>
            <p:ph type="body" sz="quarter" idx="15"/>
          </p:nvPr>
        </p:nvSpPr>
        <p:spPr>
          <a:xfrm>
            <a:off x="684945" y="2081497"/>
            <a:ext cx="5406034" cy="1742785"/>
          </a:xfrm>
          <a:prstGeom prst="rect">
            <a:avLst/>
          </a:prstGeom>
        </p:spPr>
        <p:txBody>
          <a:bodyPr anchor="t">
            <a:spAutoFit/>
          </a:bodyPr>
          <a:lstStyle>
            <a:lvl1pPr marL="97971" indent="-97971">
              <a:lnSpc>
                <a:spcPct val="120000"/>
              </a:lnSpc>
              <a:spcBef>
                <a:spcPts val="0"/>
              </a:spcBef>
              <a:buSzPct val="90000"/>
              <a:defRPr sz="3500">
                <a:solidFill>
                  <a:srgbClr val="5E5E5E"/>
                </a:solidFill>
                <a:latin typeface="Futura"/>
                <a:cs typeface="Futura"/>
                <a:sym typeface="Futura"/>
              </a:defRPr>
            </a:lvl1pPr>
          </a:lstStyle>
          <a:p>
            <a:pPr marL="195942" indent="-195942">
              <a:lnSpc>
                <a:spcPct val="120000"/>
              </a:lnSpc>
              <a:spcBef>
                <a:spcPts val="0"/>
              </a:spcBef>
              <a:buSzPct val="90000"/>
              <a:defRPr sz="3500">
                <a:solidFill>
                  <a:srgbClr val="5E5E5E"/>
                </a:solidFill>
                <a:latin typeface="Futura"/>
                <a:ea typeface="Futura"/>
                <a:cs typeface="Futura"/>
                <a:sym typeface="Futura"/>
              </a:defRPr>
            </a:pPr>
            <a:r>
              <a:rPr sz="1500">
                <a:latin typeface="Avenir Next Condensed"/>
                <a:ea typeface="Avenir Next Condensed"/>
                <a:cs typeface="Avenir Next Condensed"/>
                <a:sym typeface="Avenir Next Condensed"/>
              </a:rPr>
              <a:t>Over $340M captured in research finding from 2012-2017</a:t>
            </a:r>
          </a:p>
          <a:p>
            <a:pPr marL="195942" indent="-195942">
              <a:lnSpc>
                <a:spcPct val="120000"/>
              </a:lnSpc>
              <a:spcBef>
                <a:spcPts val="0"/>
              </a:spcBef>
              <a:buSzPct val="90000"/>
              <a:defRPr sz="3500">
                <a:solidFill>
                  <a:srgbClr val="5E5E5E"/>
                </a:solidFill>
                <a:latin typeface="Futura"/>
                <a:ea typeface="Futura"/>
                <a:cs typeface="Futura"/>
                <a:sym typeface="Futura"/>
              </a:defRPr>
            </a:pPr>
            <a:r>
              <a:rPr sz="1500">
                <a:latin typeface="Avenir Next Condensed"/>
                <a:ea typeface="Avenir Next Condensed"/>
                <a:cs typeface="Avenir Next Condensed"/>
                <a:sym typeface="Avenir Next Condensed"/>
              </a:rPr>
              <a:t> 44 residents enrolled in the Surgeon-Scientist Training Program</a:t>
            </a:r>
          </a:p>
          <a:p>
            <a:pPr marL="195942" indent="-195942">
              <a:lnSpc>
                <a:spcPct val="120000"/>
              </a:lnSpc>
              <a:spcBef>
                <a:spcPts val="0"/>
              </a:spcBef>
              <a:buSzPct val="90000"/>
              <a:defRPr sz="3500">
                <a:solidFill>
                  <a:srgbClr val="5E5E5E"/>
                </a:solidFill>
                <a:latin typeface="Futura"/>
                <a:ea typeface="Futura"/>
                <a:cs typeface="Futura"/>
                <a:sym typeface="Futura"/>
              </a:defRPr>
            </a:pPr>
            <a:r>
              <a:rPr sz="1500">
                <a:latin typeface="Avenir Next Condensed"/>
                <a:ea typeface="Avenir Next Condensed"/>
                <a:cs typeface="Avenir Next Condensed"/>
                <a:sym typeface="Avenir Next Condensed"/>
              </a:rPr>
              <a:t> Induction of faculty members to Order of Canada, Order of Ontario, Royal Society of Canada, Canadian Medical Hall of Fame, and Canadian Academy of Health Sciences</a:t>
            </a:r>
          </a:p>
          <a:p>
            <a:pPr marL="195942" indent="-195942">
              <a:lnSpc>
                <a:spcPct val="120000"/>
              </a:lnSpc>
              <a:spcBef>
                <a:spcPts val="0"/>
              </a:spcBef>
              <a:buSzPct val="90000"/>
              <a:defRPr sz="3500">
                <a:solidFill>
                  <a:srgbClr val="5E5E5E"/>
                </a:solidFill>
                <a:latin typeface="Futura"/>
                <a:ea typeface="Futura"/>
                <a:cs typeface="Futura"/>
                <a:sym typeface="Futura"/>
              </a:defRPr>
            </a:pPr>
            <a:r>
              <a:rPr sz="1500">
                <a:latin typeface="Avenir Next Condensed"/>
                <a:ea typeface="Avenir Next Condensed"/>
                <a:cs typeface="Avenir Next Condensed"/>
                <a:sym typeface="Avenir Next Condensed"/>
              </a:rPr>
              <a:t> Over 5,000 peer reviewed publications</a:t>
            </a:r>
          </a:p>
        </p:txBody>
      </p:sp>
      <p:sp>
        <p:nvSpPr>
          <p:cNvPr id="99" name="Line"/>
          <p:cNvSpPr/>
          <p:nvPr/>
        </p:nvSpPr>
        <p:spPr>
          <a:xfrm>
            <a:off x="232707" y="631476"/>
            <a:ext cx="6310510" cy="1"/>
          </a:xfrm>
          <a:prstGeom prst="line">
            <a:avLst/>
          </a:prstGeom>
          <a:ln w="25400">
            <a:solidFill>
              <a:srgbClr val="4B70AA"/>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0" name="University of Toronto     Department of Surgery"/>
          <p:cNvSpPr txBox="1"/>
          <p:nvPr/>
        </p:nvSpPr>
        <p:spPr>
          <a:xfrm>
            <a:off x="231308" y="330242"/>
            <a:ext cx="2914259"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defRPr sz="2200" b="0">
                <a:solidFill>
                  <a:srgbClr val="1B2E59"/>
                </a:solidFill>
                <a:latin typeface="Calisto MT"/>
                <a:ea typeface="Calisto MT"/>
                <a:cs typeface="Calisto MT"/>
                <a:sym typeface="Calisto MT"/>
              </a:defRPr>
            </a:lvl1pPr>
          </a:lstStyle>
          <a:p>
            <a:r>
              <a:rPr sz="1100"/>
              <a:t>University of Toronto     Department of Surgery</a:t>
            </a:r>
          </a:p>
        </p:txBody>
      </p:sp>
      <p:sp>
        <p:nvSpPr>
          <p:cNvPr id="101" name="Line"/>
          <p:cNvSpPr/>
          <p:nvPr/>
        </p:nvSpPr>
        <p:spPr>
          <a:xfrm>
            <a:off x="1639619" y="345051"/>
            <a:ext cx="1" cy="203201"/>
          </a:xfrm>
          <a:prstGeom prst="line">
            <a:avLst/>
          </a:prstGeom>
          <a:ln w="25400">
            <a:solidFill>
              <a:srgbClr val="1B2E59"/>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978881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878D6-15AE-C543-86B9-5481E89D8F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ACC7AA-5873-024D-9291-775354D75D5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8CBE1C-46C1-E146-8E9A-2A78AC39B54B}"/>
              </a:ext>
            </a:extLst>
          </p:cNvPr>
          <p:cNvSpPr>
            <a:spLocks noGrp="1"/>
          </p:cNvSpPr>
          <p:nvPr>
            <p:ph type="dt" sz="half" idx="10"/>
          </p:nvPr>
        </p:nvSpPr>
        <p:spPr/>
        <p:txBody>
          <a:bodyPr/>
          <a:lstStyle/>
          <a:p>
            <a:fld id="{1D474087-D6EE-B648-8D9E-79FFEE38149D}" type="datetimeFigureOut">
              <a:rPr lang="en-US" smtClean="0"/>
              <a:t>9/24/18</a:t>
            </a:fld>
            <a:endParaRPr lang="en-US"/>
          </a:p>
        </p:txBody>
      </p:sp>
      <p:sp>
        <p:nvSpPr>
          <p:cNvPr id="5" name="Footer Placeholder 4">
            <a:extLst>
              <a:ext uri="{FF2B5EF4-FFF2-40B4-BE49-F238E27FC236}">
                <a16:creationId xmlns:a16="http://schemas.microsoft.com/office/drawing/2014/main" id="{49A0A8DF-C857-BE45-A463-065ED9635F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47C3A9-F2AF-6A4A-AEAA-84F31082879B}"/>
              </a:ext>
            </a:extLst>
          </p:cNvPr>
          <p:cNvSpPr>
            <a:spLocks noGrp="1"/>
          </p:cNvSpPr>
          <p:nvPr>
            <p:ph type="sldNum" sz="quarter" idx="12"/>
          </p:nvPr>
        </p:nvSpPr>
        <p:spPr/>
        <p:txBody>
          <a:bodyPr/>
          <a:lstStyle/>
          <a:p>
            <a:fld id="{D390EFD6-F53C-3343-B8BE-5E6A8F6642AD}" type="slidenum">
              <a:rPr lang="en-US" smtClean="0"/>
              <a:t>‹#›</a:t>
            </a:fld>
            <a:endParaRPr lang="en-US"/>
          </a:p>
        </p:txBody>
      </p:sp>
    </p:spTree>
    <p:extLst>
      <p:ext uri="{BB962C8B-B14F-4D97-AF65-F5344CB8AC3E}">
        <p14:creationId xmlns:p14="http://schemas.microsoft.com/office/powerpoint/2010/main" val="3963759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7B956-3BA7-BA4E-B3FD-A2AE666A29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6A4C27-EB30-7747-87E3-F5F9D4805C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D594FA2-BA0A-7145-BCE5-99C6F1891FF9}"/>
              </a:ext>
            </a:extLst>
          </p:cNvPr>
          <p:cNvSpPr>
            <a:spLocks noGrp="1"/>
          </p:cNvSpPr>
          <p:nvPr>
            <p:ph type="dt" sz="half" idx="10"/>
          </p:nvPr>
        </p:nvSpPr>
        <p:spPr/>
        <p:txBody>
          <a:bodyPr/>
          <a:lstStyle/>
          <a:p>
            <a:fld id="{1D474087-D6EE-B648-8D9E-79FFEE38149D}" type="datetimeFigureOut">
              <a:rPr lang="en-US" smtClean="0"/>
              <a:t>9/24/18</a:t>
            </a:fld>
            <a:endParaRPr lang="en-US"/>
          </a:p>
        </p:txBody>
      </p:sp>
      <p:sp>
        <p:nvSpPr>
          <p:cNvPr id="5" name="Footer Placeholder 4">
            <a:extLst>
              <a:ext uri="{FF2B5EF4-FFF2-40B4-BE49-F238E27FC236}">
                <a16:creationId xmlns:a16="http://schemas.microsoft.com/office/drawing/2014/main" id="{C85512E9-1F7F-F04D-8102-A6F80EDA14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9A4AE8-42E1-324A-90FE-A5BCFAE54C7D}"/>
              </a:ext>
            </a:extLst>
          </p:cNvPr>
          <p:cNvSpPr>
            <a:spLocks noGrp="1"/>
          </p:cNvSpPr>
          <p:nvPr>
            <p:ph type="sldNum" sz="quarter" idx="12"/>
          </p:nvPr>
        </p:nvSpPr>
        <p:spPr/>
        <p:txBody>
          <a:bodyPr/>
          <a:lstStyle/>
          <a:p>
            <a:fld id="{D390EFD6-F53C-3343-B8BE-5E6A8F6642AD}" type="slidenum">
              <a:rPr lang="en-US" smtClean="0"/>
              <a:t>‹#›</a:t>
            </a:fld>
            <a:endParaRPr lang="en-US"/>
          </a:p>
        </p:txBody>
      </p:sp>
    </p:spTree>
    <p:extLst>
      <p:ext uri="{BB962C8B-B14F-4D97-AF65-F5344CB8AC3E}">
        <p14:creationId xmlns:p14="http://schemas.microsoft.com/office/powerpoint/2010/main" val="27488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7CB73-0E4B-664E-B26F-C82C3AF862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19ED5B-2E5F-0C4F-8771-AB679379902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F80527-64E6-ED4C-BD68-79A6BE7FDE3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D592E2-225A-B443-B356-837B39C01D49}"/>
              </a:ext>
            </a:extLst>
          </p:cNvPr>
          <p:cNvSpPr>
            <a:spLocks noGrp="1"/>
          </p:cNvSpPr>
          <p:nvPr>
            <p:ph type="dt" sz="half" idx="10"/>
          </p:nvPr>
        </p:nvSpPr>
        <p:spPr/>
        <p:txBody>
          <a:bodyPr/>
          <a:lstStyle/>
          <a:p>
            <a:fld id="{1D474087-D6EE-B648-8D9E-79FFEE38149D}" type="datetimeFigureOut">
              <a:rPr lang="en-US" smtClean="0"/>
              <a:t>9/24/18</a:t>
            </a:fld>
            <a:endParaRPr lang="en-US"/>
          </a:p>
        </p:txBody>
      </p:sp>
      <p:sp>
        <p:nvSpPr>
          <p:cNvPr id="6" name="Footer Placeholder 5">
            <a:extLst>
              <a:ext uri="{FF2B5EF4-FFF2-40B4-BE49-F238E27FC236}">
                <a16:creationId xmlns:a16="http://schemas.microsoft.com/office/drawing/2014/main" id="{54CD0984-EAEE-5A48-8768-2A253A7938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619ADB-058B-2241-A92C-407D9219C497}"/>
              </a:ext>
            </a:extLst>
          </p:cNvPr>
          <p:cNvSpPr>
            <a:spLocks noGrp="1"/>
          </p:cNvSpPr>
          <p:nvPr>
            <p:ph type="sldNum" sz="quarter" idx="12"/>
          </p:nvPr>
        </p:nvSpPr>
        <p:spPr/>
        <p:txBody>
          <a:bodyPr/>
          <a:lstStyle/>
          <a:p>
            <a:fld id="{D390EFD6-F53C-3343-B8BE-5E6A8F6642AD}" type="slidenum">
              <a:rPr lang="en-US" smtClean="0"/>
              <a:t>‹#›</a:t>
            </a:fld>
            <a:endParaRPr lang="en-US"/>
          </a:p>
        </p:txBody>
      </p:sp>
    </p:spTree>
    <p:extLst>
      <p:ext uri="{BB962C8B-B14F-4D97-AF65-F5344CB8AC3E}">
        <p14:creationId xmlns:p14="http://schemas.microsoft.com/office/powerpoint/2010/main" val="2203083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C677C-B803-2543-8C62-A127BA1143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8FEAAF-DE73-7742-AD3A-7043223245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3A60BE-A731-D54F-A754-4E9AD4E4D8D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372F13-ECA8-4749-BF57-B80F3F3B7F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8CF0288-2E13-654B-BDBE-4A4D5DE9D46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BA3435-1631-BE48-8549-234EC1F312BB}"/>
              </a:ext>
            </a:extLst>
          </p:cNvPr>
          <p:cNvSpPr>
            <a:spLocks noGrp="1"/>
          </p:cNvSpPr>
          <p:nvPr>
            <p:ph type="dt" sz="half" idx="10"/>
          </p:nvPr>
        </p:nvSpPr>
        <p:spPr/>
        <p:txBody>
          <a:bodyPr/>
          <a:lstStyle/>
          <a:p>
            <a:fld id="{1D474087-D6EE-B648-8D9E-79FFEE38149D}" type="datetimeFigureOut">
              <a:rPr lang="en-US" smtClean="0"/>
              <a:t>9/24/18</a:t>
            </a:fld>
            <a:endParaRPr lang="en-US"/>
          </a:p>
        </p:txBody>
      </p:sp>
      <p:sp>
        <p:nvSpPr>
          <p:cNvPr id="8" name="Footer Placeholder 7">
            <a:extLst>
              <a:ext uri="{FF2B5EF4-FFF2-40B4-BE49-F238E27FC236}">
                <a16:creationId xmlns:a16="http://schemas.microsoft.com/office/drawing/2014/main" id="{FF95B0AB-BBBE-8748-9967-D7F34CFF70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72AA09-C42E-E047-910B-EB2B26D442F9}"/>
              </a:ext>
            </a:extLst>
          </p:cNvPr>
          <p:cNvSpPr>
            <a:spLocks noGrp="1"/>
          </p:cNvSpPr>
          <p:nvPr>
            <p:ph type="sldNum" sz="quarter" idx="12"/>
          </p:nvPr>
        </p:nvSpPr>
        <p:spPr/>
        <p:txBody>
          <a:bodyPr/>
          <a:lstStyle/>
          <a:p>
            <a:fld id="{D390EFD6-F53C-3343-B8BE-5E6A8F6642AD}" type="slidenum">
              <a:rPr lang="en-US" smtClean="0"/>
              <a:t>‹#›</a:t>
            </a:fld>
            <a:endParaRPr lang="en-US"/>
          </a:p>
        </p:txBody>
      </p:sp>
    </p:spTree>
    <p:extLst>
      <p:ext uri="{BB962C8B-B14F-4D97-AF65-F5344CB8AC3E}">
        <p14:creationId xmlns:p14="http://schemas.microsoft.com/office/powerpoint/2010/main" val="412664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B21C9-85DC-1D4F-A3B1-81F6126F2C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807B60-0173-8D4F-A1FA-2B090AE1CC0B}"/>
              </a:ext>
            </a:extLst>
          </p:cNvPr>
          <p:cNvSpPr>
            <a:spLocks noGrp="1"/>
          </p:cNvSpPr>
          <p:nvPr>
            <p:ph type="dt" sz="half" idx="10"/>
          </p:nvPr>
        </p:nvSpPr>
        <p:spPr/>
        <p:txBody>
          <a:bodyPr/>
          <a:lstStyle/>
          <a:p>
            <a:fld id="{1D474087-D6EE-B648-8D9E-79FFEE38149D}" type="datetimeFigureOut">
              <a:rPr lang="en-US" smtClean="0"/>
              <a:t>9/24/18</a:t>
            </a:fld>
            <a:endParaRPr lang="en-US"/>
          </a:p>
        </p:txBody>
      </p:sp>
      <p:sp>
        <p:nvSpPr>
          <p:cNvPr id="4" name="Footer Placeholder 3">
            <a:extLst>
              <a:ext uri="{FF2B5EF4-FFF2-40B4-BE49-F238E27FC236}">
                <a16:creationId xmlns:a16="http://schemas.microsoft.com/office/drawing/2014/main" id="{1E89AA57-1677-7B45-A11C-F692EE9A00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0CBEDF-0078-AE47-8F3C-E3919334DE9B}"/>
              </a:ext>
            </a:extLst>
          </p:cNvPr>
          <p:cNvSpPr>
            <a:spLocks noGrp="1"/>
          </p:cNvSpPr>
          <p:nvPr>
            <p:ph type="sldNum" sz="quarter" idx="12"/>
          </p:nvPr>
        </p:nvSpPr>
        <p:spPr/>
        <p:txBody>
          <a:bodyPr/>
          <a:lstStyle/>
          <a:p>
            <a:fld id="{D390EFD6-F53C-3343-B8BE-5E6A8F6642AD}" type="slidenum">
              <a:rPr lang="en-US" smtClean="0"/>
              <a:t>‹#›</a:t>
            </a:fld>
            <a:endParaRPr lang="en-US"/>
          </a:p>
        </p:txBody>
      </p:sp>
    </p:spTree>
    <p:extLst>
      <p:ext uri="{BB962C8B-B14F-4D97-AF65-F5344CB8AC3E}">
        <p14:creationId xmlns:p14="http://schemas.microsoft.com/office/powerpoint/2010/main" val="858747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77D95F-0E69-A046-9D66-568F9D1A7997}"/>
              </a:ext>
            </a:extLst>
          </p:cNvPr>
          <p:cNvSpPr>
            <a:spLocks noGrp="1"/>
          </p:cNvSpPr>
          <p:nvPr>
            <p:ph type="dt" sz="half" idx="10"/>
          </p:nvPr>
        </p:nvSpPr>
        <p:spPr/>
        <p:txBody>
          <a:bodyPr/>
          <a:lstStyle/>
          <a:p>
            <a:fld id="{1D474087-D6EE-B648-8D9E-79FFEE38149D}" type="datetimeFigureOut">
              <a:rPr lang="en-US" smtClean="0"/>
              <a:t>9/24/18</a:t>
            </a:fld>
            <a:endParaRPr lang="en-US"/>
          </a:p>
        </p:txBody>
      </p:sp>
      <p:sp>
        <p:nvSpPr>
          <p:cNvPr id="3" name="Footer Placeholder 2">
            <a:extLst>
              <a:ext uri="{FF2B5EF4-FFF2-40B4-BE49-F238E27FC236}">
                <a16:creationId xmlns:a16="http://schemas.microsoft.com/office/drawing/2014/main" id="{E44FBC53-2502-A144-81E0-371BDC7CDB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C89A42-DF15-4241-BF83-55CC0506DE53}"/>
              </a:ext>
            </a:extLst>
          </p:cNvPr>
          <p:cNvSpPr>
            <a:spLocks noGrp="1"/>
          </p:cNvSpPr>
          <p:nvPr>
            <p:ph type="sldNum" sz="quarter" idx="12"/>
          </p:nvPr>
        </p:nvSpPr>
        <p:spPr/>
        <p:txBody>
          <a:bodyPr/>
          <a:lstStyle/>
          <a:p>
            <a:fld id="{D390EFD6-F53C-3343-B8BE-5E6A8F6642AD}" type="slidenum">
              <a:rPr lang="en-US" smtClean="0"/>
              <a:t>‹#›</a:t>
            </a:fld>
            <a:endParaRPr lang="en-US"/>
          </a:p>
        </p:txBody>
      </p:sp>
    </p:spTree>
    <p:extLst>
      <p:ext uri="{BB962C8B-B14F-4D97-AF65-F5344CB8AC3E}">
        <p14:creationId xmlns:p14="http://schemas.microsoft.com/office/powerpoint/2010/main" val="1304107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8EC04-5548-B343-9DE0-EF6CE26796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C43504-24CB-D342-AD2F-A4CD79E017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9D6AB0-16CB-D84E-B847-578216AB6A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793BA94-A643-2742-835E-5FA98B5D9807}"/>
              </a:ext>
            </a:extLst>
          </p:cNvPr>
          <p:cNvSpPr>
            <a:spLocks noGrp="1"/>
          </p:cNvSpPr>
          <p:nvPr>
            <p:ph type="dt" sz="half" idx="10"/>
          </p:nvPr>
        </p:nvSpPr>
        <p:spPr/>
        <p:txBody>
          <a:bodyPr/>
          <a:lstStyle/>
          <a:p>
            <a:fld id="{1D474087-D6EE-B648-8D9E-79FFEE38149D}" type="datetimeFigureOut">
              <a:rPr lang="en-US" smtClean="0"/>
              <a:t>9/24/18</a:t>
            </a:fld>
            <a:endParaRPr lang="en-US"/>
          </a:p>
        </p:txBody>
      </p:sp>
      <p:sp>
        <p:nvSpPr>
          <p:cNvPr id="6" name="Footer Placeholder 5">
            <a:extLst>
              <a:ext uri="{FF2B5EF4-FFF2-40B4-BE49-F238E27FC236}">
                <a16:creationId xmlns:a16="http://schemas.microsoft.com/office/drawing/2014/main" id="{5000724A-D801-1242-A504-CF8CF03D08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C38BA6-E297-E44C-97CF-44F172B27CE6}"/>
              </a:ext>
            </a:extLst>
          </p:cNvPr>
          <p:cNvSpPr>
            <a:spLocks noGrp="1"/>
          </p:cNvSpPr>
          <p:nvPr>
            <p:ph type="sldNum" sz="quarter" idx="12"/>
          </p:nvPr>
        </p:nvSpPr>
        <p:spPr/>
        <p:txBody>
          <a:bodyPr/>
          <a:lstStyle/>
          <a:p>
            <a:fld id="{D390EFD6-F53C-3343-B8BE-5E6A8F6642AD}" type="slidenum">
              <a:rPr lang="en-US" smtClean="0"/>
              <a:t>‹#›</a:t>
            </a:fld>
            <a:endParaRPr lang="en-US"/>
          </a:p>
        </p:txBody>
      </p:sp>
    </p:spTree>
    <p:extLst>
      <p:ext uri="{BB962C8B-B14F-4D97-AF65-F5344CB8AC3E}">
        <p14:creationId xmlns:p14="http://schemas.microsoft.com/office/powerpoint/2010/main" val="2051270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A098A-047B-9441-B0C1-801C97D3E0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646DD0-1312-1F40-9072-C593FF9385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894820-02B4-3545-A672-2B938C00E6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0A9016D-67B8-C544-A8A0-313550F9FAB5}"/>
              </a:ext>
            </a:extLst>
          </p:cNvPr>
          <p:cNvSpPr>
            <a:spLocks noGrp="1"/>
          </p:cNvSpPr>
          <p:nvPr>
            <p:ph type="dt" sz="half" idx="10"/>
          </p:nvPr>
        </p:nvSpPr>
        <p:spPr/>
        <p:txBody>
          <a:bodyPr/>
          <a:lstStyle/>
          <a:p>
            <a:fld id="{1D474087-D6EE-B648-8D9E-79FFEE38149D}" type="datetimeFigureOut">
              <a:rPr lang="en-US" smtClean="0"/>
              <a:t>9/24/18</a:t>
            </a:fld>
            <a:endParaRPr lang="en-US"/>
          </a:p>
        </p:txBody>
      </p:sp>
      <p:sp>
        <p:nvSpPr>
          <p:cNvPr id="6" name="Footer Placeholder 5">
            <a:extLst>
              <a:ext uri="{FF2B5EF4-FFF2-40B4-BE49-F238E27FC236}">
                <a16:creationId xmlns:a16="http://schemas.microsoft.com/office/drawing/2014/main" id="{BED3719A-6D68-4140-BBE8-1C75B80B65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91630F-DAAC-224A-954A-3060481C1EBE}"/>
              </a:ext>
            </a:extLst>
          </p:cNvPr>
          <p:cNvSpPr>
            <a:spLocks noGrp="1"/>
          </p:cNvSpPr>
          <p:nvPr>
            <p:ph type="sldNum" sz="quarter" idx="12"/>
          </p:nvPr>
        </p:nvSpPr>
        <p:spPr/>
        <p:txBody>
          <a:bodyPr/>
          <a:lstStyle/>
          <a:p>
            <a:fld id="{D390EFD6-F53C-3343-B8BE-5E6A8F6642AD}" type="slidenum">
              <a:rPr lang="en-US" smtClean="0"/>
              <a:t>‹#›</a:t>
            </a:fld>
            <a:endParaRPr lang="en-US"/>
          </a:p>
        </p:txBody>
      </p:sp>
    </p:spTree>
    <p:extLst>
      <p:ext uri="{BB962C8B-B14F-4D97-AF65-F5344CB8AC3E}">
        <p14:creationId xmlns:p14="http://schemas.microsoft.com/office/powerpoint/2010/main" val="3058222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645035-CD7B-324D-B426-C94EAE5E5F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E9F2DA-17EE-324D-9483-8BD2130815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F86957-A19E-3A4B-96BB-3CB94B9BCA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474087-D6EE-B648-8D9E-79FFEE38149D}" type="datetimeFigureOut">
              <a:rPr lang="en-US" smtClean="0"/>
              <a:t>9/24/18</a:t>
            </a:fld>
            <a:endParaRPr lang="en-US"/>
          </a:p>
        </p:txBody>
      </p:sp>
      <p:sp>
        <p:nvSpPr>
          <p:cNvPr id="5" name="Footer Placeholder 4">
            <a:extLst>
              <a:ext uri="{FF2B5EF4-FFF2-40B4-BE49-F238E27FC236}">
                <a16:creationId xmlns:a16="http://schemas.microsoft.com/office/drawing/2014/main" id="{49DF3059-7BD4-5845-ABFE-9C694B3EBB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C9A09B-447E-964D-A3B2-3AD28306BB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90EFD6-F53C-3343-B8BE-5E6A8F6642AD}" type="slidenum">
              <a:rPr lang="en-US" smtClean="0"/>
              <a:t>‹#›</a:t>
            </a:fld>
            <a:endParaRPr lang="en-US"/>
          </a:p>
        </p:txBody>
      </p:sp>
    </p:spTree>
    <p:extLst>
      <p:ext uri="{BB962C8B-B14F-4D97-AF65-F5344CB8AC3E}">
        <p14:creationId xmlns:p14="http://schemas.microsoft.com/office/powerpoint/2010/main" val="3801457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1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1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2.xml"/><Relationship Id="rId5" Type="http://schemas.openxmlformats.org/officeDocument/2006/relationships/image" Target="../media/image55.jpeg"/><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1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14.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1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1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jpeg"/><Relationship Id="rId1" Type="http://schemas.openxmlformats.org/officeDocument/2006/relationships/slideLayout" Target="../slideLayouts/slideLayout1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17.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79.jpeg"/><Relationship Id="rId1" Type="http://schemas.openxmlformats.org/officeDocument/2006/relationships/slideLayout" Target="../slideLayouts/slideLayout1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1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Layout" Target="../slideLayouts/slideLayout1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8" Type="http://schemas.openxmlformats.org/officeDocument/2006/relationships/image" Target="../media/image91.tif"/><Relationship Id="rId3" Type="http://schemas.openxmlformats.org/officeDocument/2006/relationships/image" Target="../media/image88.jpeg"/><Relationship Id="rId7" Type="http://schemas.openxmlformats.org/officeDocument/2006/relationships/image" Target="../media/image90.ti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15.jpeg"/><Relationship Id="rId4" Type="http://schemas.openxmlformats.org/officeDocument/2006/relationships/image" Target="../media/image25.jpeg"/><Relationship Id="rId9" Type="http://schemas.openxmlformats.org/officeDocument/2006/relationships/image" Target="../media/image92.tif"/></Relationships>
</file>

<file path=ppt/slides/_rels/slide21.xml.rels><?xml version="1.0" encoding="UTF-8" standalone="yes"?>
<Relationships xmlns="http://schemas.openxmlformats.org/package/2006/relationships"><Relationship Id="rId8" Type="http://schemas.openxmlformats.org/officeDocument/2006/relationships/image" Target="../media/image97.tif"/><Relationship Id="rId3" Type="http://schemas.openxmlformats.org/officeDocument/2006/relationships/image" Target="../media/image88.jpeg"/><Relationship Id="rId7" Type="http://schemas.openxmlformats.org/officeDocument/2006/relationships/image" Target="../media/image9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5.tif"/><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tif"/><Relationship Id="rId4" Type="http://schemas.openxmlformats.org/officeDocument/2006/relationships/image" Target="../media/image93.tif"/><Relationship Id="rId9" Type="http://schemas.openxmlformats.org/officeDocument/2006/relationships/image" Target="../media/image98.png"/></Relationships>
</file>

<file path=ppt/slides/_rels/slide2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2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image" Target="../media/image102.jpeg"/><Relationship Id="rId1" Type="http://schemas.openxmlformats.org/officeDocument/2006/relationships/slideLayout" Target="../slideLayouts/slideLayout1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24.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2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14.jpeg"/><Relationship Id="rId7" Type="http://schemas.openxmlformats.org/officeDocument/2006/relationships/image" Target="../media/image118.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26.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9.jpeg"/><Relationship Id="rId7" Type="http://schemas.openxmlformats.org/officeDocument/2006/relationships/image" Target="../media/image42.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 Id="rId9" Type="http://schemas.openxmlformats.org/officeDocument/2006/relationships/image" Target="../media/image124.jpeg"/></Relationships>
</file>

<file path=ppt/slides/_rels/slide27.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5.jpeg"/><Relationship Id="rId7" Type="http://schemas.openxmlformats.org/officeDocument/2006/relationships/image" Target="../media/image38.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0.jpeg"/><Relationship Id="rId4" Type="http://schemas.openxmlformats.org/officeDocument/2006/relationships/image" Target="../media/image126.jpeg"/><Relationship Id="rId9" Type="http://schemas.openxmlformats.org/officeDocument/2006/relationships/image" Target="../media/image128.jpeg"/></Relationships>
</file>

<file path=ppt/slides/_rels/slide28.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29.jpeg"/><Relationship Id="rId7" Type="http://schemas.openxmlformats.org/officeDocument/2006/relationships/image" Target="../media/image59.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1.jpeg"/><Relationship Id="rId5" Type="http://schemas.openxmlformats.org/officeDocument/2006/relationships/image" Target="../media/image25.jpeg"/><Relationship Id="rId4" Type="http://schemas.openxmlformats.org/officeDocument/2006/relationships/image" Target="../media/image130.jpeg"/></Relationships>
</file>

<file path=ppt/slides/_rels/slide29.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133.jpeg"/><Relationship Id="rId7" Type="http://schemas.openxmlformats.org/officeDocument/2006/relationships/image" Target="../media/image116.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 Id="rId9" Type="http://schemas.openxmlformats.org/officeDocument/2006/relationships/image" Target="../media/image137.jpe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19.jpeg"/><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49.jpeg"/><Relationship Id="rId7" Type="http://schemas.openxmlformats.org/officeDocument/2006/relationships/image" Target="../media/image141.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31.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142.jpeg"/><Relationship Id="rId7" Type="http://schemas.openxmlformats.org/officeDocument/2006/relationships/image" Target="../media/image146.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jpeg"/></Relationships>
</file>

<file path=ppt/slides/_rels/slide32.xml.rels><?xml version="1.0" encoding="UTF-8" standalone="yes"?>
<Relationships xmlns="http://schemas.openxmlformats.org/package/2006/relationships"><Relationship Id="rId8" Type="http://schemas.openxmlformats.org/officeDocument/2006/relationships/image" Target="../media/image152.jpeg"/><Relationship Id="rId3" Type="http://schemas.openxmlformats.org/officeDocument/2006/relationships/image" Target="../media/image148.jpeg"/><Relationship Id="rId7" Type="http://schemas.openxmlformats.org/officeDocument/2006/relationships/image" Target="../media/image151.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68.jpeg"/></Relationships>
</file>

<file path=ppt/slides/_rels/slide33.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image" Target="../media/image153.jpeg"/><Relationship Id="rId7" Type="http://schemas.openxmlformats.org/officeDocument/2006/relationships/image" Target="../media/image155.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11.jpeg"/><Relationship Id="rId4" Type="http://schemas.openxmlformats.org/officeDocument/2006/relationships/image" Target="../media/image154.jpeg"/><Relationship Id="rId9" Type="http://schemas.openxmlformats.org/officeDocument/2006/relationships/image" Target="../media/image77.jpeg"/></Relationships>
</file>

<file path=ppt/slides/_rels/slide34.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image" Target="../media/image156.jpeg"/><Relationship Id="rId7" Type="http://schemas.openxmlformats.org/officeDocument/2006/relationships/image" Target="../media/image160.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59.jpeg"/><Relationship Id="rId5" Type="http://schemas.openxmlformats.org/officeDocument/2006/relationships/image" Target="../media/image158.png"/><Relationship Id="rId4" Type="http://schemas.openxmlformats.org/officeDocument/2006/relationships/image" Target="../media/image157.jpeg"/><Relationship Id="rId9" Type="http://schemas.openxmlformats.org/officeDocument/2006/relationships/image" Target="../media/image128.jpeg"/></Relationships>
</file>

<file path=ppt/slides/_rels/slide35.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162.jpeg"/><Relationship Id="rId7" Type="http://schemas.openxmlformats.org/officeDocument/2006/relationships/image" Target="../media/image165.gi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7.jpeg"/><Relationship Id="rId5" Type="http://schemas.openxmlformats.org/officeDocument/2006/relationships/image" Target="../media/image164.jpeg"/><Relationship Id="rId4" Type="http://schemas.openxmlformats.org/officeDocument/2006/relationships/image" Target="../media/image163.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0.jpeg"/><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7.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24.jpeg"/><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jpeg"/><Relationship Id="rId1" Type="http://schemas.openxmlformats.org/officeDocument/2006/relationships/slideLayout" Target="../slideLayouts/slideLayout14.xml"/><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9.jpeg"/><Relationship Id="rId7" Type="http://schemas.openxmlformats.org/officeDocument/2006/relationships/image" Target="../media/image30.jpeg"/><Relationship Id="rId2" Type="http://schemas.openxmlformats.org/officeDocument/2006/relationships/image" Target="../media/image27.jpeg"/><Relationship Id="rId1" Type="http://schemas.openxmlformats.org/officeDocument/2006/relationships/slideLayout" Target="../slideLayouts/slideLayout15.xml"/><Relationship Id="rId6" Type="http://schemas.openxmlformats.org/officeDocument/2006/relationships/image" Target="../media/image29.jpeg"/><Relationship Id="rId5" Type="http://schemas.openxmlformats.org/officeDocument/2006/relationships/image" Target="../media/image28.jpeg"/><Relationship Id="rId10" Type="http://schemas.openxmlformats.org/officeDocument/2006/relationships/image" Target="../media/image6.jpeg"/><Relationship Id="rId4" Type="http://schemas.openxmlformats.org/officeDocument/2006/relationships/image" Target="../media/image8.jpeg"/><Relationship Id="rId9" Type="http://schemas.openxmlformats.org/officeDocument/2006/relationships/image" Target="../media/image32.jpeg"/></Relationships>
</file>

<file path=ppt/slides/_rels/slide8.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jpeg"/><Relationship Id="rId3" Type="http://schemas.openxmlformats.org/officeDocument/2006/relationships/image" Target="../media/image34.jpeg"/><Relationship Id="rId7" Type="http://schemas.openxmlformats.org/officeDocument/2006/relationships/image" Target="../media/image38.jpeg"/><Relationship Id="rId12" Type="http://schemas.openxmlformats.org/officeDocument/2006/relationships/image" Target="../media/image43.jpeg"/><Relationship Id="rId2" Type="http://schemas.openxmlformats.org/officeDocument/2006/relationships/image" Target="../media/image33.jpeg"/><Relationship Id="rId1" Type="http://schemas.openxmlformats.org/officeDocument/2006/relationships/slideLayout" Target="../slideLayouts/slideLayout12.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 name="Nathens 2016.jpg" descr="Nathens 2016.jpg"/>
          <p:cNvPicPr>
            <a:picLocks noGrp="1" noChangeAspect="1"/>
          </p:cNvPicPr>
          <p:nvPr>
            <p:ph type="pic" idx="13"/>
          </p:nvPr>
        </p:nvPicPr>
        <p:blipFill>
          <a:blip r:embed="rId2">
            <a:extLst/>
          </a:blip>
          <a:srcRect t="3126" r="4" b="30207"/>
          <a:stretch>
            <a:fillRect/>
          </a:stretch>
        </p:blipFill>
        <p:spPr>
          <a:xfrm>
            <a:off x="917207" y="1142834"/>
            <a:ext cx="1444824" cy="1444889"/>
          </a:xfrm>
          <a:custGeom>
            <a:avLst/>
            <a:gdLst/>
            <a:ahLst/>
            <a:cxnLst>
              <a:cxn ang="0">
                <a:pos x="wd2" y="hd2"/>
              </a:cxn>
              <a:cxn ang="5400000">
                <a:pos x="wd2" y="hd2"/>
              </a:cxn>
              <a:cxn ang="10800000">
                <a:pos x="wd2" y="hd2"/>
              </a:cxn>
              <a:cxn ang="16200000">
                <a:pos x="wd2" y="hd2"/>
              </a:cxn>
            </a:cxnLst>
            <a:rect l="0" t="0" r="r" b="b"/>
            <a:pathLst>
              <a:path w="21600" h="20595" extrusionOk="0">
                <a:moveTo>
                  <a:pt x="10801" y="0"/>
                </a:moveTo>
                <a:cubicBezTo>
                  <a:pt x="8037" y="0"/>
                  <a:pt x="5271" y="1004"/>
                  <a:pt x="3162" y="3015"/>
                </a:cubicBezTo>
                <a:cubicBezTo>
                  <a:pt x="1053" y="5026"/>
                  <a:pt x="0" y="7663"/>
                  <a:pt x="0" y="10298"/>
                </a:cubicBezTo>
                <a:cubicBezTo>
                  <a:pt x="0" y="12934"/>
                  <a:pt x="1053" y="15568"/>
                  <a:pt x="3162" y="17579"/>
                </a:cubicBezTo>
                <a:cubicBezTo>
                  <a:pt x="7380" y="21600"/>
                  <a:pt x="14220" y="21600"/>
                  <a:pt x="18438" y="17579"/>
                </a:cubicBezTo>
                <a:cubicBezTo>
                  <a:pt x="20547" y="15568"/>
                  <a:pt x="21600" y="12934"/>
                  <a:pt x="21600" y="10298"/>
                </a:cubicBezTo>
                <a:cubicBezTo>
                  <a:pt x="21600" y="7663"/>
                  <a:pt x="20547" y="5026"/>
                  <a:pt x="18438" y="3015"/>
                </a:cubicBezTo>
                <a:cubicBezTo>
                  <a:pt x="16329" y="1004"/>
                  <a:pt x="13566" y="0"/>
                  <a:pt x="10801" y="0"/>
                </a:cubicBezTo>
                <a:close/>
              </a:path>
            </a:pathLst>
          </a:custGeom>
        </p:spPr>
      </p:pic>
      <p:pic>
        <p:nvPicPr>
          <p:cNvPr id="469" name="mcleod copy 2.jpg" descr="mcleod copy 2.jpg"/>
          <p:cNvPicPr>
            <a:picLocks noGrp="1" noChangeAspect="1"/>
          </p:cNvPicPr>
          <p:nvPr>
            <p:ph type="pic" idx="14"/>
          </p:nvPr>
        </p:nvPicPr>
        <p:blipFill>
          <a:blip r:embed="rId3">
            <a:extLst/>
          </a:blip>
          <a:srcRect t="10963" b="10965"/>
          <a:stretch>
            <a:fillRect/>
          </a:stretch>
        </p:blipFill>
        <p:spPr>
          <a:xfrm>
            <a:off x="6637135" y="1994151"/>
            <a:ext cx="1494213" cy="1494181"/>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3" y="1006"/>
                  <a:pt x="3164" y="3017"/>
                </a:cubicBezTo>
                <a:cubicBezTo>
                  <a:pt x="1055" y="5028"/>
                  <a:pt x="0" y="7662"/>
                  <a:pt x="0" y="10298"/>
                </a:cubicBezTo>
                <a:cubicBezTo>
                  <a:pt x="0" y="12933"/>
                  <a:pt x="1055" y="15568"/>
                  <a:pt x="3164" y="17579"/>
                </a:cubicBezTo>
                <a:cubicBezTo>
                  <a:pt x="7382" y="21600"/>
                  <a:pt x="14218" y="21600"/>
                  <a:pt x="18436" y="17579"/>
                </a:cubicBezTo>
                <a:cubicBezTo>
                  <a:pt x="20545" y="15568"/>
                  <a:pt x="21600" y="12933"/>
                  <a:pt x="21600" y="10298"/>
                </a:cubicBezTo>
                <a:cubicBezTo>
                  <a:pt x="21600" y="7662"/>
                  <a:pt x="20545" y="5028"/>
                  <a:pt x="18436" y="3017"/>
                </a:cubicBezTo>
                <a:cubicBezTo>
                  <a:pt x="16327" y="1006"/>
                  <a:pt x="13564" y="0"/>
                  <a:pt x="10800" y="0"/>
                </a:cubicBezTo>
                <a:close/>
              </a:path>
            </a:pathLst>
          </a:custGeom>
        </p:spPr>
      </p:pic>
      <p:pic>
        <p:nvPicPr>
          <p:cNvPr id="470" name="Rotstein-Ori.jpg" descr="Rotstein-Ori.jpg"/>
          <p:cNvPicPr>
            <a:picLocks noGrp="1" noChangeAspect="1"/>
          </p:cNvPicPr>
          <p:nvPr>
            <p:ph type="pic" idx="15"/>
          </p:nvPr>
        </p:nvPicPr>
        <p:blipFill>
          <a:blip r:embed="rId4">
            <a:extLst/>
          </a:blip>
          <a:srcRect r="1" b="1"/>
          <a:stretch>
            <a:fillRect/>
          </a:stretch>
        </p:blipFill>
        <p:spPr>
          <a:xfrm>
            <a:off x="9272616" y="1158477"/>
            <a:ext cx="1640880" cy="1640880"/>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8037" y="0"/>
                  <a:pt x="5272" y="1054"/>
                  <a:pt x="3163" y="3163"/>
                </a:cubicBezTo>
                <a:cubicBezTo>
                  <a:pt x="1054" y="5272"/>
                  <a:pt x="0" y="8037"/>
                  <a:pt x="0" y="10801"/>
                </a:cubicBezTo>
                <a:cubicBezTo>
                  <a:pt x="0" y="13565"/>
                  <a:pt x="1054" y="16328"/>
                  <a:pt x="3163" y="18437"/>
                </a:cubicBezTo>
                <a:cubicBezTo>
                  <a:pt x="5272" y="20546"/>
                  <a:pt x="8037" y="21600"/>
                  <a:pt x="10801" y="21600"/>
                </a:cubicBezTo>
                <a:cubicBezTo>
                  <a:pt x="13565" y="21600"/>
                  <a:pt x="16328" y="20546"/>
                  <a:pt x="18437" y="18437"/>
                </a:cubicBezTo>
                <a:cubicBezTo>
                  <a:pt x="20546" y="16328"/>
                  <a:pt x="21600" y="13565"/>
                  <a:pt x="21600" y="10801"/>
                </a:cubicBezTo>
                <a:cubicBezTo>
                  <a:pt x="21600" y="8037"/>
                  <a:pt x="20546" y="5272"/>
                  <a:pt x="18437" y="3163"/>
                </a:cubicBezTo>
                <a:cubicBezTo>
                  <a:pt x="16328" y="1054"/>
                  <a:pt x="13565" y="0"/>
                  <a:pt x="10801" y="0"/>
                </a:cubicBezTo>
                <a:close/>
              </a:path>
            </a:pathLst>
          </a:custGeom>
        </p:spPr>
      </p:pic>
      <p:pic>
        <p:nvPicPr>
          <p:cNvPr id="471" name="Richards-Robin-1-200x200.jpg" descr="Richards-Robin-1-200x200.jpg"/>
          <p:cNvPicPr>
            <a:picLocks noGrp="1" noChangeAspect="1"/>
          </p:cNvPicPr>
          <p:nvPr>
            <p:ph type="pic" idx="16"/>
          </p:nvPr>
        </p:nvPicPr>
        <p:blipFill>
          <a:blip r:embed="rId5">
            <a:extLst/>
          </a:blip>
          <a:srcRect r="5" b="5"/>
          <a:stretch>
            <a:fillRect/>
          </a:stretch>
        </p:blipFill>
        <p:spPr>
          <a:xfrm>
            <a:off x="8638396" y="4193594"/>
            <a:ext cx="1431331" cy="1431331"/>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8037" y="0"/>
                  <a:pt x="5271" y="1053"/>
                  <a:pt x="3162" y="3162"/>
                </a:cubicBezTo>
                <a:cubicBezTo>
                  <a:pt x="1053" y="5271"/>
                  <a:pt x="0" y="8037"/>
                  <a:pt x="0" y="10801"/>
                </a:cubicBezTo>
                <a:cubicBezTo>
                  <a:pt x="0" y="13566"/>
                  <a:pt x="1053" y="16329"/>
                  <a:pt x="3162" y="18438"/>
                </a:cubicBezTo>
                <a:cubicBezTo>
                  <a:pt x="5271" y="20547"/>
                  <a:pt x="8037" y="21600"/>
                  <a:pt x="10801" y="21600"/>
                </a:cubicBezTo>
                <a:cubicBezTo>
                  <a:pt x="13566" y="21600"/>
                  <a:pt x="16329" y="20547"/>
                  <a:pt x="18438" y="18438"/>
                </a:cubicBezTo>
                <a:cubicBezTo>
                  <a:pt x="20547" y="16329"/>
                  <a:pt x="21600" y="13566"/>
                  <a:pt x="21600" y="10801"/>
                </a:cubicBezTo>
                <a:cubicBezTo>
                  <a:pt x="21600" y="8037"/>
                  <a:pt x="20547" y="5271"/>
                  <a:pt x="18438" y="3162"/>
                </a:cubicBezTo>
                <a:cubicBezTo>
                  <a:pt x="16329" y="1053"/>
                  <a:pt x="13566" y="0"/>
                  <a:pt x="10801" y="0"/>
                </a:cubicBezTo>
                <a:close/>
              </a:path>
            </a:pathLst>
          </a:custGeom>
        </p:spPr>
      </p:pic>
      <p:sp>
        <p:nvSpPr>
          <p:cNvPr id="472" name="EXECUTIVE COMMITTEE 2018"/>
          <p:cNvSpPr txBox="1">
            <a:spLocks noGrp="1"/>
          </p:cNvSpPr>
          <p:nvPr>
            <p:ph type="body" idx="17"/>
          </p:nvPr>
        </p:nvSpPr>
        <p:spPr>
          <a:prstGeom prst="rect">
            <a:avLst/>
          </a:prstGeom>
        </p:spPr>
        <p:txBody>
          <a:bodyPr/>
          <a:lstStyle/>
          <a:p>
            <a:pPr>
              <a:defRPr cap="all">
                <a:solidFill>
                  <a:srgbClr val="1B2E59"/>
                </a:solidFill>
                <a:latin typeface="Futura"/>
                <a:ea typeface="Futura"/>
                <a:cs typeface="Futura"/>
                <a:sym typeface="Futura"/>
              </a:defRPr>
            </a:pPr>
            <a:r>
              <a:t>EXECUTIVE COMMITTEE </a:t>
            </a:r>
            <a:r>
              <a:rPr>
                <a:solidFill>
                  <a:srgbClr val="F7941D"/>
                </a:solidFill>
              </a:rPr>
              <a:t>2018</a:t>
            </a:r>
          </a:p>
        </p:txBody>
      </p:sp>
      <p:sp>
        <p:nvSpPr>
          <p:cNvPr id="473" name="Chair…"/>
          <p:cNvSpPr txBox="1">
            <a:spLocks noGrp="1"/>
          </p:cNvSpPr>
          <p:nvPr>
            <p:ph type="body" idx="18"/>
          </p:nvPr>
        </p:nvSpPr>
        <p:spPr>
          <a:xfrm>
            <a:off x="-858027" y="3136785"/>
            <a:ext cx="5085688" cy="881908"/>
          </a:xfrm>
          <a:prstGeom prst="rect">
            <a:avLst/>
          </a:prstGeom>
        </p:spPr>
        <p:txBody>
          <a:bodyPr/>
          <a:lstStyle/>
          <a:p>
            <a:pPr>
              <a:defRPr sz="2400" b="1">
                <a:solidFill>
                  <a:srgbClr val="5E5E5E"/>
                </a:solidFill>
                <a:latin typeface="Calisto MT"/>
                <a:ea typeface="Calisto MT"/>
                <a:cs typeface="Calisto MT"/>
                <a:sym typeface="Calisto MT"/>
              </a:defRPr>
            </a:pPr>
            <a:r>
              <a:t>Chair</a:t>
            </a:r>
          </a:p>
          <a:p>
            <a:pPr>
              <a:defRPr sz="2400" i="1">
                <a:solidFill>
                  <a:srgbClr val="5E5E5E"/>
                </a:solidFill>
                <a:latin typeface="Calisto MT"/>
                <a:ea typeface="Calisto MT"/>
                <a:cs typeface="Calisto MT"/>
                <a:sym typeface="Calisto MT"/>
              </a:defRPr>
            </a:pPr>
            <a:r>
              <a:t>Departmental Appointments Committee</a:t>
            </a:r>
          </a:p>
        </p:txBody>
      </p:sp>
      <p:sp>
        <p:nvSpPr>
          <p:cNvPr id="474" name="Avery Nathens"/>
          <p:cNvSpPr txBox="1">
            <a:spLocks noGrp="1"/>
          </p:cNvSpPr>
          <p:nvPr>
            <p:ph type="body" idx="19"/>
          </p:nvPr>
        </p:nvSpPr>
        <p:spPr>
          <a:xfrm>
            <a:off x="890914" y="2777796"/>
            <a:ext cx="1587807" cy="313932"/>
          </a:xfrm>
          <a:prstGeom prst="rect">
            <a:avLst/>
          </a:prstGeom>
        </p:spPr>
        <p:txBody>
          <a:bodyPr/>
          <a:lstStyle/>
          <a:p>
            <a:r>
              <a:t>Avery Nathens</a:t>
            </a:r>
          </a:p>
        </p:txBody>
      </p:sp>
      <p:sp>
        <p:nvSpPr>
          <p:cNvPr id="475" name="Vice Chair, Best Practices"/>
          <p:cNvSpPr txBox="1">
            <a:spLocks noGrp="1"/>
          </p:cNvSpPr>
          <p:nvPr>
            <p:ph type="body" idx="20"/>
          </p:nvPr>
        </p:nvSpPr>
        <p:spPr>
          <a:xfrm>
            <a:off x="5732391" y="3910519"/>
            <a:ext cx="3303725" cy="475643"/>
          </a:xfrm>
          <a:prstGeom prst="rect">
            <a:avLst/>
          </a:prstGeom>
        </p:spPr>
        <p:txBody>
          <a:bodyPr/>
          <a:lstStyle>
            <a:lvl1pPr marL="0" indent="0" algn="ctr" defTabSz="457200">
              <a:lnSpc>
                <a:spcPct val="110000"/>
              </a:lnSpc>
              <a:spcBef>
                <a:spcPts val="0"/>
              </a:spcBef>
              <a:buSzTx/>
              <a:buNone/>
              <a:defRPr sz="2400" b="1">
                <a:solidFill>
                  <a:srgbClr val="5E5E5E"/>
                </a:solidFill>
                <a:latin typeface="Calisto MT"/>
                <a:ea typeface="Calisto MT"/>
                <a:cs typeface="Calisto MT"/>
                <a:sym typeface="Calisto MT"/>
              </a:defRPr>
            </a:lvl1pPr>
          </a:lstStyle>
          <a:p>
            <a:r>
              <a:t>Vice Chair, Best Practices</a:t>
            </a:r>
          </a:p>
        </p:txBody>
      </p:sp>
      <p:sp>
        <p:nvSpPr>
          <p:cNvPr id="476" name="Robin McLeod"/>
          <p:cNvSpPr txBox="1">
            <a:spLocks noGrp="1"/>
          </p:cNvSpPr>
          <p:nvPr>
            <p:ph type="body" idx="21"/>
          </p:nvPr>
        </p:nvSpPr>
        <p:spPr>
          <a:xfrm>
            <a:off x="6621512" y="3565406"/>
            <a:ext cx="1525482" cy="313932"/>
          </a:xfrm>
          <a:prstGeom prst="rect">
            <a:avLst/>
          </a:prstGeom>
        </p:spPr>
        <p:txBody>
          <a:bodyPr/>
          <a:lstStyle/>
          <a:p>
            <a:r>
              <a:t>Robin McLeod</a:t>
            </a:r>
          </a:p>
        </p:txBody>
      </p:sp>
      <p:sp>
        <p:nvSpPr>
          <p:cNvPr id="477" name="Associate Chair"/>
          <p:cNvSpPr txBox="1">
            <a:spLocks noGrp="1"/>
          </p:cNvSpPr>
          <p:nvPr>
            <p:ph type="body" idx="22"/>
          </p:nvPr>
        </p:nvSpPr>
        <p:spPr>
          <a:xfrm>
            <a:off x="9031528" y="3320008"/>
            <a:ext cx="2103461" cy="475643"/>
          </a:xfrm>
          <a:prstGeom prst="rect">
            <a:avLst/>
          </a:prstGeom>
        </p:spPr>
        <p:txBody>
          <a:bodyPr/>
          <a:lstStyle>
            <a:lvl1pPr marL="0" indent="0" algn="ctr" defTabSz="457200">
              <a:lnSpc>
                <a:spcPct val="110000"/>
              </a:lnSpc>
              <a:spcBef>
                <a:spcPts val="0"/>
              </a:spcBef>
              <a:buSzTx/>
              <a:buNone/>
              <a:defRPr sz="2400" b="1">
                <a:solidFill>
                  <a:srgbClr val="5E5E5E"/>
                </a:solidFill>
                <a:latin typeface="Calisto MT"/>
                <a:ea typeface="Calisto MT"/>
                <a:cs typeface="Calisto MT"/>
                <a:sym typeface="Calisto MT"/>
              </a:defRPr>
            </a:lvl1pPr>
          </a:lstStyle>
          <a:p>
            <a:r>
              <a:t>Associate Chair</a:t>
            </a:r>
          </a:p>
        </p:txBody>
      </p:sp>
      <p:sp>
        <p:nvSpPr>
          <p:cNvPr id="478" name="Ori Rotstein"/>
          <p:cNvSpPr txBox="1">
            <a:spLocks noGrp="1"/>
          </p:cNvSpPr>
          <p:nvPr>
            <p:ph type="body" idx="23"/>
          </p:nvPr>
        </p:nvSpPr>
        <p:spPr>
          <a:xfrm>
            <a:off x="9452303" y="2970768"/>
            <a:ext cx="1281506" cy="313932"/>
          </a:xfrm>
          <a:prstGeom prst="rect">
            <a:avLst/>
          </a:prstGeom>
        </p:spPr>
        <p:txBody>
          <a:bodyPr/>
          <a:lstStyle/>
          <a:p>
            <a:r>
              <a:t>Ori Rotstein</a:t>
            </a:r>
          </a:p>
        </p:txBody>
      </p:sp>
      <p:sp>
        <p:nvSpPr>
          <p:cNvPr id="479" name="Vice Chair, Clinical"/>
          <p:cNvSpPr txBox="1">
            <a:spLocks noGrp="1"/>
          </p:cNvSpPr>
          <p:nvPr>
            <p:ph type="body" idx="24"/>
          </p:nvPr>
        </p:nvSpPr>
        <p:spPr>
          <a:xfrm>
            <a:off x="8083683" y="6260792"/>
            <a:ext cx="2616037" cy="475643"/>
          </a:xfrm>
          <a:prstGeom prst="rect">
            <a:avLst/>
          </a:prstGeom>
        </p:spPr>
        <p:txBody>
          <a:bodyPr/>
          <a:lstStyle>
            <a:lvl1pPr marL="0" indent="0" algn="ctr" defTabSz="457200">
              <a:lnSpc>
                <a:spcPct val="110000"/>
              </a:lnSpc>
              <a:spcBef>
                <a:spcPts val="0"/>
              </a:spcBef>
              <a:buSzTx/>
              <a:buNone/>
              <a:defRPr sz="2400" b="1">
                <a:solidFill>
                  <a:srgbClr val="5E5E5E"/>
                </a:solidFill>
                <a:latin typeface="Calisto MT"/>
                <a:ea typeface="Calisto MT"/>
                <a:cs typeface="Calisto MT"/>
                <a:sym typeface="Calisto MT"/>
              </a:defRPr>
            </a:lvl1pPr>
          </a:lstStyle>
          <a:p>
            <a:r>
              <a:t>Vice Chair, Clinical</a:t>
            </a:r>
          </a:p>
        </p:txBody>
      </p:sp>
      <p:sp>
        <p:nvSpPr>
          <p:cNvPr id="480" name="Robin Richards"/>
          <p:cNvSpPr txBox="1">
            <a:spLocks noGrp="1"/>
          </p:cNvSpPr>
          <p:nvPr>
            <p:ph type="body" idx="25"/>
          </p:nvPr>
        </p:nvSpPr>
        <p:spPr>
          <a:xfrm>
            <a:off x="8604562" y="5813959"/>
            <a:ext cx="1574278" cy="313932"/>
          </a:xfrm>
          <a:prstGeom prst="rect">
            <a:avLst/>
          </a:prstGeom>
        </p:spPr>
        <p:txBody>
          <a:bodyPr/>
          <a:lstStyle/>
          <a:p>
            <a:r>
              <a:t>Robin Richards</a:t>
            </a:r>
          </a:p>
        </p:txBody>
      </p:sp>
      <p:pic>
        <p:nvPicPr>
          <p:cNvPr id="481" name="Keshavjee, S.jpeg" descr="Keshavjee, S.jpeg"/>
          <p:cNvPicPr>
            <a:picLocks noChangeAspect="1"/>
          </p:cNvPicPr>
          <p:nvPr/>
        </p:nvPicPr>
        <p:blipFill>
          <a:blip r:embed="rId6">
            <a:extLst/>
          </a:blip>
          <a:srcRect t="1376" b="27196"/>
          <a:stretch>
            <a:fillRect/>
          </a:stretch>
        </p:blipFill>
        <p:spPr>
          <a:xfrm>
            <a:off x="5348883" y="4162169"/>
            <a:ext cx="1494213" cy="1494181"/>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3" y="1006"/>
                  <a:pt x="3164" y="3017"/>
                </a:cubicBezTo>
                <a:cubicBezTo>
                  <a:pt x="1055" y="5028"/>
                  <a:pt x="0" y="7662"/>
                  <a:pt x="0" y="10298"/>
                </a:cubicBezTo>
                <a:cubicBezTo>
                  <a:pt x="0" y="12933"/>
                  <a:pt x="1055" y="15568"/>
                  <a:pt x="3164" y="17579"/>
                </a:cubicBezTo>
                <a:cubicBezTo>
                  <a:pt x="7382" y="21600"/>
                  <a:pt x="14218" y="21600"/>
                  <a:pt x="18436" y="17579"/>
                </a:cubicBezTo>
                <a:cubicBezTo>
                  <a:pt x="20545" y="15568"/>
                  <a:pt x="21600" y="12933"/>
                  <a:pt x="21600" y="10298"/>
                </a:cubicBezTo>
                <a:cubicBezTo>
                  <a:pt x="21600" y="7662"/>
                  <a:pt x="20545" y="5028"/>
                  <a:pt x="18436" y="3017"/>
                </a:cubicBezTo>
                <a:cubicBezTo>
                  <a:pt x="16327" y="1006"/>
                  <a:pt x="13564" y="0"/>
                  <a:pt x="10800" y="0"/>
                </a:cubicBezTo>
                <a:close/>
              </a:path>
            </a:pathLst>
          </a:custGeom>
          <a:ln w="12700">
            <a:miter lim="400000"/>
          </a:ln>
        </p:spPr>
      </p:pic>
      <p:sp>
        <p:nvSpPr>
          <p:cNvPr id="482" name="Shaf Keshavjee"/>
          <p:cNvSpPr txBox="1"/>
          <p:nvPr/>
        </p:nvSpPr>
        <p:spPr>
          <a:xfrm>
            <a:off x="5362129" y="5813959"/>
            <a:ext cx="1478290" cy="2975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spAutoFit/>
          </a:bodyPr>
          <a:lstStyle>
            <a:lvl1pPr>
              <a:defRPr sz="3200" b="0">
                <a:solidFill>
                  <a:srgbClr val="1B2E59"/>
                </a:solidFill>
                <a:latin typeface="Futura"/>
                <a:ea typeface="Futura"/>
                <a:cs typeface="Futura"/>
                <a:sym typeface="Futura"/>
              </a:defRPr>
            </a:lvl1pPr>
          </a:lstStyle>
          <a:p>
            <a:r>
              <a:rPr sz="1600"/>
              <a:t>Shaf Keshavjee</a:t>
            </a:r>
          </a:p>
        </p:txBody>
      </p:sp>
      <p:sp>
        <p:nvSpPr>
          <p:cNvPr id="483" name="Vice Chair, Innovations"/>
          <p:cNvSpPr txBox="1"/>
          <p:nvPr/>
        </p:nvSpPr>
        <p:spPr>
          <a:xfrm>
            <a:off x="5272348" y="6268473"/>
            <a:ext cx="1588512" cy="240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spAutoFit/>
          </a:bodyPr>
          <a:lstStyle>
            <a:lvl1pPr defTabSz="457200">
              <a:lnSpc>
                <a:spcPct val="110000"/>
              </a:lnSpc>
              <a:defRPr sz="2400">
                <a:solidFill>
                  <a:srgbClr val="5E5E5E"/>
                </a:solidFill>
                <a:latin typeface="Calisto MT"/>
                <a:ea typeface="Calisto MT"/>
                <a:cs typeface="Calisto MT"/>
                <a:sym typeface="Calisto MT"/>
              </a:defRPr>
            </a:lvl1pPr>
          </a:lstStyle>
          <a:p>
            <a:r>
              <a:rPr sz="1200"/>
              <a:t>Vice Chair, Innovations</a:t>
            </a:r>
          </a:p>
        </p:txBody>
      </p:sp>
      <p:grpSp>
        <p:nvGrpSpPr>
          <p:cNvPr id="487" name="Group"/>
          <p:cNvGrpSpPr/>
          <p:nvPr/>
        </p:nvGrpSpPr>
        <p:grpSpPr>
          <a:xfrm>
            <a:off x="3696258" y="1994151"/>
            <a:ext cx="1618135" cy="2199964"/>
            <a:chOff x="-1" y="0"/>
            <a:chExt cx="3236269" cy="4399925"/>
          </a:xfrm>
        </p:grpSpPr>
        <p:pic>
          <p:nvPicPr>
            <p:cNvPr id="484" name="Fehlings 2017.jpg" descr="Fehlings 2017.jpg"/>
            <p:cNvPicPr>
              <a:picLocks noChangeAspect="1"/>
            </p:cNvPicPr>
            <p:nvPr/>
          </p:nvPicPr>
          <p:blipFill>
            <a:blip r:embed="rId7">
              <a:extLst/>
            </a:blip>
            <a:srcRect t="585" b="27559"/>
            <a:stretch>
              <a:fillRect/>
            </a:stretch>
          </p:blipFill>
          <p:spPr>
            <a:xfrm>
              <a:off x="112414" y="0"/>
              <a:ext cx="2988426" cy="2988361"/>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3" y="1006"/>
                    <a:pt x="3164" y="3017"/>
                  </a:cubicBezTo>
                  <a:cubicBezTo>
                    <a:pt x="1055" y="5028"/>
                    <a:pt x="0" y="7662"/>
                    <a:pt x="0" y="10298"/>
                  </a:cubicBezTo>
                  <a:cubicBezTo>
                    <a:pt x="0" y="12933"/>
                    <a:pt x="1055" y="15568"/>
                    <a:pt x="3164" y="17579"/>
                  </a:cubicBezTo>
                  <a:cubicBezTo>
                    <a:pt x="7382" y="21600"/>
                    <a:pt x="14218" y="21600"/>
                    <a:pt x="18436" y="17579"/>
                  </a:cubicBezTo>
                  <a:cubicBezTo>
                    <a:pt x="20545" y="15568"/>
                    <a:pt x="21600" y="12933"/>
                    <a:pt x="21600" y="10298"/>
                  </a:cubicBezTo>
                  <a:cubicBezTo>
                    <a:pt x="21600" y="7662"/>
                    <a:pt x="20545" y="5028"/>
                    <a:pt x="18436" y="3017"/>
                  </a:cubicBezTo>
                  <a:cubicBezTo>
                    <a:pt x="16327" y="1006"/>
                    <a:pt x="13564" y="0"/>
                    <a:pt x="10800" y="0"/>
                  </a:cubicBezTo>
                  <a:close/>
                </a:path>
              </a:pathLst>
            </a:custGeom>
            <a:ln w="12700" cap="flat">
              <a:noFill/>
              <a:miter lim="400000"/>
            </a:ln>
            <a:effectLst/>
          </p:spPr>
        </p:pic>
        <p:sp>
          <p:nvSpPr>
            <p:cNvPr id="485" name="Michael Fehlings"/>
            <p:cNvSpPr txBox="1"/>
            <p:nvPr/>
          </p:nvSpPr>
          <p:spPr>
            <a:xfrm>
              <a:off x="-1" y="3142510"/>
              <a:ext cx="3236269" cy="5950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t">
              <a:spAutoFit/>
            </a:bodyPr>
            <a:lstStyle>
              <a:lvl1pPr>
                <a:defRPr sz="3200" b="0">
                  <a:solidFill>
                    <a:srgbClr val="1B2E59"/>
                  </a:solidFill>
                  <a:latin typeface="Futura"/>
                  <a:ea typeface="Futura"/>
                  <a:cs typeface="Futura"/>
                  <a:sym typeface="Futura"/>
                </a:defRPr>
              </a:lvl1pPr>
            </a:lstStyle>
            <a:p>
              <a:r>
                <a:rPr sz="1600"/>
                <a:t>Michael Fehlings</a:t>
              </a:r>
            </a:p>
          </p:txBody>
        </p:sp>
        <p:sp>
          <p:nvSpPr>
            <p:cNvPr id="486" name="Vice Chair, Research"/>
            <p:cNvSpPr txBox="1"/>
            <p:nvPr/>
          </p:nvSpPr>
          <p:spPr>
            <a:xfrm>
              <a:off x="150887" y="3919151"/>
              <a:ext cx="2815129" cy="48077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t">
              <a:spAutoFit/>
            </a:bodyPr>
            <a:lstStyle>
              <a:lvl1pPr defTabSz="457200">
                <a:lnSpc>
                  <a:spcPct val="110000"/>
                </a:lnSpc>
                <a:defRPr sz="2400">
                  <a:solidFill>
                    <a:srgbClr val="5E5E5E"/>
                  </a:solidFill>
                  <a:latin typeface="Calisto MT"/>
                  <a:ea typeface="Calisto MT"/>
                  <a:cs typeface="Calisto MT"/>
                  <a:sym typeface="Calisto MT"/>
                </a:defRPr>
              </a:lvl1pPr>
            </a:lstStyle>
            <a:p>
              <a:r>
                <a:rPr sz="1200"/>
                <a:t>Vice Chair, Research</a:t>
              </a:r>
            </a:p>
          </p:txBody>
        </p:sp>
      </p:grpSp>
      <p:pic>
        <p:nvPicPr>
          <p:cNvPr id="488" name="Ahmed.JPG" descr="Ahmed.JPG"/>
          <p:cNvPicPr>
            <a:picLocks noChangeAspect="1"/>
          </p:cNvPicPr>
          <p:nvPr/>
        </p:nvPicPr>
        <p:blipFill>
          <a:blip r:embed="rId8">
            <a:extLst/>
          </a:blip>
          <a:srcRect b="17795"/>
          <a:stretch>
            <a:fillRect/>
          </a:stretch>
        </p:blipFill>
        <p:spPr>
          <a:xfrm>
            <a:off x="2064940" y="4240388"/>
            <a:ext cx="1494213" cy="1492532"/>
          </a:xfrm>
          <a:custGeom>
            <a:avLst/>
            <a:gdLst/>
            <a:ahLst/>
            <a:cxnLst>
              <a:cxn ang="0">
                <a:pos x="wd2" y="hd2"/>
              </a:cxn>
              <a:cxn ang="5400000">
                <a:pos x="wd2" y="hd2"/>
              </a:cxn>
              <a:cxn ang="10800000">
                <a:pos x="wd2" y="hd2"/>
              </a:cxn>
              <a:cxn ang="16200000">
                <a:pos x="wd2" y="hd2"/>
              </a:cxn>
            </a:cxnLst>
            <a:rect l="0" t="0" r="r" b="b"/>
            <a:pathLst>
              <a:path w="21600" h="20594" extrusionOk="0">
                <a:moveTo>
                  <a:pt x="10312" y="0"/>
                </a:moveTo>
                <a:cubicBezTo>
                  <a:pt x="7713" y="112"/>
                  <a:pt x="5149" y="1104"/>
                  <a:pt x="3164" y="2998"/>
                </a:cubicBezTo>
                <a:cubicBezTo>
                  <a:pt x="1055" y="5011"/>
                  <a:pt x="0" y="7648"/>
                  <a:pt x="0" y="10286"/>
                </a:cubicBezTo>
                <a:cubicBezTo>
                  <a:pt x="0" y="12924"/>
                  <a:pt x="1055" y="15562"/>
                  <a:pt x="3164" y="17574"/>
                </a:cubicBezTo>
                <a:cubicBezTo>
                  <a:pt x="7382" y="21600"/>
                  <a:pt x="14218" y="21600"/>
                  <a:pt x="18436" y="17574"/>
                </a:cubicBezTo>
                <a:cubicBezTo>
                  <a:pt x="20545" y="15562"/>
                  <a:pt x="21600" y="12924"/>
                  <a:pt x="21600" y="10286"/>
                </a:cubicBezTo>
                <a:cubicBezTo>
                  <a:pt x="21600" y="7648"/>
                  <a:pt x="20545" y="5011"/>
                  <a:pt x="18436" y="2998"/>
                </a:cubicBezTo>
                <a:cubicBezTo>
                  <a:pt x="16451" y="1104"/>
                  <a:pt x="13887" y="112"/>
                  <a:pt x="11288" y="0"/>
                </a:cubicBezTo>
                <a:lnTo>
                  <a:pt x="10312" y="0"/>
                </a:lnTo>
                <a:close/>
              </a:path>
            </a:pathLst>
          </a:custGeom>
          <a:ln w="12700">
            <a:miter lim="400000"/>
          </a:ln>
        </p:spPr>
      </p:pic>
      <p:sp>
        <p:nvSpPr>
          <p:cNvPr id="489" name="Najma Ahmed"/>
          <p:cNvSpPr txBox="1"/>
          <p:nvPr/>
        </p:nvSpPr>
        <p:spPr>
          <a:xfrm>
            <a:off x="2108150" y="5844073"/>
            <a:ext cx="1416734" cy="2975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spAutoFit/>
          </a:bodyPr>
          <a:lstStyle>
            <a:lvl1pPr>
              <a:defRPr sz="3200" b="0">
                <a:solidFill>
                  <a:srgbClr val="1B2E59"/>
                </a:solidFill>
                <a:latin typeface="Futura"/>
                <a:ea typeface="Futura"/>
                <a:cs typeface="Futura"/>
                <a:sym typeface="Futura"/>
              </a:defRPr>
            </a:lvl1pPr>
          </a:lstStyle>
          <a:p>
            <a:r>
              <a:rPr sz="1600"/>
              <a:t>Najma Ahmed</a:t>
            </a:r>
          </a:p>
        </p:txBody>
      </p:sp>
      <p:sp>
        <p:nvSpPr>
          <p:cNvPr id="490" name="Vice Chair, Education"/>
          <p:cNvSpPr txBox="1"/>
          <p:nvPr/>
        </p:nvSpPr>
        <p:spPr>
          <a:xfrm>
            <a:off x="2044104" y="6260792"/>
            <a:ext cx="1490536" cy="240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spAutoFit/>
          </a:bodyPr>
          <a:lstStyle>
            <a:lvl1pPr defTabSz="457200">
              <a:lnSpc>
                <a:spcPct val="110000"/>
              </a:lnSpc>
              <a:defRPr sz="2400">
                <a:solidFill>
                  <a:srgbClr val="5E5E5E"/>
                </a:solidFill>
                <a:latin typeface="Calisto MT"/>
                <a:ea typeface="Calisto MT"/>
                <a:cs typeface="Calisto MT"/>
                <a:sym typeface="Calisto MT"/>
              </a:defRPr>
            </a:lvl1pPr>
          </a:lstStyle>
          <a:p>
            <a:r>
              <a:rPr sz="1200"/>
              <a:t>Vice Chair, Education</a:t>
            </a:r>
          </a:p>
        </p:txBody>
      </p:sp>
      <p:pic>
        <p:nvPicPr>
          <p:cNvPr id="491" name="Screen Shot 2018-09-02 at 6.02.05 AM.png" descr="Screen Shot 2018-09-02 at 6.02.05 AM.png"/>
          <p:cNvPicPr>
            <a:picLocks noChangeAspect="1"/>
          </p:cNvPicPr>
          <p:nvPr/>
        </p:nvPicPr>
        <p:blipFill>
          <a:blip r:embed="rId9">
            <a:extLst/>
          </a:blip>
          <a:stretch>
            <a:fillRect/>
          </a:stretch>
        </p:blipFill>
        <p:spPr>
          <a:xfrm>
            <a:off x="10899329" y="5790879"/>
            <a:ext cx="909306" cy="687808"/>
          </a:xfrm>
          <a:prstGeom prst="rect">
            <a:avLst/>
          </a:prstGeom>
          <a:ln w="12700">
            <a:miter lim="400000"/>
          </a:ln>
        </p:spPr>
      </p:pic>
    </p:spTree>
    <p:extLst>
      <p:ext uri="{BB962C8B-B14F-4D97-AF65-F5344CB8AC3E}">
        <p14:creationId xmlns:p14="http://schemas.microsoft.com/office/powerpoint/2010/main" val="3086035155"/>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 name="Academic promotions July 1, 2017 - June 30, 2018"/>
          <p:cNvSpPr txBox="1">
            <a:spLocks noGrp="1"/>
          </p:cNvSpPr>
          <p:nvPr>
            <p:ph type="body" idx="13"/>
          </p:nvPr>
        </p:nvSpPr>
        <p:spPr>
          <a:xfrm>
            <a:off x="3396959" y="1148768"/>
            <a:ext cx="4732899" cy="687881"/>
          </a:xfrm>
          <a:prstGeom prst="rect">
            <a:avLst/>
          </a:prstGeom>
        </p:spPr>
        <p:txBody>
          <a:bodyPr/>
          <a:lstStyle/>
          <a:p>
            <a:r>
              <a:t>Academic promotions</a:t>
            </a:r>
            <a:br/>
            <a:r>
              <a:rPr sz="1500">
                <a:solidFill>
                  <a:srgbClr val="F7941D"/>
                </a:solidFill>
              </a:rPr>
              <a:t>July 1, 2017 - June 30, 2018</a:t>
            </a:r>
          </a:p>
        </p:txBody>
      </p:sp>
      <p:grpSp>
        <p:nvGrpSpPr>
          <p:cNvPr id="630" name="promotions.jpg"/>
          <p:cNvGrpSpPr/>
          <p:nvPr/>
        </p:nvGrpSpPr>
        <p:grpSpPr>
          <a:xfrm>
            <a:off x="8523918" y="717648"/>
            <a:ext cx="2743442" cy="1906224"/>
            <a:chOff x="0" y="0"/>
            <a:chExt cx="5486883" cy="3812446"/>
          </a:xfrm>
        </p:grpSpPr>
        <p:pic>
          <p:nvPicPr>
            <p:cNvPr id="629" name="promotions.jpg" descr="promotions.jpg"/>
            <p:cNvPicPr>
              <a:picLocks noChangeAspect="1"/>
            </p:cNvPicPr>
            <p:nvPr/>
          </p:nvPicPr>
          <p:blipFill>
            <a:blip r:embed="rId2">
              <a:extLst/>
            </a:blip>
            <a:stretch>
              <a:fillRect/>
            </a:stretch>
          </p:blipFill>
          <p:spPr>
            <a:xfrm>
              <a:off x="127000" y="88900"/>
              <a:ext cx="5232884" cy="3482247"/>
            </a:xfrm>
            <a:prstGeom prst="rect">
              <a:avLst/>
            </a:prstGeom>
            <a:ln>
              <a:noFill/>
            </a:ln>
            <a:effectLst/>
          </p:spPr>
        </p:pic>
        <p:pic>
          <p:nvPicPr>
            <p:cNvPr id="628" name="promotions.jpg" descr="promotions.jpg"/>
            <p:cNvPicPr>
              <a:picLocks/>
            </p:cNvPicPr>
            <p:nvPr/>
          </p:nvPicPr>
          <p:blipFill>
            <a:blip r:embed="rId3">
              <a:extLst/>
            </a:blip>
            <a:stretch>
              <a:fillRect/>
            </a:stretch>
          </p:blipFill>
          <p:spPr>
            <a:xfrm>
              <a:off x="0" y="0"/>
              <a:ext cx="5486884" cy="3812447"/>
            </a:xfrm>
            <a:prstGeom prst="rect">
              <a:avLst/>
            </a:prstGeom>
            <a:effectLst/>
          </p:spPr>
        </p:pic>
      </p:grpSp>
      <p:grpSp>
        <p:nvGrpSpPr>
          <p:cNvPr id="637" name="Group"/>
          <p:cNvGrpSpPr/>
          <p:nvPr/>
        </p:nvGrpSpPr>
        <p:grpSpPr>
          <a:xfrm>
            <a:off x="1947491" y="3181490"/>
            <a:ext cx="8821671" cy="2756235"/>
            <a:chOff x="0" y="0"/>
            <a:chExt cx="17643339" cy="5512468"/>
          </a:xfrm>
        </p:grpSpPr>
        <p:pic>
          <p:nvPicPr>
            <p:cNvPr id="631" name="das.jpg" descr="das.jpg"/>
            <p:cNvPicPr>
              <a:picLocks noChangeAspect="1"/>
            </p:cNvPicPr>
            <p:nvPr/>
          </p:nvPicPr>
          <p:blipFill>
            <a:blip r:embed="rId4">
              <a:extLst/>
            </a:blip>
            <a:srcRect t="6187" r="4" b="24367"/>
            <a:stretch>
              <a:fillRect/>
            </a:stretch>
          </p:blipFill>
          <p:spPr>
            <a:xfrm>
              <a:off x="257615" y="0"/>
              <a:ext cx="3494088" cy="3494235"/>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1" y="1004"/>
                    <a:pt x="3162" y="3015"/>
                  </a:cubicBezTo>
                  <a:cubicBezTo>
                    <a:pt x="1054" y="5026"/>
                    <a:pt x="0" y="7662"/>
                    <a:pt x="0" y="10297"/>
                  </a:cubicBezTo>
                  <a:cubicBezTo>
                    <a:pt x="0" y="12932"/>
                    <a:pt x="1054" y="15568"/>
                    <a:pt x="3162" y="17579"/>
                  </a:cubicBezTo>
                  <a:cubicBezTo>
                    <a:pt x="7380" y="21600"/>
                    <a:pt x="14220" y="21600"/>
                    <a:pt x="18438" y="17579"/>
                  </a:cubicBezTo>
                  <a:cubicBezTo>
                    <a:pt x="20546" y="15568"/>
                    <a:pt x="21600" y="12932"/>
                    <a:pt x="21600" y="10297"/>
                  </a:cubicBezTo>
                  <a:cubicBezTo>
                    <a:pt x="21600" y="7662"/>
                    <a:pt x="20546" y="5026"/>
                    <a:pt x="18438" y="3015"/>
                  </a:cubicBezTo>
                  <a:cubicBezTo>
                    <a:pt x="16329" y="1004"/>
                    <a:pt x="13564" y="0"/>
                    <a:pt x="10800" y="0"/>
                  </a:cubicBezTo>
                  <a:close/>
                </a:path>
              </a:pathLst>
            </a:custGeom>
            <a:ln w="12700" cap="flat">
              <a:noFill/>
              <a:miter lim="400000"/>
            </a:ln>
            <a:effectLst/>
          </p:spPr>
        </p:pic>
        <p:sp>
          <p:nvSpPr>
            <p:cNvPr id="632" name="Sunit Das…"/>
            <p:cNvSpPr txBox="1"/>
            <p:nvPr/>
          </p:nvSpPr>
          <p:spPr>
            <a:xfrm>
              <a:off x="0" y="4224936"/>
              <a:ext cx="2375652" cy="12875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defRPr sz="3300" b="0">
                  <a:latin typeface="Futura"/>
                  <a:ea typeface="Futura"/>
                  <a:cs typeface="Futura"/>
                  <a:sym typeface="Futura"/>
                </a:defRPr>
              </a:pPr>
              <a:r>
                <a:rPr sz="1650"/>
                <a:t>Sunit Das</a:t>
              </a:r>
            </a:p>
            <a:p>
              <a:pPr>
                <a:defRPr b="0">
                  <a:latin typeface="Futura"/>
                  <a:ea typeface="Futura"/>
                  <a:cs typeface="Futura"/>
                  <a:sym typeface="Futura"/>
                </a:defRPr>
              </a:pPr>
              <a:r>
                <a:rPr sz="900"/>
                <a:t>St. Michael’s Hospital</a:t>
              </a:r>
            </a:p>
            <a:p>
              <a:pPr>
                <a:defRPr sz="2600" b="0">
                  <a:latin typeface="Futura"/>
                  <a:ea typeface="Futura"/>
                  <a:cs typeface="Futura"/>
                  <a:sym typeface="Futura"/>
                </a:defRPr>
              </a:pPr>
              <a:r>
                <a:rPr sz="1300"/>
                <a:t>Neurosurgery</a:t>
              </a:r>
            </a:p>
          </p:txBody>
        </p:sp>
        <p:pic>
          <p:nvPicPr>
            <p:cNvPr id="633" name="hamilton-robert-200x200.jpg" descr="hamilton-robert-200x200.jpg"/>
            <p:cNvPicPr>
              <a:picLocks noChangeAspect="1"/>
            </p:cNvPicPr>
            <p:nvPr/>
          </p:nvPicPr>
          <p:blipFill>
            <a:blip r:embed="rId5">
              <a:extLst/>
            </a:blip>
            <a:srcRect r="4" b="4"/>
            <a:stretch>
              <a:fillRect/>
            </a:stretch>
          </p:blipFill>
          <p:spPr>
            <a:xfrm>
              <a:off x="14149251" y="0"/>
              <a:ext cx="3494088" cy="349408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1" y="1054"/>
                    <a:pt x="3162" y="3162"/>
                  </a:cubicBezTo>
                  <a:cubicBezTo>
                    <a:pt x="1054" y="5271"/>
                    <a:pt x="0" y="8036"/>
                    <a:pt x="0" y="10800"/>
                  </a:cubicBezTo>
                  <a:cubicBezTo>
                    <a:pt x="0" y="13564"/>
                    <a:pt x="1054" y="16329"/>
                    <a:pt x="3162" y="18438"/>
                  </a:cubicBezTo>
                  <a:cubicBezTo>
                    <a:pt x="5271" y="20546"/>
                    <a:pt x="8036" y="21600"/>
                    <a:pt x="10800" y="21600"/>
                  </a:cubicBezTo>
                  <a:cubicBezTo>
                    <a:pt x="13564" y="21600"/>
                    <a:pt x="16329" y="20546"/>
                    <a:pt x="18438" y="18438"/>
                  </a:cubicBezTo>
                  <a:cubicBezTo>
                    <a:pt x="20546" y="16329"/>
                    <a:pt x="21600" y="13564"/>
                    <a:pt x="21600" y="10800"/>
                  </a:cubicBezTo>
                  <a:cubicBezTo>
                    <a:pt x="21600" y="8036"/>
                    <a:pt x="20546" y="5271"/>
                    <a:pt x="18438" y="3162"/>
                  </a:cubicBezTo>
                  <a:cubicBezTo>
                    <a:pt x="16329" y="1054"/>
                    <a:pt x="13564" y="0"/>
                    <a:pt x="10800" y="0"/>
                  </a:cubicBezTo>
                  <a:close/>
                </a:path>
              </a:pathLst>
            </a:custGeom>
            <a:ln w="12700" cap="flat">
              <a:noFill/>
              <a:miter lim="400000"/>
            </a:ln>
            <a:effectLst/>
          </p:spPr>
        </p:pic>
        <p:pic>
          <p:nvPicPr>
            <p:cNvPr id="634" name="Fairn-Greg.jpg" descr="Fairn-Greg.jpg"/>
            <p:cNvPicPr>
              <a:picLocks noChangeAspect="1"/>
            </p:cNvPicPr>
            <p:nvPr/>
          </p:nvPicPr>
          <p:blipFill>
            <a:blip r:embed="rId6">
              <a:extLst/>
            </a:blip>
            <a:srcRect r="4" b="4"/>
            <a:stretch>
              <a:fillRect/>
            </a:stretch>
          </p:blipFill>
          <p:spPr>
            <a:xfrm>
              <a:off x="7203433" y="0"/>
              <a:ext cx="3494088" cy="349408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1" y="1054"/>
                    <a:pt x="3162" y="3162"/>
                  </a:cubicBezTo>
                  <a:cubicBezTo>
                    <a:pt x="1054" y="5271"/>
                    <a:pt x="0" y="8036"/>
                    <a:pt x="0" y="10800"/>
                  </a:cubicBezTo>
                  <a:cubicBezTo>
                    <a:pt x="0" y="13564"/>
                    <a:pt x="1054" y="16329"/>
                    <a:pt x="3162" y="18438"/>
                  </a:cubicBezTo>
                  <a:cubicBezTo>
                    <a:pt x="5271" y="20546"/>
                    <a:pt x="8036" y="21600"/>
                    <a:pt x="10800" y="21600"/>
                  </a:cubicBezTo>
                  <a:cubicBezTo>
                    <a:pt x="13564" y="21600"/>
                    <a:pt x="16329" y="20546"/>
                    <a:pt x="18438" y="18438"/>
                  </a:cubicBezTo>
                  <a:cubicBezTo>
                    <a:pt x="20546" y="16329"/>
                    <a:pt x="21600" y="13564"/>
                    <a:pt x="21600" y="10800"/>
                  </a:cubicBezTo>
                  <a:cubicBezTo>
                    <a:pt x="21600" y="8036"/>
                    <a:pt x="20546" y="5271"/>
                    <a:pt x="18438" y="3162"/>
                  </a:cubicBezTo>
                  <a:cubicBezTo>
                    <a:pt x="16329" y="1054"/>
                    <a:pt x="13564" y="0"/>
                    <a:pt x="10800" y="0"/>
                  </a:cubicBezTo>
                  <a:close/>
                </a:path>
              </a:pathLst>
            </a:custGeom>
            <a:ln w="12700" cap="flat">
              <a:noFill/>
              <a:miter lim="400000"/>
            </a:ln>
            <a:effectLst/>
          </p:spPr>
        </p:pic>
        <p:sp>
          <p:nvSpPr>
            <p:cNvPr id="635" name="Greg Fairn…"/>
            <p:cNvSpPr txBox="1"/>
            <p:nvPr/>
          </p:nvSpPr>
          <p:spPr>
            <a:xfrm>
              <a:off x="6945817" y="4027821"/>
              <a:ext cx="2657266" cy="12875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defRPr sz="3300" b="0">
                  <a:latin typeface="Futura"/>
                  <a:ea typeface="Futura"/>
                  <a:cs typeface="Futura"/>
                  <a:sym typeface="Futura"/>
                </a:defRPr>
              </a:pPr>
              <a:r>
                <a:rPr sz="1650"/>
                <a:t>Greg Fairn</a:t>
              </a:r>
            </a:p>
            <a:p>
              <a:pPr>
                <a:defRPr b="0">
                  <a:latin typeface="Futura"/>
                  <a:ea typeface="Futura"/>
                  <a:cs typeface="Futura"/>
                  <a:sym typeface="Futura"/>
                </a:defRPr>
              </a:pPr>
              <a:r>
                <a:rPr sz="900"/>
                <a:t>St. Michael’s Hospital</a:t>
              </a:r>
            </a:p>
            <a:p>
              <a:pPr>
                <a:defRPr sz="2600" b="0">
                  <a:latin typeface="Futura"/>
                  <a:ea typeface="Futura"/>
                  <a:cs typeface="Futura"/>
                  <a:sym typeface="Futura"/>
                </a:defRPr>
              </a:pPr>
              <a:r>
                <a:rPr sz="1300"/>
                <a:t>General Surgery</a:t>
              </a:r>
            </a:p>
          </p:txBody>
        </p:sp>
        <p:sp>
          <p:nvSpPr>
            <p:cNvPr id="636" name="Robert Hamilton…"/>
            <p:cNvSpPr txBox="1"/>
            <p:nvPr/>
          </p:nvSpPr>
          <p:spPr>
            <a:xfrm>
              <a:off x="13767698" y="4027821"/>
              <a:ext cx="3218959" cy="12875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defRPr sz="3300" b="0">
                  <a:latin typeface="Futura"/>
                  <a:ea typeface="Futura"/>
                  <a:cs typeface="Futura"/>
                  <a:sym typeface="Futura"/>
                </a:defRPr>
              </a:pPr>
              <a:r>
                <a:rPr sz="1650"/>
                <a:t>Robert Hamilton</a:t>
              </a:r>
            </a:p>
            <a:p>
              <a:pPr>
                <a:defRPr b="0">
                  <a:latin typeface="Futura"/>
                  <a:ea typeface="Futura"/>
                  <a:cs typeface="Futura"/>
                  <a:sym typeface="Futura"/>
                </a:defRPr>
              </a:pPr>
              <a:r>
                <a:rPr sz="900"/>
                <a:t>University Health Network</a:t>
              </a:r>
            </a:p>
            <a:p>
              <a:pPr>
                <a:defRPr sz="2600" b="0">
                  <a:latin typeface="Futura"/>
                  <a:ea typeface="Futura"/>
                  <a:cs typeface="Futura"/>
                  <a:sym typeface="Futura"/>
                </a:defRPr>
              </a:pPr>
              <a:r>
                <a:rPr sz="1300"/>
                <a:t>Urology</a:t>
              </a:r>
            </a:p>
          </p:txBody>
        </p:sp>
      </p:grpSp>
      <p:sp>
        <p:nvSpPr>
          <p:cNvPr id="638" name="Assistant to Associate"/>
          <p:cNvSpPr txBox="1"/>
          <p:nvPr/>
        </p:nvSpPr>
        <p:spPr>
          <a:xfrm>
            <a:off x="4281194" y="2489398"/>
            <a:ext cx="3180166" cy="3436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defRPr sz="3800" b="0" cap="all">
                <a:solidFill>
                  <a:srgbClr val="1B2E59"/>
                </a:solidFill>
                <a:latin typeface="Futura"/>
                <a:ea typeface="Futura"/>
                <a:cs typeface="Futura"/>
                <a:sym typeface="Futura"/>
              </a:defRPr>
            </a:lvl1pPr>
          </a:lstStyle>
          <a:p>
            <a:r>
              <a:rPr sz="1900"/>
              <a:t>Assistant to Associate</a:t>
            </a:r>
          </a:p>
        </p:txBody>
      </p:sp>
      <p:grpSp>
        <p:nvGrpSpPr>
          <p:cNvPr id="641" name="Clarke.jpeg"/>
          <p:cNvGrpSpPr/>
          <p:nvPr/>
        </p:nvGrpSpPr>
        <p:grpSpPr>
          <a:xfrm>
            <a:off x="1497084" y="805789"/>
            <a:ext cx="1691842" cy="1729942"/>
            <a:chOff x="0" y="0"/>
            <a:chExt cx="3383682" cy="3459882"/>
          </a:xfrm>
        </p:grpSpPr>
        <p:pic>
          <p:nvPicPr>
            <p:cNvPr id="640" name="Clarke.jpeg" descr="Clarke.jpeg"/>
            <p:cNvPicPr>
              <a:picLocks noChangeAspect="1"/>
            </p:cNvPicPr>
            <p:nvPr/>
          </p:nvPicPr>
          <p:blipFill>
            <a:blip r:embed="rId7">
              <a:extLst/>
            </a:blip>
            <a:stretch>
              <a:fillRect/>
            </a:stretch>
          </p:blipFill>
          <p:spPr>
            <a:xfrm>
              <a:off x="127000" y="88900"/>
              <a:ext cx="3129683" cy="3129683"/>
            </a:xfrm>
            <a:prstGeom prst="rect">
              <a:avLst/>
            </a:prstGeom>
            <a:ln>
              <a:noFill/>
            </a:ln>
            <a:effectLst/>
          </p:spPr>
        </p:pic>
        <p:pic>
          <p:nvPicPr>
            <p:cNvPr id="639" name="Clarke.jpeg" descr="Clarke.jpeg"/>
            <p:cNvPicPr>
              <a:picLocks/>
            </p:cNvPicPr>
            <p:nvPr/>
          </p:nvPicPr>
          <p:blipFill>
            <a:blip r:embed="rId8">
              <a:extLst/>
            </a:blip>
            <a:stretch>
              <a:fillRect/>
            </a:stretch>
          </p:blipFill>
          <p:spPr>
            <a:xfrm>
              <a:off x="0" y="0"/>
              <a:ext cx="3383683" cy="3459883"/>
            </a:xfrm>
            <a:prstGeom prst="rect">
              <a:avLst/>
            </a:prstGeom>
            <a:effectLst/>
          </p:spPr>
        </p:pic>
      </p:grpSp>
    </p:spTree>
    <p:extLst>
      <p:ext uri="{BB962C8B-B14F-4D97-AF65-F5344CB8AC3E}">
        <p14:creationId xmlns:p14="http://schemas.microsoft.com/office/powerpoint/2010/main" val="2036149540"/>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637"/>
                                        </p:tgtEl>
                                        <p:attrNameLst>
                                          <p:attrName>style.visibility</p:attrName>
                                        </p:attrNameLst>
                                      </p:cBhvr>
                                      <p:to>
                                        <p:strVal val="visible"/>
                                      </p:to>
                                    </p:set>
                                    <p:animEffect transition="in" filter="dissolve">
                                      <p:cBhvr>
                                        <p:cTn id="7" dur="1000"/>
                                        <p:tgtEl>
                                          <p:spTgt spid="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7"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 name="Group"/>
          <p:cNvGrpSpPr/>
          <p:nvPr/>
        </p:nvGrpSpPr>
        <p:grpSpPr>
          <a:xfrm>
            <a:off x="2174799" y="1749897"/>
            <a:ext cx="3551471" cy="1747045"/>
            <a:chOff x="0" y="0"/>
            <a:chExt cx="7102940" cy="3494088"/>
          </a:xfrm>
        </p:grpSpPr>
        <p:pic>
          <p:nvPicPr>
            <p:cNvPr id="643" name="Jayaraman, S.jpg" descr="Jayaraman, S.jpg"/>
            <p:cNvPicPr>
              <a:picLocks noChangeAspect="1"/>
            </p:cNvPicPr>
            <p:nvPr/>
          </p:nvPicPr>
          <p:blipFill>
            <a:blip r:embed="rId2">
              <a:extLst/>
            </a:blip>
            <a:srcRect r="4" b="4"/>
            <a:stretch>
              <a:fillRect/>
            </a:stretch>
          </p:blipFill>
          <p:spPr>
            <a:xfrm>
              <a:off x="0" y="0"/>
              <a:ext cx="3494088" cy="349408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1" y="1054"/>
                    <a:pt x="3162" y="3162"/>
                  </a:cubicBezTo>
                  <a:cubicBezTo>
                    <a:pt x="1054" y="5271"/>
                    <a:pt x="0" y="8036"/>
                    <a:pt x="0" y="10800"/>
                  </a:cubicBezTo>
                  <a:cubicBezTo>
                    <a:pt x="0" y="13564"/>
                    <a:pt x="1054" y="16329"/>
                    <a:pt x="3162" y="18438"/>
                  </a:cubicBezTo>
                  <a:cubicBezTo>
                    <a:pt x="5271" y="20546"/>
                    <a:pt x="8036" y="21600"/>
                    <a:pt x="10800" y="21600"/>
                  </a:cubicBezTo>
                  <a:cubicBezTo>
                    <a:pt x="13564" y="21600"/>
                    <a:pt x="16329" y="20546"/>
                    <a:pt x="18438" y="18438"/>
                  </a:cubicBezTo>
                  <a:cubicBezTo>
                    <a:pt x="20546" y="16329"/>
                    <a:pt x="21600" y="13564"/>
                    <a:pt x="21600" y="10800"/>
                  </a:cubicBezTo>
                  <a:cubicBezTo>
                    <a:pt x="21600" y="8036"/>
                    <a:pt x="20546" y="5271"/>
                    <a:pt x="18438" y="3162"/>
                  </a:cubicBezTo>
                  <a:cubicBezTo>
                    <a:pt x="16329" y="1054"/>
                    <a:pt x="13564" y="0"/>
                    <a:pt x="10800" y="0"/>
                  </a:cubicBezTo>
                  <a:close/>
                </a:path>
              </a:pathLst>
            </a:custGeom>
            <a:ln w="12700" cap="flat">
              <a:noFill/>
              <a:miter lim="400000"/>
            </a:ln>
            <a:effectLst/>
          </p:spPr>
        </p:pic>
        <p:sp>
          <p:nvSpPr>
            <p:cNvPr id="644" name="Shiva Jayaraman…"/>
            <p:cNvSpPr txBox="1"/>
            <p:nvPr/>
          </p:nvSpPr>
          <p:spPr>
            <a:xfrm>
              <a:off x="3695725" y="1103279"/>
              <a:ext cx="3407215" cy="12875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defRPr sz="3300" b="0">
                  <a:latin typeface="Futura"/>
                  <a:ea typeface="Futura"/>
                  <a:cs typeface="Futura"/>
                  <a:sym typeface="Futura"/>
                </a:defRPr>
              </a:pPr>
              <a:r>
                <a:rPr sz="1650"/>
                <a:t>Shiva Jayaraman</a:t>
              </a:r>
            </a:p>
            <a:p>
              <a:pPr>
                <a:defRPr b="0">
                  <a:latin typeface="Futura"/>
                  <a:ea typeface="Futura"/>
                  <a:cs typeface="Futura"/>
                  <a:sym typeface="Futura"/>
                </a:defRPr>
              </a:pPr>
              <a:r>
                <a:rPr sz="900"/>
                <a:t>St. Joseph’s Health Centre</a:t>
              </a:r>
            </a:p>
            <a:p>
              <a:pPr>
                <a:defRPr sz="2600" b="0">
                  <a:latin typeface="Futura"/>
                  <a:ea typeface="Futura"/>
                  <a:cs typeface="Futura"/>
                  <a:sym typeface="Futura"/>
                </a:defRPr>
              </a:pPr>
              <a:r>
                <a:rPr sz="1300"/>
                <a:t>General Surgery</a:t>
              </a:r>
            </a:p>
          </p:txBody>
        </p:sp>
      </p:grpSp>
      <p:grpSp>
        <p:nvGrpSpPr>
          <p:cNvPr id="648" name="Group"/>
          <p:cNvGrpSpPr/>
          <p:nvPr/>
        </p:nvGrpSpPr>
        <p:grpSpPr>
          <a:xfrm>
            <a:off x="2143901" y="4077258"/>
            <a:ext cx="3562664" cy="1747045"/>
            <a:chOff x="0" y="0"/>
            <a:chExt cx="7125326" cy="3494088"/>
          </a:xfrm>
        </p:grpSpPr>
        <p:pic>
          <p:nvPicPr>
            <p:cNvPr id="646" name="Lawless, B.jpg" descr="Lawless, B.jpg"/>
            <p:cNvPicPr>
              <a:picLocks noChangeAspect="1"/>
            </p:cNvPicPr>
            <p:nvPr/>
          </p:nvPicPr>
          <p:blipFill>
            <a:blip r:embed="rId3">
              <a:extLst/>
            </a:blip>
            <a:srcRect r="4" b="4"/>
            <a:stretch>
              <a:fillRect/>
            </a:stretch>
          </p:blipFill>
          <p:spPr>
            <a:xfrm>
              <a:off x="0" y="0"/>
              <a:ext cx="3494088" cy="349408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1" y="1054"/>
                    <a:pt x="3162" y="3162"/>
                  </a:cubicBezTo>
                  <a:cubicBezTo>
                    <a:pt x="1054" y="5271"/>
                    <a:pt x="0" y="8036"/>
                    <a:pt x="0" y="10800"/>
                  </a:cubicBezTo>
                  <a:cubicBezTo>
                    <a:pt x="0" y="13564"/>
                    <a:pt x="1054" y="16329"/>
                    <a:pt x="3162" y="18438"/>
                  </a:cubicBezTo>
                  <a:cubicBezTo>
                    <a:pt x="5271" y="20546"/>
                    <a:pt x="8036" y="21600"/>
                    <a:pt x="10800" y="21600"/>
                  </a:cubicBezTo>
                  <a:cubicBezTo>
                    <a:pt x="13564" y="21600"/>
                    <a:pt x="16329" y="20546"/>
                    <a:pt x="18438" y="18438"/>
                  </a:cubicBezTo>
                  <a:cubicBezTo>
                    <a:pt x="20546" y="16329"/>
                    <a:pt x="21600" y="13564"/>
                    <a:pt x="21600" y="10800"/>
                  </a:cubicBezTo>
                  <a:cubicBezTo>
                    <a:pt x="21600" y="8036"/>
                    <a:pt x="20546" y="5271"/>
                    <a:pt x="18438" y="3162"/>
                  </a:cubicBezTo>
                  <a:cubicBezTo>
                    <a:pt x="16329" y="1054"/>
                    <a:pt x="13564" y="0"/>
                    <a:pt x="10800" y="0"/>
                  </a:cubicBezTo>
                  <a:close/>
                </a:path>
              </a:pathLst>
            </a:custGeom>
            <a:ln w="12700" cap="flat">
              <a:noFill/>
              <a:miter lim="400000"/>
            </a:ln>
            <a:effectLst/>
          </p:spPr>
        </p:pic>
        <p:sp>
          <p:nvSpPr>
            <p:cNvPr id="647" name="Bernard Lawless…"/>
            <p:cNvSpPr txBox="1"/>
            <p:nvPr/>
          </p:nvSpPr>
          <p:spPr>
            <a:xfrm>
              <a:off x="3889183" y="1221421"/>
              <a:ext cx="3236143" cy="12875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defRPr sz="3300" b="0">
                  <a:latin typeface="Futura"/>
                  <a:ea typeface="Futura"/>
                  <a:cs typeface="Futura"/>
                  <a:sym typeface="Futura"/>
                </a:defRPr>
              </a:pPr>
              <a:r>
                <a:rPr sz="1650"/>
                <a:t>Bernard Lawless</a:t>
              </a:r>
            </a:p>
            <a:p>
              <a:pPr>
                <a:defRPr b="0">
                  <a:latin typeface="Futura"/>
                  <a:ea typeface="Futura"/>
                  <a:cs typeface="Futura"/>
                  <a:sym typeface="Futura"/>
                </a:defRPr>
              </a:pPr>
              <a:r>
                <a:rPr sz="900"/>
                <a:t>St. Michael’s Hospital</a:t>
              </a:r>
            </a:p>
            <a:p>
              <a:pPr>
                <a:defRPr sz="2600" b="0">
                  <a:latin typeface="Futura"/>
                  <a:ea typeface="Futura"/>
                  <a:cs typeface="Futura"/>
                  <a:sym typeface="Futura"/>
                </a:defRPr>
              </a:pPr>
              <a:r>
                <a:rPr sz="1300"/>
                <a:t>General Surgery</a:t>
              </a:r>
            </a:p>
          </p:txBody>
        </p:sp>
      </p:grpSp>
      <p:grpSp>
        <p:nvGrpSpPr>
          <p:cNvPr id="651" name="Group"/>
          <p:cNvGrpSpPr/>
          <p:nvPr/>
        </p:nvGrpSpPr>
        <p:grpSpPr>
          <a:xfrm>
            <a:off x="7153616" y="4077221"/>
            <a:ext cx="3589546" cy="1747119"/>
            <a:chOff x="0" y="0"/>
            <a:chExt cx="7179090" cy="3494235"/>
          </a:xfrm>
        </p:grpSpPr>
        <p:pic>
          <p:nvPicPr>
            <p:cNvPr id="649" name="verma, a.png" descr="verma, a.png"/>
            <p:cNvPicPr>
              <a:picLocks noChangeAspect="1"/>
            </p:cNvPicPr>
            <p:nvPr/>
          </p:nvPicPr>
          <p:blipFill>
            <a:blip r:embed="rId4">
              <a:extLst/>
            </a:blip>
            <a:srcRect t="9375" r="4" b="9374"/>
            <a:stretch>
              <a:fillRect/>
            </a:stretch>
          </p:blipFill>
          <p:spPr>
            <a:xfrm>
              <a:off x="0" y="0"/>
              <a:ext cx="3494088" cy="3494235"/>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1" y="1004"/>
                    <a:pt x="3162" y="3015"/>
                  </a:cubicBezTo>
                  <a:cubicBezTo>
                    <a:pt x="1054" y="5026"/>
                    <a:pt x="0" y="7662"/>
                    <a:pt x="0" y="10297"/>
                  </a:cubicBezTo>
                  <a:cubicBezTo>
                    <a:pt x="0" y="12932"/>
                    <a:pt x="1054" y="15568"/>
                    <a:pt x="3162" y="17579"/>
                  </a:cubicBezTo>
                  <a:cubicBezTo>
                    <a:pt x="7380" y="21600"/>
                    <a:pt x="14220" y="21600"/>
                    <a:pt x="18438" y="17579"/>
                  </a:cubicBezTo>
                  <a:cubicBezTo>
                    <a:pt x="20546" y="15568"/>
                    <a:pt x="21600" y="12932"/>
                    <a:pt x="21600" y="10297"/>
                  </a:cubicBezTo>
                  <a:cubicBezTo>
                    <a:pt x="21600" y="7662"/>
                    <a:pt x="20546" y="5026"/>
                    <a:pt x="18438" y="3015"/>
                  </a:cubicBezTo>
                  <a:cubicBezTo>
                    <a:pt x="16329" y="1004"/>
                    <a:pt x="13564" y="0"/>
                    <a:pt x="10800" y="0"/>
                  </a:cubicBezTo>
                  <a:close/>
                </a:path>
              </a:pathLst>
            </a:custGeom>
            <a:ln w="12700" cap="flat">
              <a:noFill/>
              <a:miter lim="400000"/>
            </a:ln>
            <a:effectLst/>
          </p:spPr>
        </p:pic>
        <p:sp>
          <p:nvSpPr>
            <p:cNvPr id="650" name="Atul Verma…"/>
            <p:cNvSpPr txBox="1"/>
            <p:nvPr/>
          </p:nvSpPr>
          <p:spPr>
            <a:xfrm>
              <a:off x="3543481" y="1032629"/>
              <a:ext cx="3635609" cy="12875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defRPr sz="3300" b="0">
                  <a:latin typeface="Futura"/>
                  <a:ea typeface="Futura"/>
                  <a:cs typeface="Futura"/>
                  <a:sym typeface="Futura"/>
                </a:defRPr>
              </a:pPr>
              <a:r>
                <a:rPr sz="1650"/>
                <a:t>Atul Verma</a:t>
              </a:r>
            </a:p>
            <a:p>
              <a:pPr>
                <a:defRPr b="0">
                  <a:latin typeface="Futura"/>
                  <a:ea typeface="Futura"/>
                  <a:cs typeface="Futura"/>
                  <a:sym typeface="Futura"/>
                </a:defRPr>
              </a:pPr>
              <a:r>
                <a:rPr sz="900"/>
                <a:t>Southlake Regional Health Centre</a:t>
              </a:r>
            </a:p>
            <a:p>
              <a:pPr>
                <a:defRPr sz="2600" b="0">
                  <a:latin typeface="Futura"/>
                  <a:ea typeface="Futura"/>
                  <a:cs typeface="Futura"/>
                  <a:sym typeface="Futura"/>
                </a:defRPr>
              </a:pPr>
              <a:r>
                <a:rPr sz="1300"/>
                <a:t>Vascular Surgery</a:t>
              </a:r>
            </a:p>
          </p:txBody>
        </p:sp>
      </p:grpSp>
      <p:sp>
        <p:nvSpPr>
          <p:cNvPr id="652" name="ASSISTANT TO ASSOCIATE cont’d"/>
          <p:cNvSpPr txBox="1"/>
          <p:nvPr/>
        </p:nvSpPr>
        <p:spPr>
          <a:xfrm>
            <a:off x="6977791" y="804258"/>
            <a:ext cx="3454022" cy="3436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3800"/>
            </a:lvl1pPr>
          </a:lstStyle>
          <a:p>
            <a:r>
              <a:rPr sz="1900"/>
              <a:t>ASSISTANT TO ASSOCIATE cont’d    </a:t>
            </a:r>
          </a:p>
        </p:txBody>
      </p:sp>
      <p:grpSp>
        <p:nvGrpSpPr>
          <p:cNvPr id="655" name="Group"/>
          <p:cNvGrpSpPr/>
          <p:nvPr/>
        </p:nvGrpSpPr>
        <p:grpSpPr>
          <a:xfrm>
            <a:off x="6921029" y="1806927"/>
            <a:ext cx="3822366" cy="1747118"/>
            <a:chOff x="0" y="0"/>
            <a:chExt cx="7644730" cy="3494235"/>
          </a:xfrm>
        </p:grpSpPr>
        <p:pic>
          <p:nvPicPr>
            <p:cNvPr id="653" name="nam, diane.jpg" descr="nam, diane.jpg"/>
            <p:cNvPicPr>
              <a:picLocks noChangeAspect="1"/>
            </p:cNvPicPr>
            <p:nvPr/>
          </p:nvPicPr>
          <p:blipFill>
            <a:blip r:embed="rId5">
              <a:extLst/>
            </a:blip>
            <a:srcRect t="842" r="4" b="24157"/>
            <a:stretch>
              <a:fillRect/>
            </a:stretch>
          </p:blipFill>
          <p:spPr>
            <a:xfrm>
              <a:off x="0" y="0"/>
              <a:ext cx="3494088" cy="3494235"/>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1" y="1004"/>
                    <a:pt x="3162" y="3015"/>
                  </a:cubicBezTo>
                  <a:cubicBezTo>
                    <a:pt x="1054" y="5026"/>
                    <a:pt x="0" y="7662"/>
                    <a:pt x="0" y="10297"/>
                  </a:cubicBezTo>
                  <a:cubicBezTo>
                    <a:pt x="0" y="12932"/>
                    <a:pt x="1054" y="15568"/>
                    <a:pt x="3162" y="17579"/>
                  </a:cubicBezTo>
                  <a:cubicBezTo>
                    <a:pt x="7380" y="21600"/>
                    <a:pt x="14220" y="21600"/>
                    <a:pt x="18438" y="17579"/>
                  </a:cubicBezTo>
                  <a:cubicBezTo>
                    <a:pt x="20546" y="15568"/>
                    <a:pt x="21600" y="12932"/>
                    <a:pt x="21600" y="10297"/>
                  </a:cubicBezTo>
                  <a:cubicBezTo>
                    <a:pt x="21600" y="7662"/>
                    <a:pt x="20546" y="5026"/>
                    <a:pt x="18438" y="3015"/>
                  </a:cubicBezTo>
                  <a:cubicBezTo>
                    <a:pt x="16329" y="1004"/>
                    <a:pt x="13564" y="0"/>
                    <a:pt x="10800" y="0"/>
                  </a:cubicBezTo>
                  <a:close/>
                </a:path>
              </a:pathLst>
            </a:custGeom>
            <a:ln w="12700" cap="flat">
              <a:noFill/>
              <a:miter lim="400000"/>
            </a:ln>
            <a:effectLst/>
          </p:spPr>
        </p:pic>
        <p:sp>
          <p:nvSpPr>
            <p:cNvPr id="654" name="Diane Nam…"/>
            <p:cNvSpPr txBox="1"/>
            <p:nvPr/>
          </p:nvSpPr>
          <p:spPr>
            <a:xfrm>
              <a:off x="3819965" y="1103354"/>
              <a:ext cx="3824765" cy="12875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defRPr sz="3300" b="0">
                  <a:latin typeface="Futura"/>
                  <a:ea typeface="Futura"/>
                  <a:cs typeface="Futura"/>
                  <a:sym typeface="Futura"/>
                </a:defRPr>
              </a:pPr>
              <a:r>
                <a:rPr sz="1650"/>
                <a:t>Diane Nam</a:t>
              </a:r>
            </a:p>
            <a:p>
              <a:pPr>
                <a:defRPr b="0">
                  <a:latin typeface="Futura"/>
                  <a:ea typeface="Futura"/>
                  <a:cs typeface="Futura"/>
                  <a:sym typeface="Futura"/>
                </a:defRPr>
              </a:pPr>
              <a:r>
                <a:rPr sz="900"/>
                <a:t>Sunnybrook Health Sciences Centre</a:t>
              </a:r>
            </a:p>
            <a:p>
              <a:pPr>
                <a:defRPr sz="2600" b="0">
                  <a:latin typeface="Futura"/>
                  <a:ea typeface="Futura"/>
                  <a:cs typeface="Futura"/>
                  <a:sym typeface="Futura"/>
                </a:defRPr>
              </a:pPr>
              <a:r>
                <a:rPr sz="1300"/>
                <a:t>Orthopaedics</a:t>
              </a:r>
            </a:p>
          </p:txBody>
        </p:sp>
      </p:grpSp>
      <p:sp>
        <p:nvSpPr>
          <p:cNvPr id="656" name="Academic promotions July 1, 2017 - June 30, 2018"/>
          <p:cNvSpPr txBox="1"/>
          <p:nvPr/>
        </p:nvSpPr>
        <p:spPr>
          <a:xfrm>
            <a:off x="2050759" y="745394"/>
            <a:ext cx="4274055" cy="6822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defTabSz="228600">
              <a:defRPr sz="5200" b="0" cap="all">
                <a:solidFill>
                  <a:srgbClr val="1B2E59"/>
                </a:solidFill>
                <a:latin typeface="Futura"/>
                <a:ea typeface="Futura"/>
                <a:cs typeface="Futura"/>
                <a:sym typeface="Futura"/>
              </a:defRPr>
            </a:pPr>
            <a:r>
              <a:rPr sz="2600"/>
              <a:t>Academic promotions</a:t>
            </a:r>
            <a:br>
              <a:rPr sz="2600"/>
            </a:br>
            <a:r>
              <a:rPr sz="1500">
                <a:solidFill>
                  <a:srgbClr val="F7941D"/>
                </a:solidFill>
              </a:rPr>
              <a:t>July 1, 2017 - June 30, 2018</a:t>
            </a:r>
          </a:p>
        </p:txBody>
      </p:sp>
    </p:spTree>
    <p:extLst>
      <p:ext uri="{BB962C8B-B14F-4D97-AF65-F5344CB8AC3E}">
        <p14:creationId xmlns:p14="http://schemas.microsoft.com/office/powerpoint/2010/main" val="3833331694"/>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655"/>
                                        </p:tgtEl>
                                        <p:attrNameLst>
                                          <p:attrName>style.visibility</p:attrName>
                                        </p:attrNameLst>
                                      </p:cBhvr>
                                      <p:to>
                                        <p:strVal val="visible"/>
                                      </p:to>
                                    </p:set>
                                    <p:animEffect transition="in" filter="dissolve">
                                      <p:cBhvr>
                                        <p:cTn id="7" dur="1000"/>
                                        <p:tgtEl>
                                          <p:spTgt spid="655"/>
                                        </p:tgtEl>
                                      </p:cBhvr>
                                    </p:animEffect>
                                  </p:childTnLst>
                                </p:cTn>
                              </p:par>
                            </p:childTnLst>
                          </p:cTn>
                        </p:par>
                        <p:par>
                          <p:cTn id="8" fill="hold">
                            <p:stCondLst>
                              <p:cond delay="1000"/>
                            </p:stCondLst>
                            <p:childTnLst>
                              <p:par>
                                <p:cTn id="9" presetID="9" presetClass="entr" fill="hold" grpId="0" nodeType="afterEffect">
                                  <p:stCondLst>
                                    <p:cond delay="0"/>
                                  </p:stCondLst>
                                  <p:iterate>
                                    <p:tmAbs val="0"/>
                                  </p:iterate>
                                  <p:childTnLst>
                                    <p:set>
                                      <p:cBhvr>
                                        <p:cTn id="10" fill="hold"/>
                                        <p:tgtEl>
                                          <p:spTgt spid="651"/>
                                        </p:tgtEl>
                                        <p:attrNameLst>
                                          <p:attrName>style.visibility</p:attrName>
                                        </p:attrNameLst>
                                      </p:cBhvr>
                                      <p:to>
                                        <p:strVal val="visible"/>
                                      </p:to>
                                    </p:set>
                                    <p:animEffect transition="in" filter="dissolve">
                                      <p:cBhvr>
                                        <p:cTn id="11" dur="1000"/>
                                        <p:tgtEl>
                                          <p:spTgt spid="651"/>
                                        </p:tgtEl>
                                      </p:cBhvr>
                                    </p:animEffect>
                                  </p:childTnLst>
                                </p:cTn>
                              </p:par>
                            </p:childTnLst>
                          </p:cTn>
                        </p:par>
                        <p:par>
                          <p:cTn id="12" fill="hold">
                            <p:stCondLst>
                              <p:cond delay="2000"/>
                            </p:stCondLst>
                            <p:childTnLst>
                              <p:par>
                                <p:cTn id="13" presetID="9" presetClass="entr" fill="hold" grpId="0" nodeType="afterEffect">
                                  <p:stCondLst>
                                    <p:cond delay="0"/>
                                  </p:stCondLst>
                                  <p:iterate>
                                    <p:tmAbs val="0"/>
                                  </p:iterate>
                                  <p:childTnLst>
                                    <p:set>
                                      <p:cBhvr>
                                        <p:cTn id="14" fill="hold"/>
                                        <p:tgtEl>
                                          <p:spTgt spid="648"/>
                                        </p:tgtEl>
                                        <p:attrNameLst>
                                          <p:attrName>style.visibility</p:attrName>
                                        </p:attrNameLst>
                                      </p:cBhvr>
                                      <p:to>
                                        <p:strVal val="visible"/>
                                      </p:to>
                                    </p:set>
                                    <p:animEffect transition="in" filter="dissolve">
                                      <p:cBhvr>
                                        <p:cTn id="15" dur="1000"/>
                                        <p:tgtEl>
                                          <p:spTgt spid="6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 grpId="0" animBg="1" advAuto="0"/>
      <p:bldP spid="651" grpId="0" animBg="1" advAuto="0"/>
      <p:bldP spid="655"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0" name="Group"/>
          <p:cNvGrpSpPr/>
          <p:nvPr/>
        </p:nvGrpSpPr>
        <p:grpSpPr>
          <a:xfrm>
            <a:off x="1848932" y="1635148"/>
            <a:ext cx="4259037" cy="1747045"/>
            <a:chOff x="0" y="0"/>
            <a:chExt cx="8518072" cy="3494088"/>
          </a:xfrm>
        </p:grpSpPr>
        <p:pic>
          <p:nvPicPr>
            <p:cNvPr id="658" name="brown, mitchell.jpg" descr="brown, mitchell.jpg"/>
            <p:cNvPicPr>
              <a:picLocks noChangeAspect="1"/>
            </p:cNvPicPr>
            <p:nvPr/>
          </p:nvPicPr>
          <p:blipFill>
            <a:blip r:embed="rId2">
              <a:extLst/>
            </a:blip>
            <a:srcRect r="4" b="4"/>
            <a:stretch>
              <a:fillRect/>
            </a:stretch>
          </p:blipFill>
          <p:spPr>
            <a:xfrm>
              <a:off x="0" y="0"/>
              <a:ext cx="3494088" cy="349408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1" y="1054"/>
                    <a:pt x="3162" y="3162"/>
                  </a:cubicBezTo>
                  <a:cubicBezTo>
                    <a:pt x="1054" y="5271"/>
                    <a:pt x="0" y="8036"/>
                    <a:pt x="0" y="10800"/>
                  </a:cubicBezTo>
                  <a:cubicBezTo>
                    <a:pt x="0" y="13564"/>
                    <a:pt x="1054" y="16329"/>
                    <a:pt x="3162" y="18438"/>
                  </a:cubicBezTo>
                  <a:cubicBezTo>
                    <a:pt x="5271" y="20546"/>
                    <a:pt x="8036" y="21600"/>
                    <a:pt x="10800" y="21600"/>
                  </a:cubicBezTo>
                  <a:cubicBezTo>
                    <a:pt x="13564" y="21600"/>
                    <a:pt x="16329" y="20546"/>
                    <a:pt x="18438" y="18438"/>
                  </a:cubicBezTo>
                  <a:cubicBezTo>
                    <a:pt x="20546" y="16329"/>
                    <a:pt x="21600" y="13564"/>
                    <a:pt x="21600" y="10800"/>
                  </a:cubicBezTo>
                  <a:cubicBezTo>
                    <a:pt x="21600" y="8036"/>
                    <a:pt x="20546" y="5271"/>
                    <a:pt x="18438" y="3162"/>
                  </a:cubicBezTo>
                  <a:cubicBezTo>
                    <a:pt x="16329" y="1054"/>
                    <a:pt x="13564" y="0"/>
                    <a:pt x="10800" y="0"/>
                  </a:cubicBezTo>
                  <a:close/>
                </a:path>
              </a:pathLst>
            </a:custGeom>
            <a:ln w="12700" cap="flat">
              <a:noFill/>
              <a:miter lim="400000"/>
            </a:ln>
            <a:effectLst/>
          </p:spPr>
        </p:pic>
        <p:sp>
          <p:nvSpPr>
            <p:cNvPr id="659" name="Mitchell Brown…"/>
            <p:cNvSpPr txBox="1"/>
            <p:nvPr/>
          </p:nvSpPr>
          <p:spPr>
            <a:xfrm>
              <a:off x="3578643" y="744744"/>
              <a:ext cx="4939429" cy="12875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defRPr sz="3300" b="0">
                  <a:latin typeface="Futura"/>
                  <a:ea typeface="Futura"/>
                  <a:cs typeface="Futura"/>
                  <a:sym typeface="Futura"/>
                </a:defRPr>
              </a:pPr>
              <a:r>
                <a:rPr sz="1650"/>
                <a:t>Mitchell Brown</a:t>
              </a:r>
            </a:p>
            <a:p>
              <a:pPr>
                <a:defRPr b="0">
                  <a:latin typeface="Futura"/>
                  <a:ea typeface="Futura"/>
                  <a:cs typeface="Futura"/>
                  <a:sym typeface="Futura"/>
                </a:defRPr>
              </a:pPr>
              <a:r>
                <a:rPr sz="900"/>
                <a:t>Women’s College Hospital</a:t>
              </a:r>
            </a:p>
            <a:p>
              <a:pPr>
                <a:defRPr sz="2600" b="0">
                  <a:latin typeface="Futura"/>
                  <a:ea typeface="Futura"/>
                  <a:cs typeface="Futura"/>
                  <a:sym typeface="Futura"/>
                </a:defRPr>
              </a:pPr>
              <a:r>
                <a:rPr sz="1300"/>
                <a:t>Plastic &amp; Reconstructive Surgery</a:t>
              </a:r>
            </a:p>
          </p:txBody>
        </p:sp>
      </p:grpSp>
      <p:grpSp>
        <p:nvGrpSpPr>
          <p:cNvPr id="663" name="Group"/>
          <p:cNvGrpSpPr/>
          <p:nvPr/>
        </p:nvGrpSpPr>
        <p:grpSpPr>
          <a:xfrm>
            <a:off x="2209095" y="4735100"/>
            <a:ext cx="4486464" cy="1747045"/>
            <a:chOff x="0" y="0"/>
            <a:chExt cx="8972925" cy="3494088"/>
          </a:xfrm>
        </p:grpSpPr>
        <p:pic>
          <p:nvPicPr>
            <p:cNvPr id="661" name="Fisher_David.jpg" descr="Fisher_David.jpg"/>
            <p:cNvPicPr>
              <a:picLocks noChangeAspect="1"/>
            </p:cNvPicPr>
            <p:nvPr/>
          </p:nvPicPr>
          <p:blipFill>
            <a:blip r:embed="rId3">
              <a:extLst/>
            </a:blip>
            <a:srcRect r="4" b="4"/>
            <a:stretch>
              <a:fillRect/>
            </a:stretch>
          </p:blipFill>
          <p:spPr>
            <a:xfrm>
              <a:off x="0" y="0"/>
              <a:ext cx="3494088" cy="349408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1" y="1054"/>
                    <a:pt x="3162" y="3162"/>
                  </a:cubicBezTo>
                  <a:cubicBezTo>
                    <a:pt x="1054" y="5271"/>
                    <a:pt x="0" y="8036"/>
                    <a:pt x="0" y="10800"/>
                  </a:cubicBezTo>
                  <a:cubicBezTo>
                    <a:pt x="0" y="13564"/>
                    <a:pt x="1054" y="16329"/>
                    <a:pt x="3162" y="18438"/>
                  </a:cubicBezTo>
                  <a:cubicBezTo>
                    <a:pt x="5271" y="20546"/>
                    <a:pt x="8036" y="21600"/>
                    <a:pt x="10800" y="21600"/>
                  </a:cubicBezTo>
                  <a:cubicBezTo>
                    <a:pt x="13564" y="21600"/>
                    <a:pt x="16329" y="20546"/>
                    <a:pt x="18438" y="18438"/>
                  </a:cubicBezTo>
                  <a:cubicBezTo>
                    <a:pt x="20546" y="16329"/>
                    <a:pt x="21600" y="13564"/>
                    <a:pt x="21600" y="10800"/>
                  </a:cubicBezTo>
                  <a:cubicBezTo>
                    <a:pt x="21600" y="8036"/>
                    <a:pt x="20546" y="5271"/>
                    <a:pt x="18438" y="3162"/>
                  </a:cubicBezTo>
                  <a:cubicBezTo>
                    <a:pt x="16329" y="1054"/>
                    <a:pt x="13564" y="0"/>
                    <a:pt x="10800" y="0"/>
                  </a:cubicBezTo>
                  <a:close/>
                </a:path>
              </a:pathLst>
            </a:custGeom>
            <a:ln w="12700" cap="flat">
              <a:noFill/>
              <a:miter lim="400000"/>
            </a:ln>
            <a:effectLst/>
          </p:spPr>
        </p:pic>
        <p:sp>
          <p:nvSpPr>
            <p:cNvPr id="662" name="David Fisher…"/>
            <p:cNvSpPr txBox="1"/>
            <p:nvPr/>
          </p:nvSpPr>
          <p:spPr>
            <a:xfrm>
              <a:off x="4033497" y="1576033"/>
              <a:ext cx="4939428" cy="12875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defRPr sz="3300" b="0">
                  <a:latin typeface="Futura"/>
                  <a:ea typeface="Futura"/>
                  <a:cs typeface="Futura"/>
                  <a:sym typeface="Futura"/>
                </a:defRPr>
              </a:pPr>
              <a:r>
                <a:rPr sz="1650"/>
                <a:t>David Fisher</a:t>
              </a:r>
            </a:p>
            <a:p>
              <a:pPr>
                <a:defRPr b="0">
                  <a:latin typeface="Futura"/>
                  <a:ea typeface="Futura"/>
                  <a:cs typeface="Futura"/>
                  <a:sym typeface="Futura"/>
                </a:defRPr>
              </a:pPr>
              <a:r>
                <a:rPr sz="900"/>
                <a:t>Hospital for Sick Children</a:t>
              </a:r>
            </a:p>
            <a:p>
              <a:pPr>
                <a:defRPr sz="2600" b="0">
                  <a:latin typeface="Futura"/>
                  <a:ea typeface="Futura"/>
                  <a:cs typeface="Futura"/>
                  <a:sym typeface="Futura"/>
                </a:defRPr>
              </a:pPr>
              <a:r>
                <a:rPr sz="1300"/>
                <a:t>Plastic &amp; Reconstructive Surgery</a:t>
              </a:r>
            </a:p>
          </p:txBody>
        </p:sp>
      </p:grpSp>
      <p:grpSp>
        <p:nvGrpSpPr>
          <p:cNvPr id="666" name="Group"/>
          <p:cNvGrpSpPr/>
          <p:nvPr/>
        </p:nvGrpSpPr>
        <p:grpSpPr>
          <a:xfrm>
            <a:off x="7076381" y="4735063"/>
            <a:ext cx="3613947" cy="1747118"/>
            <a:chOff x="0" y="0"/>
            <a:chExt cx="7227892" cy="3494235"/>
          </a:xfrm>
        </p:grpSpPr>
        <p:pic>
          <p:nvPicPr>
            <p:cNvPr id="664" name="Narayanan.jpg" descr="Narayanan.jpg"/>
            <p:cNvPicPr>
              <a:picLocks noChangeAspect="1"/>
            </p:cNvPicPr>
            <p:nvPr/>
          </p:nvPicPr>
          <p:blipFill>
            <a:blip r:embed="rId4">
              <a:extLst/>
            </a:blip>
            <a:srcRect t="842" r="4" b="24157"/>
            <a:stretch>
              <a:fillRect/>
            </a:stretch>
          </p:blipFill>
          <p:spPr>
            <a:xfrm>
              <a:off x="0" y="0"/>
              <a:ext cx="3494088" cy="3494235"/>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1" y="1004"/>
                    <a:pt x="3162" y="3015"/>
                  </a:cubicBezTo>
                  <a:cubicBezTo>
                    <a:pt x="1054" y="5026"/>
                    <a:pt x="0" y="7662"/>
                    <a:pt x="0" y="10297"/>
                  </a:cubicBezTo>
                  <a:cubicBezTo>
                    <a:pt x="0" y="12932"/>
                    <a:pt x="1054" y="15568"/>
                    <a:pt x="3162" y="17579"/>
                  </a:cubicBezTo>
                  <a:cubicBezTo>
                    <a:pt x="7380" y="21600"/>
                    <a:pt x="14220" y="21600"/>
                    <a:pt x="18438" y="17579"/>
                  </a:cubicBezTo>
                  <a:cubicBezTo>
                    <a:pt x="20546" y="15568"/>
                    <a:pt x="21600" y="12932"/>
                    <a:pt x="21600" y="10297"/>
                  </a:cubicBezTo>
                  <a:cubicBezTo>
                    <a:pt x="21600" y="7662"/>
                    <a:pt x="20546" y="5026"/>
                    <a:pt x="18438" y="3015"/>
                  </a:cubicBezTo>
                  <a:cubicBezTo>
                    <a:pt x="16329" y="1004"/>
                    <a:pt x="13564" y="0"/>
                    <a:pt x="10800" y="0"/>
                  </a:cubicBezTo>
                  <a:close/>
                </a:path>
              </a:pathLst>
            </a:custGeom>
            <a:ln w="12700" cap="flat">
              <a:noFill/>
              <a:miter lim="400000"/>
            </a:ln>
            <a:effectLst/>
          </p:spPr>
        </p:pic>
        <p:sp>
          <p:nvSpPr>
            <p:cNvPr id="665" name="Unni Narayanan…"/>
            <p:cNvSpPr txBox="1"/>
            <p:nvPr/>
          </p:nvSpPr>
          <p:spPr>
            <a:xfrm>
              <a:off x="3893005" y="902530"/>
              <a:ext cx="3334887" cy="12875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defRPr sz="3300" b="0">
                  <a:latin typeface="Futura"/>
                  <a:ea typeface="Futura"/>
                  <a:cs typeface="Futura"/>
                  <a:sym typeface="Futura"/>
                </a:defRPr>
              </a:pPr>
              <a:r>
                <a:rPr sz="1650"/>
                <a:t>Unni Narayanan</a:t>
              </a:r>
            </a:p>
            <a:p>
              <a:pPr>
                <a:defRPr b="0">
                  <a:latin typeface="Futura"/>
                  <a:ea typeface="Futura"/>
                  <a:cs typeface="Futura"/>
                  <a:sym typeface="Futura"/>
                </a:defRPr>
              </a:pPr>
              <a:r>
                <a:rPr sz="900"/>
                <a:t>Hospital for Sick Children</a:t>
              </a:r>
            </a:p>
            <a:p>
              <a:pPr>
                <a:defRPr sz="2600" b="0">
                  <a:latin typeface="Futura"/>
                  <a:ea typeface="Futura"/>
                  <a:cs typeface="Futura"/>
                  <a:sym typeface="Futura"/>
                </a:defRPr>
              </a:pPr>
              <a:r>
                <a:rPr sz="1300"/>
                <a:t>Orthopaedics</a:t>
              </a:r>
            </a:p>
          </p:txBody>
        </p:sp>
      </p:grpSp>
      <p:sp>
        <p:nvSpPr>
          <p:cNvPr id="667" name="ASSOCIATE TO FULL PROFESSOR"/>
          <p:cNvSpPr txBox="1"/>
          <p:nvPr/>
        </p:nvSpPr>
        <p:spPr>
          <a:xfrm>
            <a:off x="6822323" y="670063"/>
            <a:ext cx="5370637" cy="6052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defRPr sz="3600"/>
            </a:pPr>
            <a:r>
              <a:rPr sz="1900"/>
              <a:t>ASSOCIATE</a:t>
            </a:r>
            <a:r>
              <a:t> TO FULL PROFESSOR   </a:t>
            </a:r>
          </a:p>
        </p:txBody>
      </p:sp>
      <p:grpSp>
        <p:nvGrpSpPr>
          <p:cNvPr id="670" name="Group"/>
          <p:cNvGrpSpPr/>
          <p:nvPr/>
        </p:nvGrpSpPr>
        <p:grpSpPr>
          <a:xfrm>
            <a:off x="4358581" y="3213679"/>
            <a:ext cx="3906342" cy="1747045"/>
            <a:chOff x="0" y="0"/>
            <a:chExt cx="7812682" cy="3494088"/>
          </a:xfrm>
        </p:grpSpPr>
        <p:pic>
          <p:nvPicPr>
            <p:cNvPr id="668" name="Coburn.jpg" descr="Coburn.jpg"/>
            <p:cNvPicPr>
              <a:picLocks noChangeAspect="1"/>
            </p:cNvPicPr>
            <p:nvPr/>
          </p:nvPicPr>
          <p:blipFill>
            <a:blip r:embed="rId5">
              <a:extLst/>
            </a:blip>
            <a:srcRect r="4" b="4"/>
            <a:stretch>
              <a:fillRect/>
            </a:stretch>
          </p:blipFill>
          <p:spPr>
            <a:xfrm>
              <a:off x="0" y="0"/>
              <a:ext cx="3494088" cy="349408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1" y="1054"/>
                    <a:pt x="3162" y="3162"/>
                  </a:cubicBezTo>
                  <a:cubicBezTo>
                    <a:pt x="1054" y="5271"/>
                    <a:pt x="0" y="8036"/>
                    <a:pt x="0" y="10800"/>
                  </a:cubicBezTo>
                  <a:cubicBezTo>
                    <a:pt x="0" y="13564"/>
                    <a:pt x="1054" y="16329"/>
                    <a:pt x="3162" y="18438"/>
                  </a:cubicBezTo>
                  <a:cubicBezTo>
                    <a:pt x="5271" y="20546"/>
                    <a:pt x="8036" y="21600"/>
                    <a:pt x="10800" y="21600"/>
                  </a:cubicBezTo>
                  <a:cubicBezTo>
                    <a:pt x="13564" y="21600"/>
                    <a:pt x="16329" y="20546"/>
                    <a:pt x="18438" y="18438"/>
                  </a:cubicBezTo>
                  <a:cubicBezTo>
                    <a:pt x="20546" y="16329"/>
                    <a:pt x="21600" y="13564"/>
                    <a:pt x="21600" y="10800"/>
                  </a:cubicBezTo>
                  <a:cubicBezTo>
                    <a:pt x="21600" y="8036"/>
                    <a:pt x="20546" y="5271"/>
                    <a:pt x="18438" y="3162"/>
                  </a:cubicBezTo>
                  <a:cubicBezTo>
                    <a:pt x="16329" y="1054"/>
                    <a:pt x="13564" y="0"/>
                    <a:pt x="10800" y="0"/>
                  </a:cubicBezTo>
                  <a:close/>
                </a:path>
              </a:pathLst>
            </a:custGeom>
            <a:ln w="12700" cap="flat">
              <a:noFill/>
              <a:miter lim="400000"/>
            </a:ln>
            <a:effectLst/>
          </p:spPr>
        </p:pic>
        <p:sp>
          <p:nvSpPr>
            <p:cNvPr id="669" name="Natalie Coburn…"/>
            <p:cNvSpPr txBox="1"/>
            <p:nvPr/>
          </p:nvSpPr>
          <p:spPr>
            <a:xfrm>
              <a:off x="3987917" y="699590"/>
              <a:ext cx="3824765" cy="12875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defRPr sz="3300" b="0">
                  <a:latin typeface="Futura"/>
                  <a:ea typeface="Futura"/>
                  <a:cs typeface="Futura"/>
                  <a:sym typeface="Futura"/>
                </a:defRPr>
              </a:pPr>
              <a:r>
                <a:rPr sz="1650"/>
                <a:t>Natalie Coburn</a:t>
              </a:r>
            </a:p>
            <a:p>
              <a:pPr>
                <a:defRPr b="0">
                  <a:latin typeface="Futura"/>
                  <a:ea typeface="Futura"/>
                  <a:cs typeface="Futura"/>
                  <a:sym typeface="Futura"/>
                </a:defRPr>
              </a:pPr>
              <a:r>
                <a:rPr sz="900"/>
                <a:t>Sunnybrook Health Sciences Centre</a:t>
              </a:r>
            </a:p>
            <a:p>
              <a:pPr>
                <a:defRPr sz="2600" b="0">
                  <a:latin typeface="Futura"/>
                  <a:ea typeface="Futura"/>
                  <a:cs typeface="Futura"/>
                  <a:sym typeface="Futura"/>
                </a:defRPr>
              </a:pPr>
              <a:r>
                <a:rPr sz="1300"/>
                <a:t>General Surgery</a:t>
              </a:r>
            </a:p>
          </p:txBody>
        </p:sp>
      </p:grpSp>
      <p:grpSp>
        <p:nvGrpSpPr>
          <p:cNvPr id="673" name="Group"/>
          <p:cNvGrpSpPr/>
          <p:nvPr/>
        </p:nvGrpSpPr>
        <p:grpSpPr>
          <a:xfrm>
            <a:off x="7710040" y="1288608"/>
            <a:ext cx="3427921" cy="1747045"/>
            <a:chOff x="0" y="0"/>
            <a:chExt cx="6855840" cy="3494088"/>
          </a:xfrm>
        </p:grpSpPr>
        <p:pic>
          <p:nvPicPr>
            <p:cNvPr id="671" name="de-Perrot.jpeg" descr="de-Perrot.jpeg"/>
            <p:cNvPicPr>
              <a:picLocks noChangeAspect="1"/>
            </p:cNvPicPr>
            <p:nvPr/>
          </p:nvPicPr>
          <p:blipFill>
            <a:blip r:embed="rId6">
              <a:extLst/>
            </a:blip>
            <a:srcRect r="4" b="4"/>
            <a:stretch>
              <a:fillRect/>
            </a:stretch>
          </p:blipFill>
          <p:spPr>
            <a:xfrm>
              <a:off x="0" y="0"/>
              <a:ext cx="3494088" cy="349408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1" y="1054"/>
                    <a:pt x="3162" y="3162"/>
                  </a:cubicBezTo>
                  <a:cubicBezTo>
                    <a:pt x="1054" y="5271"/>
                    <a:pt x="0" y="8036"/>
                    <a:pt x="0" y="10800"/>
                  </a:cubicBezTo>
                  <a:cubicBezTo>
                    <a:pt x="0" y="13564"/>
                    <a:pt x="1054" y="16329"/>
                    <a:pt x="3162" y="18438"/>
                  </a:cubicBezTo>
                  <a:cubicBezTo>
                    <a:pt x="5271" y="20546"/>
                    <a:pt x="8036" y="21600"/>
                    <a:pt x="10800" y="21600"/>
                  </a:cubicBezTo>
                  <a:cubicBezTo>
                    <a:pt x="13564" y="21600"/>
                    <a:pt x="16329" y="20546"/>
                    <a:pt x="18438" y="18438"/>
                  </a:cubicBezTo>
                  <a:cubicBezTo>
                    <a:pt x="20546" y="16329"/>
                    <a:pt x="21600" y="13564"/>
                    <a:pt x="21600" y="10800"/>
                  </a:cubicBezTo>
                  <a:cubicBezTo>
                    <a:pt x="21600" y="8036"/>
                    <a:pt x="20546" y="5271"/>
                    <a:pt x="18438" y="3162"/>
                  </a:cubicBezTo>
                  <a:cubicBezTo>
                    <a:pt x="16329" y="1054"/>
                    <a:pt x="13564" y="0"/>
                    <a:pt x="10800" y="0"/>
                  </a:cubicBezTo>
                  <a:close/>
                </a:path>
              </a:pathLst>
            </a:custGeom>
            <a:ln w="12700" cap="flat">
              <a:noFill/>
              <a:miter lim="400000"/>
            </a:ln>
            <a:effectLst/>
          </p:spPr>
        </p:pic>
        <p:sp>
          <p:nvSpPr>
            <p:cNvPr id="672" name="Marc de Perrot…"/>
            <p:cNvSpPr txBox="1"/>
            <p:nvPr/>
          </p:nvSpPr>
          <p:spPr>
            <a:xfrm>
              <a:off x="3848095" y="1103279"/>
              <a:ext cx="3007745" cy="12875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defRPr sz="3300" b="0">
                  <a:latin typeface="Futura"/>
                  <a:ea typeface="Futura"/>
                  <a:cs typeface="Futura"/>
                  <a:sym typeface="Futura"/>
                </a:defRPr>
              </a:pPr>
              <a:r>
                <a:rPr sz="1650"/>
                <a:t>Marc de Perrot</a:t>
              </a:r>
            </a:p>
            <a:p>
              <a:pPr>
                <a:defRPr b="0">
                  <a:latin typeface="Futura"/>
                  <a:ea typeface="Futura"/>
                  <a:cs typeface="Futura"/>
                  <a:sym typeface="Futura"/>
                </a:defRPr>
              </a:pPr>
              <a:r>
                <a:rPr sz="900"/>
                <a:t>University Health Network</a:t>
              </a:r>
            </a:p>
            <a:p>
              <a:pPr>
                <a:defRPr sz="2600" b="0">
                  <a:latin typeface="Futura"/>
                  <a:ea typeface="Futura"/>
                  <a:cs typeface="Futura"/>
                  <a:sym typeface="Futura"/>
                </a:defRPr>
              </a:pPr>
              <a:r>
                <a:rPr sz="1300"/>
                <a:t>Thoracic Surgery</a:t>
              </a:r>
            </a:p>
          </p:txBody>
        </p:sp>
      </p:grpSp>
      <p:sp>
        <p:nvSpPr>
          <p:cNvPr id="674" name="Academic promotions July 1, 2017 - June 30, 2018"/>
          <p:cNvSpPr txBox="1"/>
          <p:nvPr/>
        </p:nvSpPr>
        <p:spPr>
          <a:xfrm>
            <a:off x="2016822" y="748343"/>
            <a:ext cx="4274055" cy="6822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defTabSz="228600">
              <a:defRPr sz="5200" b="0" cap="all">
                <a:solidFill>
                  <a:srgbClr val="1B2E59"/>
                </a:solidFill>
                <a:latin typeface="Futura"/>
                <a:ea typeface="Futura"/>
                <a:cs typeface="Futura"/>
                <a:sym typeface="Futura"/>
              </a:defRPr>
            </a:pPr>
            <a:r>
              <a:rPr sz="2600"/>
              <a:t>Academic promotions</a:t>
            </a:r>
            <a:br>
              <a:rPr sz="2600"/>
            </a:br>
            <a:r>
              <a:rPr sz="1500">
                <a:solidFill>
                  <a:srgbClr val="F7941D"/>
                </a:solidFill>
              </a:rPr>
              <a:t>July 1, 2017 - June 30, 2018</a:t>
            </a:r>
          </a:p>
        </p:txBody>
      </p:sp>
    </p:spTree>
    <p:extLst>
      <p:ext uri="{BB962C8B-B14F-4D97-AF65-F5344CB8AC3E}">
        <p14:creationId xmlns:p14="http://schemas.microsoft.com/office/powerpoint/2010/main" val="2567960593"/>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670"/>
                                        </p:tgtEl>
                                        <p:attrNameLst>
                                          <p:attrName>style.visibility</p:attrName>
                                        </p:attrNameLst>
                                      </p:cBhvr>
                                      <p:to>
                                        <p:strVal val="visible"/>
                                      </p:to>
                                    </p:set>
                                    <p:animEffect transition="in" filter="dissolve">
                                      <p:cBhvr>
                                        <p:cTn id="7" dur="1000"/>
                                        <p:tgtEl>
                                          <p:spTgt spid="670"/>
                                        </p:tgtEl>
                                      </p:cBhvr>
                                    </p:animEffect>
                                  </p:childTnLst>
                                </p:cTn>
                              </p:par>
                            </p:childTnLst>
                          </p:cTn>
                        </p:par>
                        <p:par>
                          <p:cTn id="8" fill="hold">
                            <p:stCondLst>
                              <p:cond delay="1000"/>
                            </p:stCondLst>
                            <p:childTnLst>
                              <p:par>
                                <p:cTn id="9" presetID="9" presetClass="entr" fill="hold" grpId="0" nodeType="afterEffect">
                                  <p:stCondLst>
                                    <p:cond delay="0"/>
                                  </p:stCondLst>
                                  <p:iterate>
                                    <p:tmAbs val="0"/>
                                  </p:iterate>
                                  <p:childTnLst>
                                    <p:set>
                                      <p:cBhvr>
                                        <p:cTn id="10" fill="hold"/>
                                        <p:tgtEl>
                                          <p:spTgt spid="673"/>
                                        </p:tgtEl>
                                        <p:attrNameLst>
                                          <p:attrName>style.visibility</p:attrName>
                                        </p:attrNameLst>
                                      </p:cBhvr>
                                      <p:to>
                                        <p:strVal val="visible"/>
                                      </p:to>
                                    </p:set>
                                    <p:animEffect transition="in" filter="dissolve">
                                      <p:cBhvr>
                                        <p:cTn id="11" dur="1000"/>
                                        <p:tgtEl>
                                          <p:spTgt spid="673"/>
                                        </p:tgtEl>
                                      </p:cBhvr>
                                    </p:animEffect>
                                  </p:childTnLst>
                                </p:cTn>
                              </p:par>
                            </p:childTnLst>
                          </p:cTn>
                        </p:par>
                        <p:par>
                          <p:cTn id="12" fill="hold">
                            <p:stCondLst>
                              <p:cond delay="2000"/>
                            </p:stCondLst>
                            <p:childTnLst>
                              <p:par>
                                <p:cTn id="13" presetID="9" presetClass="entr" fill="hold" grpId="0" nodeType="afterEffect">
                                  <p:stCondLst>
                                    <p:cond delay="0"/>
                                  </p:stCondLst>
                                  <p:iterate>
                                    <p:tmAbs val="0"/>
                                  </p:iterate>
                                  <p:childTnLst>
                                    <p:set>
                                      <p:cBhvr>
                                        <p:cTn id="14" fill="hold"/>
                                        <p:tgtEl>
                                          <p:spTgt spid="666"/>
                                        </p:tgtEl>
                                        <p:attrNameLst>
                                          <p:attrName>style.visibility</p:attrName>
                                        </p:attrNameLst>
                                      </p:cBhvr>
                                      <p:to>
                                        <p:strVal val="visible"/>
                                      </p:to>
                                    </p:set>
                                    <p:animEffect transition="in" filter="dissolve">
                                      <p:cBhvr>
                                        <p:cTn id="15" dur="1000"/>
                                        <p:tgtEl>
                                          <p:spTgt spid="666"/>
                                        </p:tgtEl>
                                      </p:cBhvr>
                                    </p:animEffect>
                                  </p:childTnLst>
                                </p:cTn>
                              </p:par>
                            </p:childTnLst>
                          </p:cTn>
                        </p:par>
                        <p:par>
                          <p:cTn id="16" fill="hold">
                            <p:stCondLst>
                              <p:cond delay="3000"/>
                            </p:stCondLst>
                            <p:childTnLst>
                              <p:par>
                                <p:cTn id="17" presetID="9" presetClass="entr" fill="hold" grpId="0" nodeType="afterEffect">
                                  <p:stCondLst>
                                    <p:cond delay="0"/>
                                  </p:stCondLst>
                                  <p:iterate>
                                    <p:tmAbs val="0"/>
                                  </p:iterate>
                                  <p:childTnLst>
                                    <p:set>
                                      <p:cBhvr>
                                        <p:cTn id="18" fill="hold"/>
                                        <p:tgtEl>
                                          <p:spTgt spid="663"/>
                                        </p:tgtEl>
                                        <p:attrNameLst>
                                          <p:attrName>style.visibility</p:attrName>
                                        </p:attrNameLst>
                                      </p:cBhvr>
                                      <p:to>
                                        <p:strVal val="visible"/>
                                      </p:to>
                                    </p:set>
                                    <p:animEffect transition="in" filter="dissolve">
                                      <p:cBhvr>
                                        <p:cTn id="19" dur="1000"/>
                                        <p:tgtEl>
                                          <p:spTgt spid="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3" grpId="0" animBg="1" advAuto="0"/>
      <p:bldP spid="666" grpId="0" animBg="1" advAuto="0"/>
      <p:bldP spid="670" grpId="0" animBg="1" advAuto="0"/>
      <p:bldP spid="673"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 name="Continuing appointment reviews July 1, 2017 - June 30, 2018"/>
          <p:cNvSpPr txBox="1">
            <a:spLocks noGrp="1"/>
          </p:cNvSpPr>
          <p:nvPr>
            <p:ph type="body" idx="13"/>
          </p:nvPr>
        </p:nvSpPr>
        <p:spPr>
          <a:xfrm>
            <a:off x="1955674" y="717648"/>
            <a:ext cx="6977231" cy="687881"/>
          </a:xfrm>
          <a:prstGeom prst="rect">
            <a:avLst/>
          </a:prstGeom>
        </p:spPr>
        <p:txBody>
          <a:bodyPr/>
          <a:lstStyle/>
          <a:p>
            <a:r>
              <a:t>Continuing appointment reviews</a:t>
            </a:r>
            <a:br/>
            <a:r>
              <a:rPr sz="1500">
                <a:solidFill>
                  <a:srgbClr val="F7941D"/>
                </a:solidFill>
              </a:rPr>
              <a:t>July 1, 2017 - June 30, 2018</a:t>
            </a:r>
          </a:p>
        </p:txBody>
      </p:sp>
      <p:grpSp>
        <p:nvGrpSpPr>
          <p:cNvPr id="694" name="Group"/>
          <p:cNvGrpSpPr/>
          <p:nvPr/>
        </p:nvGrpSpPr>
        <p:grpSpPr>
          <a:xfrm>
            <a:off x="2048296" y="1541097"/>
            <a:ext cx="3590656" cy="3106641"/>
            <a:chOff x="0" y="0"/>
            <a:chExt cx="7181310" cy="6213280"/>
          </a:xfrm>
        </p:grpSpPr>
        <p:sp>
          <p:nvSpPr>
            <p:cNvPr id="692" name="Mark Camp"/>
            <p:cNvSpPr txBox="1"/>
            <p:nvPr/>
          </p:nvSpPr>
          <p:spPr>
            <a:xfrm>
              <a:off x="2694702" y="5565709"/>
              <a:ext cx="2425657" cy="6475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noAutofit/>
            </a:bodyPr>
            <a:lstStyle>
              <a:lvl1pPr>
                <a:defRPr sz="3200" b="0">
                  <a:solidFill>
                    <a:srgbClr val="1B2E59"/>
                  </a:solidFill>
                  <a:latin typeface="Futura"/>
                  <a:ea typeface="Futura"/>
                  <a:cs typeface="Futura"/>
                  <a:sym typeface="Futura"/>
                </a:defRPr>
              </a:lvl1pPr>
            </a:lstStyle>
            <a:p>
              <a:r>
                <a:rPr sz="1600"/>
                <a:t>Mark Camp</a:t>
              </a:r>
            </a:p>
          </p:txBody>
        </p:sp>
        <p:pic>
          <p:nvPicPr>
            <p:cNvPr id="693" name="Mark Camp.jpg" descr="Mark Camp.jpg"/>
            <p:cNvPicPr>
              <a:picLocks noChangeAspect="1"/>
            </p:cNvPicPr>
            <p:nvPr/>
          </p:nvPicPr>
          <p:blipFill>
            <a:blip r:embed="rId2">
              <a:extLst/>
            </a:blip>
            <a:stretch>
              <a:fillRect/>
            </a:stretch>
          </p:blipFill>
          <p:spPr>
            <a:xfrm>
              <a:off x="0" y="0"/>
              <a:ext cx="7181311" cy="5385983"/>
            </a:xfrm>
            <a:prstGeom prst="rect">
              <a:avLst/>
            </a:prstGeom>
            <a:ln w="25400" cap="flat">
              <a:noFill/>
              <a:miter lim="400000"/>
            </a:ln>
            <a:effectLst>
              <a:outerShdw blurRad="254000" dist="127000" dir="5400000" rotWithShape="0">
                <a:srgbClr val="000000">
                  <a:alpha val="70000"/>
                </a:srgbClr>
              </a:outerShdw>
            </a:effectLst>
          </p:spPr>
        </p:pic>
      </p:grpSp>
      <p:grpSp>
        <p:nvGrpSpPr>
          <p:cNvPr id="697" name="Group"/>
          <p:cNvGrpSpPr/>
          <p:nvPr/>
        </p:nvGrpSpPr>
        <p:grpSpPr>
          <a:xfrm>
            <a:off x="8098542" y="1325197"/>
            <a:ext cx="3590656" cy="3188326"/>
            <a:chOff x="0" y="0"/>
            <a:chExt cx="7181311" cy="6376651"/>
          </a:xfrm>
        </p:grpSpPr>
        <p:pic>
          <p:nvPicPr>
            <p:cNvPr id="695" name="Agostino Pierro.jpg" descr="Agostino Pierro.jpg"/>
            <p:cNvPicPr>
              <a:picLocks noChangeAspect="1"/>
            </p:cNvPicPr>
            <p:nvPr/>
          </p:nvPicPr>
          <p:blipFill>
            <a:blip r:embed="rId3">
              <a:extLst/>
            </a:blip>
            <a:stretch>
              <a:fillRect/>
            </a:stretch>
          </p:blipFill>
          <p:spPr>
            <a:xfrm>
              <a:off x="0" y="0"/>
              <a:ext cx="7181311" cy="5385983"/>
            </a:xfrm>
            <a:prstGeom prst="rect">
              <a:avLst/>
            </a:prstGeom>
            <a:ln w="25400" cap="flat">
              <a:noFill/>
              <a:miter lim="400000"/>
            </a:ln>
            <a:effectLst>
              <a:outerShdw blurRad="254000" dist="127000" dir="5400000" rotWithShape="0">
                <a:srgbClr val="000000">
                  <a:alpha val="70000"/>
                </a:srgbClr>
              </a:outerShdw>
            </a:effectLst>
          </p:spPr>
        </p:pic>
        <p:sp>
          <p:nvSpPr>
            <p:cNvPr id="696" name="Agostino Pietro"/>
            <p:cNvSpPr txBox="1"/>
            <p:nvPr/>
          </p:nvSpPr>
          <p:spPr>
            <a:xfrm>
              <a:off x="2127874" y="5781617"/>
              <a:ext cx="2946320" cy="5950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t">
              <a:spAutoFit/>
            </a:bodyPr>
            <a:lstStyle>
              <a:lvl1pPr>
                <a:defRPr sz="3200" b="0">
                  <a:solidFill>
                    <a:srgbClr val="1B2E59"/>
                  </a:solidFill>
                  <a:latin typeface="Futura"/>
                  <a:ea typeface="Futura"/>
                  <a:cs typeface="Futura"/>
                  <a:sym typeface="Futura"/>
                </a:defRPr>
              </a:lvl1pPr>
            </a:lstStyle>
            <a:p>
              <a:r>
                <a:rPr sz="1600"/>
                <a:t>Agostino Pietro</a:t>
              </a:r>
            </a:p>
          </p:txBody>
        </p:sp>
      </p:grpSp>
      <p:grpSp>
        <p:nvGrpSpPr>
          <p:cNvPr id="700" name="Group"/>
          <p:cNvGrpSpPr/>
          <p:nvPr/>
        </p:nvGrpSpPr>
        <p:grpSpPr>
          <a:xfrm>
            <a:off x="2403525" y="3780681"/>
            <a:ext cx="3413523" cy="2966012"/>
            <a:chOff x="0" y="0"/>
            <a:chExt cx="6827044" cy="5932021"/>
          </a:xfrm>
        </p:grpSpPr>
        <p:sp>
          <p:nvSpPr>
            <p:cNvPr id="698" name="Elisa Greco"/>
            <p:cNvSpPr txBox="1"/>
            <p:nvPr/>
          </p:nvSpPr>
          <p:spPr>
            <a:xfrm>
              <a:off x="2296119" y="5336987"/>
              <a:ext cx="2247793" cy="5950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t">
              <a:spAutoFit/>
            </a:bodyPr>
            <a:lstStyle>
              <a:lvl1pPr>
                <a:defRPr sz="3200" b="0">
                  <a:solidFill>
                    <a:srgbClr val="1B2E59"/>
                  </a:solidFill>
                  <a:latin typeface="Futura"/>
                  <a:ea typeface="Futura"/>
                  <a:cs typeface="Futura"/>
                  <a:sym typeface="Futura"/>
                </a:defRPr>
              </a:lvl1pPr>
            </a:lstStyle>
            <a:p>
              <a:r>
                <a:rPr sz="1600"/>
                <a:t>Elisa Greco</a:t>
              </a:r>
            </a:p>
          </p:txBody>
        </p:sp>
        <p:pic>
          <p:nvPicPr>
            <p:cNvPr id="699" name="Elisa Greco.jpg" descr="Elisa Greco.jpg"/>
            <p:cNvPicPr>
              <a:picLocks noChangeAspect="1"/>
            </p:cNvPicPr>
            <p:nvPr/>
          </p:nvPicPr>
          <p:blipFill>
            <a:blip r:embed="rId4">
              <a:extLst/>
            </a:blip>
            <a:stretch>
              <a:fillRect/>
            </a:stretch>
          </p:blipFill>
          <p:spPr>
            <a:xfrm>
              <a:off x="0" y="0"/>
              <a:ext cx="6827044" cy="5120283"/>
            </a:xfrm>
            <a:prstGeom prst="rect">
              <a:avLst/>
            </a:prstGeom>
            <a:ln w="25400" cap="flat">
              <a:noFill/>
              <a:miter lim="400000"/>
            </a:ln>
            <a:effectLst>
              <a:outerShdw blurRad="254000" dist="127000" dir="5400000" rotWithShape="0">
                <a:srgbClr val="000000">
                  <a:alpha val="70000"/>
                </a:srgbClr>
              </a:outerShdw>
            </a:effectLst>
          </p:spPr>
        </p:pic>
      </p:grpSp>
      <p:grpSp>
        <p:nvGrpSpPr>
          <p:cNvPr id="703" name="Group"/>
          <p:cNvGrpSpPr/>
          <p:nvPr/>
        </p:nvGrpSpPr>
        <p:grpSpPr>
          <a:xfrm>
            <a:off x="7902123" y="3769540"/>
            <a:ext cx="3486266" cy="2988292"/>
            <a:chOff x="0" y="0"/>
            <a:chExt cx="6972531" cy="5976582"/>
          </a:xfrm>
        </p:grpSpPr>
        <p:sp>
          <p:nvSpPr>
            <p:cNvPr id="701" name="Karen Wong"/>
            <p:cNvSpPr txBox="1"/>
            <p:nvPr/>
          </p:nvSpPr>
          <p:spPr>
            <a:xfrm>
              <a:off x="1909056" y="5381548"/>
              <a:ext cx="2468498" cy="5950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t">
              <a:spAutoFit/>
            </a:bodyPr>
            <a:lstStyle>
              <a:lvl1pPr>
                <a:defRPr sz="3200" b="0">
                  <a:solidFill>
                    <a:srgbClr val="1B2E59"/>
                  </a:solidFill>
                  <a:latin typeface="Futura"/>
                  <a:ea typeface="Futura"/>
                  <a:cs typeface="Futura"/>
                  <a:sym typeface="Futura"/>
                </a:defRPr>
              </a:lvl1pPr>
            </a:lstStyle>
            <a:p>
              <a:r>
                <a:rPr sz="1600"/>
                <a:t>Karen Wong</a:t>
              </a:r>
            </a:p>
          </p:txBody>
        </p:sp>
        <p:pic>
          <p:nvPicPr>
            <p:cNvPr id="702" name="Karen Wong.jpg" descr="Karen Wong.jpg"/>
            <p:cNvPicPr>
              <a:picLocks noChangeAspect="1"/>
            </p:cNvPicPr>
            <p:nvPr/>
          </p:nvPicPr>
          <p:blipFill>
            <a:blip r:embed="rId5">
              <a:extLst/>
            </a:blip>
            <a:stretch>
              <a:fillRect/>
            </a:stretch>
          </p:blipFill>
          <p:spPr>
            <a:xfrm>
              <a:off x="0" y="0"/>
              <a:ext cx="6972531" cy="5229398"/>
            </a:xfrm>
            <a:prstGeom prst="rect">
              <a:avLst/>
            </a:prstGeom>
            <a:ln w="12700" cap="flat">
              <a:noFill/>
              <a:miter lim="400000"/>
            </a:ln>
            <a:effectLst/>
          </p:spPr>
        </p:pic>
      </p:grpSp>
      <p:grpSp>
        <p:nvGrpSpPr>
          <p:cNvPr id="706" name="Group"/>
          <p:cNvGrpSpPr/>
          <p:nvPr/>
        </p:nvGrpSpPr>
        <p:grpSpPr>
          <a:xfrm>
            <a:off x="5073920" y="2214829"/>
            <a:ext cx="3590656" cy="3109064"/>
            <a:chOff x="0" y="0"/>
            <a:chExt cx="7181311" cy="6218126"/>
          </a:xfrm>
        </p:grpSpPr>
        <p:sp>
          <p:nvSpPr>
            <p:cNvPr id="704" name="Junaid Bhatti"/>
            <p:cNvSpPr txBox="1"/>
            <p:nvPr/>
          </p:nvSpPr>
          <p:spPr>
            <a:xfrm>
              <a:off x="2234952" y="5623092"/>
              <a:ext cx="2487860" cy="5950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t">
              <a:spAutoFit/>
            </a:bodyPr>
            <a:lstStyle>
              <a:lvl1pPr>
                <a:defRPr sz="3200" b="0">
                  <a:solidFill>
                    <a:srgbClr val="1B2E59"/>
                  </a:solidFill>
                  <a:latin typeface="Futura"/>
                  <a:ea typeface="Futura"/>
                  <a:cs typeface="Futura"/>
                  <a:sym typeface="Futura"/>
                </a:defRPr>
              </a:lvl1pPr>
            </a:lstStyle>
            <a:p>
              <a:r>
                <a:rPr sz="1600"/>
                <a:t>Junaid Bhatti</a:t>
              </a:r>
            </a:p>
          </p:txBody>
        </p:sp>
        <p:pic>
          <p:nvPicPr>
            <p:cNvPr id="705" name="atrey november.jpg" descr="atrey november.jpg"/>
            <p:cNvPicPr>
              <a:picLocks noChangeAspect="1"/>
            </p:cNvPicPr>
            <p:nvPr/>
          </p:nvPicPr>
          <p:blipFill>
            <a:blip r:embed="rId6">
              <a:extLst/>
            </a:blip>
            <a:stretch>
              <a:fillRect/>
            </a:stretch>
          </p:blipFill>
          <p:spPr>
            <a:xfrm>
              <a:off x="0" y="0"/>
              <a:ext cx="7181311" cy="5385983"/>
            </a:xfrm>
            <a:prstGeom prst="rect">
              <a:avLst/>
            </a:prstGeom>
            <a:ln w="25400" cap="flat">
              <a:noFill/>
              <a:miter lim="400000"/>
            </a:ln>
            <a:effectLst>
              <a:outerShdw blurRad="254000" dist="127000" dir="5400000" rotWithShape="0">
                <a:srgbClr val="000000">
                  <a:alpha val="70000"/>
                </a:srgbClr>
              </a:outerShdw>
            </a:effectLst>
          </p:spPr>
        </p:pic>
      </p:grpSp>
    </p:spTree>
    <p:extLst>
      <p:ext uri="{BB962C8B-B14F-4D97-AF65-F5344CB8AC3E}">
        <p14:creationId xmlns:p14="http://schemas.microsoft.com/office/powerpoint/2010/main" val="3703127839"/>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694"/>
                                        </p:tgtEl>
                                        <p:attrNameLst>
                                          <p:attrName>style.visibility</p:attrName>
                                        </p:attrNameLst>
                                      </p:cBhvr>
                                      <p:to>
                                        <p:strVal val="visible"/>
                                      </p:to>
                                    </p:set>
                                    <p:animEffect transition="in" filter="dissolve">
                                      <p:cBhvr>
                                        <p:cTn id="7" dur="1000"/>
                                        <p:tgtEl>
                                          <p:spTgt spid="694"/>
                                        </p:tgtEl>
                                      </p:cBhvr>
                                    </p:animEffect>
                                  </p:childTnLst>
                                </p:cTn>
                              </p:par>
                            </p:childTnLst>
                          </p:cTn>
                        </p:par>
                        <p:par>
                          <p:cTn id="8" fill="hold">
                            <p:stCondLst>
                              <p:cond delay="1000"/>
                            </p:stCondLst>
                            <p:childTnLst>
                              <p:par>
                                <p:cTn id="9" presetID="9" presetClass="entr" fill="hold" grpId="0" nodeType="afterEffect">
                                  <p:stCondLst>
                                    <p:cond delay="0"/>
                                  </p:stCondLst>
                                  <p:iterate>
                                    <p:tmAbs val="0"/>
                                  </p:iterate>
                                  <p:childTnLst>
                                    <p:set>
                                      <p:cBhvr>
                                        <p:cTn id="10" fill="hold"/>
                                        <p:tgtEl>
                                          <p:spTgt spid="697"/>
                                        </p:tgtEl>
                                        <p:attrNameLst>
                                          <p:attrName>style.visibility</p:attrName>
                                        </p:attrNameLst>
                                      </p:cBhvr>
                                      <p:to>
                                        <p:strVal val="visible"/>
                                      </p:to>
                                    </p:set>
                                    <p:animEffect transition="in" filter="dissolve">
                                      <p:cBhvr>
                                        <p:cTn id="11" dur="1000"/>
                                        <p:tgtEl>
                                          <p:spTgt spid="697"/>
                                        </p:tgtEl>
                                      </p:cBhvr>
                                    </p:animEffect>
                                  </p:childTnLst>
                                </p:cTn>
                              </p:par>
                            </p:childTnLst>
                          </p:cTn>
                        </p:par>
                        <p:par>
                          <p:cTn id="12" fill="hold">
                            <p:stCondLst>
                              <p:cond delay="2000"/>
                            </p:stCondLst>
                            <p:childTnLst>
                              <p:par>
                                <p:cTn id="13" presetID="9" presetClass="entr" fill="hold" grpId="0" nodeType="afterEffect">
                                  <p:stCondLst>
                                    <p:cond delay="0"/>
                                  </p:stCondLst>
                                  <p:iterate>
                                    <p:tmAbs val="0"/>
                                  </p:iterate>
                                  <p:childTnLst>
                                    <p:set>
                                      <p:cBhvr>
                                        <p:cTn id="14" fill="hold"/>
                                        <p:tgtEl>
                                          <p:spTgt spid="700"/>
                                        </p:tgtEl>
                                        <p:attrNameLst>
                                          <p:attrName>style.visibility</p:attrName>
                                        </p:attrNameLst>
                                      </p:cBhvr>
                                      <p:to>
                                        <p:strVal val="visible"/>
                                      </p:to>
                                    </p:set>
                                    <p:animEffect transition="in" filter="dissolve">
                                      <p:cBhvr>
                                        <p:cTn id="15" dur="1000"/>
                                        <p:tgtEl>
                                          <p:spTgt spid="700"/>
                                        </p:tgtEl>
                                      </p:cBhvr>
                                    </p:animEffect>
                                  </p:childTnLst>
                                </p:cTn>
                              </p:par>
                            </p:childTnLst>
                          </p:cTn>
                        </p:par>
                        <p:par>
                          <p:cTn id="16" fill="hold">
                            <p:stCondLst>
                              <p:cond delay="3000"/>
                            </p:stCondLst>
                            <p:childTnLst>
                              <p:par>
                                <p:cTn id="17" presetID="9" presetClass="entr" fill="hold" grpId="0" nodeType="afterEffect">
                                  <p:stCondLst>
                                    <p:cond delay="0"/>
                                  </p:stCondLst>
                                  <p:iterate>
                                    <p:tmAbs val="0"/>
                                  </p:iterate>
                                  <p:childTnLst>
                                    <p:set>
                                      <p:cBhvr>
                                        <p:cTn id="18" fill="hold"/>
                                        <p:tgtEl>
                                          <p:spTgt spid="703"/>
                                        </p:tgtEl>
                                        <p:attrNameLst>
                                          <p:attrName>style.visibility</p:attrName>
                                        </p:attrNameLst>
                                      </p:cBhvr>
                                      <p:to>
                                        <p:strVal val="visible"/>
                                      </p:to>
                                    </p:set>
                                    <p:animEffect transition="in" filter="dissolve">
                                      <p:cBhvr>
                                        <p:cTn id="19" dur="1000"/>
                                        <p:tgtEl>
                                          <p:spTgt spid="703"/>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fill="hold" grpId="0" nodeType="clickEffect">
                                  <p:stCondLst>
                                    <p:cond delay="0"/>
                                  </p:stCondLst>
                                  <p:iterate>
                                    <p:tmAbs val="0"/>
                                  </p:iterate>
                                  <p:childTnLst>
                                    <p:set>
                                      <p:cBhvr>
                                        <p:cTn id="23" fill="hold"/>
                                        <p:tgtEl>
                                          <p:spTgt spid="706"/>
                                        </p:tgtEl>
                                        <p:attrNameLst>
                                          <p:attrName>style.visibility</p:attrName>
                                        </p:attrNameLst>
                                      </p:cBhvr>
                                      <p:to>
                                        <p:strVal val="visible"/>
                                      </p:to>
                                    </p:set>
                                    <p:animEffect transition="in" filter="dissolve">
                                      <p:cBhvr>
                                        <p:cTn id="24" dur="1000"/>
                                        <p:tgtEl>
                                          <p:spTgt spid="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4" grpId="0" animBg="1" advAuto="0"/>
      <p:bldP spid="697" grpId="0" animBg="1" advAuto="0"/>
      <p:bldP spid="700" grpId="0" animBg="1" advAuto="0"/>
      <p:bldP spid="703" grpId="0" animBg="1" advAuto="0"/>
      <p:bldP spid="706"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 name="Continuing appointment reviews July 1, 2017 - June 30, 2018"/>
          <p:cNvSpPr txBox="1">
            <a:spLocks noGrp="1"/>
          </p:cNvSpPr>
          <p:nvPr>
            <p:ph type="body" idx="13"/>
          </p:nvPr>
        </p:nvSpPr>
        <p:spPr>
          <a:xfrm>
            <a:off x="1955674" y="717648"/>
            <a:ext cx="6977231" cy="687881"/>
          </a:xfrm>
          <a:prstGeom prst="rect">
            <a:avLst/>
          </a:prstGeom>
        </p:spPr>
        <p:txBody>
          <a:bodyPr/>
          <a:lstStyle/>
          <a:p>
            <a:r>
              <a:t>Continuing appointment reviews</a:t>
            </a:r>
            <a:br/>
            <a:r>
              <a:rPr sz="1500">
                <a:solidFill>
                  <a:srgbClr val="F7941D"/>
                </a:solidFill>
              </a:rPr>
              <a:t>July 1, 2017 - June 30, 2018</a:t>
            </a:r>
          </a:p>
        </p:txBody>
      </p:sp>
      <p:grpSp>
        <p:nvGrpSpPr>
          <p:cNvPr id="711" name="Group"/>
          <p:cNvGrpSpPr/>
          <p:nvPr/>
        </p:nvGrpSpPr>
        <p:grpSpPr>
          <a:xfrm>
            <a:off x="1898569" y="1541097"/>
            <a:ext cx="3074888" cy="1335593"/>
            <a:chOff x="0" y="0"/>
            <a:chExt cx="6149774" cy="2671185"/>
          </a:xfrm>
        </p:grpSpPr>
        <p:pic>
          <p:nvPicPr>
            <p:cNvPr id="709" name="Dwyer-Tim.jpg" descr="Dwyer-Tim.jpg"/>
            <p:cNvPicPr>
              <a:picLocks noChangeAspect="1"/>
            </p:cNvPicPr>
            <p:nvPr/>
          </p:nvPicPr>
          <p:blipFill>
            <a:blip r:embed="rId2">
              <a:extLst/>
            </a:blip>
            <a:srcRect/>
            <a:stretch>
              <a:fillRect/>
            </a:stretch>
          </p:blipFill>
          <p:spPr>
            <a:xfrm>
              <a:off x="0" y="0"/>
              <a:ext cx="2671185" cy="2671185"/>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8035" y="0"/>
                    <a:pt x="5273" y="1055"/>
                    <a:pt x="3164" y="3164"/>
                  </a:cubicBezTo>
                  <a:cubicBezTo>
                    <a:pt x="1055" y="5273"/>
                    <a:pt x="0" y="8035"/>
                    <a:pt x="0" y="10798"/>
                  </a:cubicBezTo>
                  <a:cubicBezTo>
                    <a:pt x="0" y="13562"/>
                    <a:pt x="1055" y="16327"/>
                    <a:pt x="3164" y="18436"/>
                  </a:cubicBezTo>
                  <a:cubicBezTo>
                    <a:pt x="5273" y="20545"/>
                    <a:pt x="8035" y="21600"/>
                    <a:pt x="10798" y="21600"/>
                  </a:cubicBezTo>
                  <a:cubicBezTo>
                    <a:pt x="13562" y="21600"/>
                    <a:pt x="16327" y="20545"/>
                    <a:pt x="18436" y="18436"/>
                  </a:cubicBezTo>
                  <a:cubicBezTo>
                    <a:pt x="20545" y="16327"/>
                    <a:pt x="21600" y="13562"/>
                    <a:pt x="21600" y="10798"/>
                  </a:cubicBezTo>
                  <a:cubicBezTo>
                    <a:pt x="21600" y="8035"/>
                    <a:pt x="20545" y="5273"/>
                    <a:pt x="18436" y="3164"/>
                  </a:cubicBezTo>
                  <a:cubicBezTo>
                    <a:pt x="16327" y="1055"/>
                    <a:pt x="13562" y="0"/>
                    <a:pt x="10798" y="0"/>
                  </a:cubicBezTo>
                  <a:close/>
                </a:path>
              </a:pathLst>
            </a:custGeom>
            <a:ln w="12700" cap="flat">
              <a:noFill/>
              <a:miter lim="400000"/>
            </a:ln>
            <a:effectLst/>
          </p:spPr>
        </p:pic>
        <p:sp>
          <p:nvSpPr>
            <p:cNvPr id="710" name="Tim Dwyer…"/>
            <p:cNvSpPr txBox="1"/>
            <p:nvPr/>
          </p:nvSpPr>
          <p:spPr>
            <a:xfrm>
              <a:off x="3254751" y="691852"/>
              <a:ext cx="2895023" cy="12875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defRPr sz="3300" b="0">
                  <a:latin typeface="Futura"/>
                  <a:ea typeface="Futura"/>
                  <a:cs typeface="Futura"/>
                  <a:sym typeface="Futura"/>
                </a:defRPr>
              </a:pPr>
              <a:r>
                <a:rPr sz="1650"/>
                <a:t>Tim Dwyer</a:t>
              </a:r>
            </a:p>
            <a:p>
              <a:pPr>
                <a:defRPr b="0">
                  <a:latin typeface="Futura"/>
                  <a:ea typeface="Futura"/>
                  <a:cs typeface="Futura"/>
                  <a:sym typeface="Futura"/>
                </a:defRPr>
              </a:pPr>
              <a:r>
                <a:rPr sz="900"/>
                <a:t>Women’s College Hospital</a:t>
              </a:r>
            </a:p>
            <a:p>
              <a:pPr>
                <a:defRPr sz="2600" b="0">
                  <a:latin typeface="Futura"/>
                  <a:ea typeface="Futura"/>
                  <a:cs typeface="Futura"/>
                  <a:sym typeface="Futura"/>
                </a:defRPr>
              </a:pPr>
              <a:r>
                <a:rPr sz="1300"/>
                <a:t>Orthopaedics</a:t>
              </a:r>
            </a:p>
          </p:txBody>
        </p:sp>
      </p:grpSp>
      <p:grpSp>
        <p:nvGrpSpPr>
          <p:cNvPr id="714" name="Group"/>
          <p:cNvGrpSpPr/>
          <p:nvPr/>
        </p:nvGrpSpPr>
        <p:grpSpPr>
          <a:xfrm>
            <a:off x="6770421" y="1541097"/>
            <a:ext cx="3190494" cy="1335593"/>
            <a:chOff x="0" y="0"/>
            <a:chExt cx="6380986" cy="2671185"/>
          </a:xfrm>
        </p:grpSpPr>
        <p:sp>
          <p:nvSpPr>
            <p:cNvPr id="712" name="Dean Elterman…"/>
            <p:cNvSpPr txBox="1"/>
            <p:nvPr/>
          </p:nvSpPr>
          <p:spPr>
            <a:xfrm>
              <a:off x="3440565" y="364386"/>
              <a:ext cx="2940421" cy="12875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defRPr sz="3300" b="0">
                  <a:latin typeface="Futura"/>
                  <a:ea typeface="Futura"/>
                  <a:cs typeface="Futura"/>
                  <a:sym typeface="Futura"/>
                </a:defRPr>
              </a:pPr>
              <a:r>
                <a:rPr sz="1650"/>
                <a:t>Dean Elterman</a:t>
              </a:r>
            </a:p>
            <a:p>
              <a:pPr>
                <a:defRPr b="0">
                  <a:latin typeface="Futura"/>
                  <a:ea typeface="Futura"/>
                  <a:cs typeface="Futura"/>
                  <a:sym typeface="Futura"/>
                </a:defRPr>
              </a:pPr>
              <a:r>
                <a:rPr sz="900"/>
                <a:t>University Health Network</a:t>
              </a:r>
            </a:p>
            <a:p>
              <a:pPr>
                <a:defRPr sz="2600" b="0">
                  <a:latin typeface="Futura"/>
                  <a:ea typeface="Futura"/>
                  <a:cs typeface="Futura"/>
                  <a:sym typeface="Futura"/>
                </a:defRPr>
              </a:pPr>
              <a:r>
                <a:rPr sz="1300"/>
                <a:t>Urology</a:t>
              </a:r>
            </a:p>
          </p:txBody>
        </p:sp>
        <p:pic>
          <p:nvPicPr>
            <p:cNvPr id="713" name="elterman-dean.jpg" descr="elterman-dean.jpg"/>
            <p:cNvPicPr>
              <a:picLocks noChangeAspect="1"/>
            </p:cNvPicPr>
            <p:nvPr/>
          </p:nvPicPr>
          <p:blipFill>
            <a:blip r:embed="rId3">
              <a:extLst/>
            </a:blip>
            <a:srcRect/>
            <a:stretch>
              <a:fillRect/>
            </a:stretch>
          </p:blipFill>
          <p:spPr>
            <a:xfrm>
              <a:off x="0" y="0"/>
              <a:ext cx="2671185" cy="2671185"/>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8035" y="0"/>
                    <a:pt x="5273" y="1055"/>
                    <a:pt x="3164" y="3164"/>
                  </a:cubicBezTo>
                  <a:cubicBezTo>
                    <a:pt x="1055" y="5273"/>
                    <a:pt x="0" y="8035"/>
                    <a:pt x="0" y="10798"/>
                  </a:cubicBezTo>
                  <a:cubicBezTo>
                    <a:pt x="0" y="13562"/>
                    <a:pt x="1055" y="16327"/>
                    <a:pt x="3164" y="18436"/>
                  </a:cubicBezTo>
                  <a:cubicBezTo>
                    <a:pt x="5273" y="20545"/>
                    <a:pt x="8035" y="21600"/>
                    <a:pt x="10798" y="21600"/>
                  </a:cubicBezTo>
                  <a:cubicBezTo>
                    <a:pt x="13562" y="21600"/>
                    <a:pt x="16327" y="20545"/>
                    <a:pt x="18436" y="18436"/>
                  </a:cubicBezTo>
                  <a:cubicBezTo>
                    <a:pt x="20545" y="16327"/>
                    <a:pt x="21600" y="13562"/>
                    <a:pt x="21600" y="10798"/>
                  </a:cubicBezTo>
                  <a:cubicBezTo>
                    <a:pt x="21600" y="8035"/>
                    <a:pt x="20545" y="5273"/>
                    <a:pt x="18436" y="3164"/>
                  </a:cubicBezTo>
                  <a:cubicBezTo>
                    <a:pt x="16327" y="1055"/>
                    <a:pt x="13562" y="0"/>
                    <a:pt x="10798" y="0"/>
                  </a:cubicBezTo>
                  <a:close/>
                </a:path>
              </a:pathLst>
            </a:custGeom>
            <a:ln w="12700" cap="flat">
              <a:noFill/>
              <a:miter lim="400000"/>
            </a:ln>
            <a:effectLst/>
          </p:spPr>
        </p:pic>
      </p:grpSp>
      <p:grpSp>
        <p:nvGrpSpPr>
          <p:cNvPr id="717" name="Group"/>
          <p:cNvGrpSpPr/>
          <p:nvPr/>
        </p:nvGrpSpPr>
        <p:grpSpPr>
          <a:xfrm>
            <a:off x="1862672" y="3179077"/>
            <a:ext cx="3148560" cy="1331649"/>
            <a:chOff x="0" y="7937"/>
            <a:chExt cx="6297118" cy="2663296"/>
          </a:xfrm>
        </p:grpSpPr>
        <p:pic>
          <p:nvPicPr>
            <p:cNvPr id="715" name="Kapoor_Mohit.jpeg" descr="Kapoor_Mohit.jpeg"/>
            <p:cNvPicPr>
              <a:picLocks noChangeAspect="1"/>
            </p:cNvPicPr>
            <p:nvPr/>
          </p:nvPicPr>
          <p:blipFill>
            <a:blip r:embed="rId4">
              <a:extLst/>
            </a:blip>
            <a:srcRect t="4" b="25401"/>
            <a:stretch>
              <a:fillRect/>
            </a:stretch>
          </p:blipFill>
          <p:spPr>
            <a:xfrm>
              <a:off x="0" y="7937"/>
              <a:ext cx="2671185" cy="2663296"/>
            </a:xfrm>
            <a:custGeom>
              <a:avLst/>
              <a:gdLst/>
              <a:ahLst/>
              <a:cxnLst>
                <a:cxn ang="0">
                  <a:pos x="wd2" y="hd2"/>
                </a:cxn>
                <a:cxn ang="5400000">
                  <a:pos x="wd2" y="hd2"/>
                </a:cxn>
                <a:cxn ang="10800000">
                  <a:pos x="wd2" y="hd2"/>
                </a:cxn>
                <a:cxn ang="16200000">
                  <a:pos x="wd2" y="hd2"/>
                </a:cxn>
              </a:cxnLst>
              <a:rect l="0" t="0" r="r" b="b"/>
              <a:pathLst>
                <a:path w="21600" h="20592" extrusionOk="0">
                  <a:moveTo>
                    <a:pt x="9656" y="0"/>
                  </a:moveTo>
                  <a:cubicBezTo>
                    <a:pt x="7285" y="240"/>
                    <a:pt x="4981" y="1227"/>
                    <a:pt x="3164" y="2964"/>
                  </a:cubicBezTo>
                  <a:cubicBezTo>
                    <a:pt x="1055" y="4981"/>
                    <a:pt x="0" y="7621"/>
                    <a:pt x="0" y="10264"/>
                  </a:cubicBezTo>
                  <a:cubicBezTo>
                    <a:pt x="0" y="12907"/>
                    <a:pt x="1055" y="15551"/>
                    <a:pt x="3164" y="17567"/>
                  </a:cubicBezTo>
                  <a:cubicBezTo>
                    <a:pt x="7381" y="21600"/>
                    <a:pt x="14219" y="21600"/>
                    <a:pt x="18436" y="17567"/>
                  </a:cubicBezTo>
                  <a:cubicBezTo>
                    <a:pt x="20545" y="15551"/>
                    <a:pt x="21600" y="12907"/>
                    <a:pt x="21600" y="10264"/>
                  </a:cubicBezTo>
                  <a:cubicBezTo>
                    <a:pt x="21600" y="7621"/>
                    <a:pt x="20545" y="4981"/>
                    <a:pt x="18436" y="2964"/>
                  </a:cubicBezTo>
                  <a:cubicBezTo>
                    <a:pt x="16619" y="1227"/>
                    <a:pt x="14315" y="240"/>
                    <a:pt x="11944" y="0"/>
                  </a:cubicBezTo>
                  <a:lnTo>
                    <a:pt x="9656" y="0"/>
                  </a:lnTo>
                  <a:close/>
                </a:path>
              </a:pathLst>
            </a:custGeom>
            <a:ln w="12700" cap="flat">
              <a:noFill/>
              <a:miter lim="400000"/>
            </a:ln>
            <a:effectLst/>
          </p:spPr>
        </p:pic>
        <p:sp>
          <p:nvSpPr>
            <p:cNvPr id="716" name="Mohit Kapoor…"/>
            <p:cNvSpPr txBox="1"/>
            <p:nvPr/>
          </p:nvSpPr>
          <p:spPr>
            <a:xfrm>
              <a:off x="3440567" y="828272"/>
              <a:ext cx="2856551" cy="12875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defRPr sz="3300" b="0">
                  <a:latin typeface="Futura"/>
                  <a:ea typeface="Futura"/>
                  <a:cs typeface="Futura"/>
                  <a:sym typeface="Futura"/>
                </a:defRPr>
              </a:pPr>
              <a:r>
                <a:rPr sz="1650"/>
                <a:t>Mohit Kapoor</a:t>
              </a:r>
            </a:p>
            <a:p>
              <a:pPr>
                <a:defRPr b="0">
                  <a:latin typeface="Futura"/>
                  <a:ea typeface="Futura"/>
                  <a:cs typeface="Futura"/>
                  <a:sym typeface="Futura"/>
                </a:defRPr>
              </a:pPr>
              <a:r>
                <a:rPr sz="900"/>
                <a:t>University Health Network</a:t>
              </a:r>
            </a:p>
            <a:p>
              <a:pPr>
                <a:defRPr sz="2600" b="0">
                  <a:latin typeface="Futura"/>
                  <a:ea typeface="Futura"/>
                  <a:cs typeface="Futura"/>
                  <a:sym typeface="Futura"/>
                </a:defRPr>
              </a:pPr>
              <a:r>
                <a:rPr sz="1300"/>
                <a:t>Orthopaedics</a:t>
              </a:r>
            </a:p>
          </p:txBody>
        </p:sp>
      </p:grpSp>
      <p:grpSp>
        <p:nvGrpSpPr>
          <p:cNvPr id="720" name="Group"/>
          <p:cNvGrpSpPr/>
          <p:nvPr/>
        </p:nvGrpSpPr>
        <p:grpSpPr>
          <a:xfrm>
            <a:off x="6773652" y="3175108"/>
            <a:ext cx="3455905" cy="1335593"/>
            <a:chOff x="0" y="0"/>
            <a:chExt cx="6911808" cy="2671185"/>
          </a:xfrm>
        </p:grpSpPr>
        <p:sp>
          <p:nvSpPr>
            <p:cNvPr id="718" name="Michael Ordon…"/>
            <p:cNvSpPr txBox="1"/>
            <p:nvPr/>
          </p:nvSpPr>
          <p:spPr>
            <a:xfrm>
              <a:off x="3858153" y="691852"/>
              <a:ext cx="3053655" cy="12875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defRPr sz="3300" b="0">
                  <a:latin typeface="Futura"/>
                  <a:ea typeface="Futura"/>
                  <a:cs typeface="Futura"/>
                  <a:sym typeface="Futura"/>
                </a:defRPr>
              </a:pPr>
              <a:r>
                <a:rPr sz="1650"/>
                <a:t>Michael Ordon</a:t>
              </a:r>
            </a:p>
            <a:p>
              <a:pPr>
                <a:defRPr b="0">
                  <a:latin typeface="Futura"/>
                  <a:ea typeface="Futura"/>
                  <a:cs typeface="Futura"/>
                  <a:sym typeface="Futura"/>
                </a:defRPr>
              </a:pPr>
              <a:r>
                <a:rPr sz="900"/>
                <a:t>St. Michael’s Hospital</a:t>
              </a:r>
            </a:p>
            <a:p>
              <a:pPr>
                <a:defRPr sz="2600" b="0">
                  <a:latin typeface="Futura"/>
                  <a:ea typeface="Futura"/>
                  <a:cs typeface="Futura"/>
                  <a:sym typeface="Futura"/>
                </a:defRPr>
              </a:pPr>
              <a:r>
                <a:rPr sz="1300"/>
                <a:t>Urology</a:t>
              </a:r>
            </a:p>
          </p:txBody>
        </p:sp>
        <p:pic>
          <p:nvPicPr>
            <p:cNvPr id="719" name="ordon.jpeg" descr="ordon.jpeg"/>
            <p:cNvPicPr>
              <a:picLocks noChangeAspect="1"/>
            </p:cNvPicPr>
            <p:nvPr/>
          </p:nvPicPr>
          <p:blipFill>
            <a:blip r:embed="rId5">
              <a:extLst/>
            </a:blip>
            <a:srcRect/>
            <a:stretch>
              <a:fillRect/>
            </a:stretch>
          </p:blipFill>
          <p:spPr>
            <a:xfrm>
              <a:off x="0" y="0"/>
              <a:ext cx="2671185" cy="2671185"/>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8035" y="0"/>
                    <a:pt x="5273" y="1055"/>
                    <a:pt x="3164" y="3164"/>
                  </a:cubicBezTo>
                  <a:cubicBezTo>
                    <a:pt x="1055" y="5273"/>
                    <a:pt x="0" y="8035"/>
                    <a:pt x="0" y="10798"/>
                  </a:cubicBezTo>
                  <a:cubicBezTo>
                    <a:pt x="0" y="13562"/>
                    <a:pt x="1055" y="16327"/>
                    <a:pt x="3164" y="18436"/>
                  </a:cubicBezTo>
                  <a:cubicBezTo>
                    <a:pt x="5273" y="20545"/>
                    <a:pt x="8035" y="21600"/>
                    <a:pt x="10798" y="21600"/>
                  </a:cubicBezTo>
                  <a:cubicBezTo>
                    <a:pt x="13562" y="21600"/>
                    <a:pt x="16327" y="20545"/>
                    <a:pt x="18436" y="18436"/>
                  </a:cubicBezTo>
                  <a:cubicBezTo>
                    <a:pt x="20545" y="16327"/>
                    <a:pt x="21600" y="13562"/>
                    <a:pt x="21600" y="10798"/>
                  </a:cubicBezTo>
                  <a:cubicBezTo>
                    <a:pt x="21600" y="8035"/>
                    <a:pt x="20545" y="5273"/>
                    <a:pt x="18436" y="3164"/>
                  </a:cubicBezTo>
                  <a:cubicBezTo>
                    <a:pt x="16327" y="1055"/>
                    <a:pt x="13562" y="0"/>
                    <a:pt x="10798" y="0"/>
                  </a:cubicBezTo>
                  <a:close/>
                </a:path>
              </a:pathLst>
            </a:custGeom>
            <a:ln w="12700" cap="flat">
              <a:noFill/>
              <a:miter lim="400000"/>
            </a:ln>
            <a:effectLst/>
          </p:spPr>
        </p:pic>
      </p:grpSp>
      <p:grpSp>
        <p:nvGrpSpPr>
          <p:cNvPr id="723" name="Group"/>
          <p:cNvGrpSpPr/>
          <p:nvPr/>
        </p:nvGrpSpPr>
        <p:grpSpPr>
          <a:xfrm>
            <a:off x="1842821" y="5228741"/>
            <a:ext cx="3332288" cy="1335617"/>
            <a:chOff x="0" y="0"/>
            <a:chExt cx="6664574" cy="2671233"/>
          </a:xfrm>
        </p:grpSpPr>
        <p:sp>
          <p:nvSpPr>
            <p:cNvPr id="721" name="Adena Scheer…"/>
            <p:cNvSpPr txBox="1"/>
            <p:nvPr/>
          </p:nvSpPr>
          <p:spPr>
            <a:xfrm>
              <a:off x="3829567" y="691852"/>
              <a:ext cx="2835007" cy="12875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defRPr sz="3300" b="0">
                  <a:latin typeface="Futura"/>
                  <a:ea typeface="Futura"/>
                  <a:cs typeface="Futura"/>
                  <a:sym typeface="Futura"/>
                </a:defRPr>
              </a:pPr>
              <a:r>
                <a:rPr sz="1650"/>
                <a:t>Adena Scheer</a:t>
              </a:r>
            </a:p>
            <a:p>
              <a:pPr>
                <a:defRPr b="0">
                  <a:latin typeface="Futura"/>
                  <a:ea typeface="Futura"/>
                  <a:cs typeface="Futura"/>
                  <a:sym typeface="Futura"/>
                </a:defRPr>
              </a:pPr>
              <a:r>
                <a:rPr sz="900"/>
                <a:t>St. Michael’s Hospital</a:t>
              </a:r>
            </a:p>
            <a:p>
              <a:pPr>
                <a:defRPr sz="2600" b="0">
                  <a:latin typeface="Futura"/>
                  <a:ea typeface="Futura"/>
                  <a:cs typeface="Futura"/>
                  <a:sym typeface="Futura"/>
                </a:defRPr>
              </a:pPr>
              <a:r>
                <a:rPr sz="1300"/>
                <a:t>General Surgery</a:t>
              </a:r>
            </a:p>
          </p:txBody>
        </p:sp>
        <p:pic>
          <p:nvPicPr>
            <p:cNvPr id="722" name="Scheer.jpg" descr="Scheer.jpg"/>
            <p:cNvPicPr>
              <a:picLocks noChangeAspect="1"/>
            </p:cNvPicPr>
            <p:nvPr/>
          </p:nvPicPr>
          <p:blipFill>
            <a:blip r:embed="rId6">
              <a:extLst/>
            </a:blip>
            <a:srcRect t="1360" b="18509"/>
            <a:stretch>
              <a:fillRect/>
            </a:stretch>
          </p:blipFill>
          <p:spPr>
            <a:xfrm>
              <a:off x="0" y="0"/>
              <a:ext cx="2671185" cy="2671233"/>
            </a:xfrm>
            <a:custGeom>
              <a:avLst/>
              <a:gdLst/>
              <a:ahLst/>
              <a:cxnLst>
                <a:cxn ang="0">
                  <a:pos x="wd2" y="hd2"/>
                </a:cxn>
                <a:cxn ang="5400000">
                  <a:pos x="wd2" y="hd2"/>
                </a:cxn>
                <a:cxn ang="10800000">
                  <a:pos x="wd2" y="hd2"/>
                </a:cxn>
                <a:cxn ang="16200000">
                  <a:pos x="wd2" y="hd2"/>
                </a:cxn>
              </a:cxnLst>
              <a:rect l="0" t="0" r="r" b="b"/>
              <a:pathLst>
                <a:path w="21600" h="20595" extrusionOk="0">
                  <a:moveTo>
                    <a:pt x="10798" y="0"/>
                  </a:moveTo>
                  <a:cubicBezTo>
                    <a:pt x="8035" y="0"/>
                    <a:pt x="5273" y="1006"/>
                    <a:pt x="3164" y="3017"/>
                  </a:cubicBezTo>
                  <a:cubicBezTo>
                    <a:pt x="1055" y="5028"/>
                    <a:pt x="0" y="7661"/>
                    <a:pt x="0" y="10296"/>
                  </a:cubicBezTo>
                  <a:cubicBezTo>
                    <a:pt x="0" y="12932"/>
                    <a:pt x="1055" y="15568"/>
                    <a:pt x="3164" y="17579"/>
                  </a:cubicBezTo>
                  <a:cubicBezTo>
                    <a:pt x="7381" y="21600"/>
                    <a:pt x="14219" y="21600"/>
                    <a:pt x="18436" y="17579"/>
                  </a:cubicBezTo>
                  <a:cubicBezTo>
                    <a:pt x="20545" y="15568"/>
                    <a:pt x="21600" y="12932"/>
                    <a:pt x="21600" y="10296"/>
                  </a:cubicBezTo>
                  <a:cubicBezTo>
                    <a:pt x="21600" y="7661"/>
                    <a:pt x="20545" y="5028"/>
                    <a:pt x="18436" y="3017"/>
                  </a:cubicBezTo>
                  <a:cubicBezTo>
                    <a:pt x="16327" y="1006"/>
                    <a:pt x="13562" y="0"/>
                    <a:pt x="10798" y="0"/>
                  </a:cubicBezTo>
                  <a:close/>
                </a:path>
              </a:pathLst>
            </a:custGeom>
            <a:ln w="12700" cap="flat">
              <a:noFill/>
              <a:miter lim="400000"/>
            </a:ln>
            <a:effectLst/>
          </p:spPr>
        </p:pic>
      </p:grpSp>
      <p:grpSp>
        <p:nvGrpSpPr>
          <p:cNvPr id="726" name="Group"/>
          <p:cNvGrpSpPr/>
          <p:nvPr/>
        </p:nvGrpSpPr>
        <p:grpSpPr>
          <a:xfrm>
            <a:off x="6777518" y="4952192"/>
            <a:ext cx="3464053" cy="1335593"/>
            <a:chOff x="0" y="0"/>
            <a:chExt cx="6928105" cy="2671185"/>
          </a:xfrm>
        </p:grpSpPr>
        <p:sp>
          <p:nvSpPr>
            <p:cNvPr id="724" name="Krishna Singh…"/>
            <p:cNvSpPr txBox="1"/>
            <p:nvPr/>
          </p:nvSpPr>
          <p:spPr>
            <a:xfrm>
              <a:off x="4190175" y="844292"/>
              <a:ext cx="2737930" cy="12875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defRPr sz="3300" b="0">
                  <a:latin typeface="Futura"/>
                  <a:ea typeface="Futura"/>
                  <a:cs typeface="Futura"/>
                  <a:sym typeface="Futura"/>
                </a:defRPr>
              </a:pPr>
              <a:r>
                <a:rPr sz="1650"/>
                <a:t>Krishna Singh</a:t>
              </a:r>
            </a:p>
            <a:p>
              <a:pPr>
                <a:defRPr b="0">
                  <a:latin typeface="Futura"/>
                  <a:ea typeface="Futura"/>
                  <a:cs typeface="Futura"/>
                  <a:sym typeface="Futura"/>
                </a:defRPr>
              </a:pPr>
              <a:r>
                <a:rPr sz="900"/>
                <a:t>St. Michael’s Hospital</a:t>
              </a:r>
            </a:p>
            <a:p>
              <a:pPr>
                <a:defRPr sz="2600" b="0">
                  <a:latin typeface="Futura"/>
                  <a:ea typeface="Futura"/>
                  <a:cs typeface="Futura"/>
                  <a:sym typeface="Futura"/>
                </a:defRPr>
              </a:pPr>
              <a:r>
                <a:rPr sz="1300"/>
                <a:t>Vascular Surgery</a:t>
              </a:r>
            </a:p>
          </p:txBody>
        </p:sp>
        <p:pic>
          <p:nvPicPr>
            <p:cNvPr id="725" name="singh, krishna.jpeg" descr="singh, krishna.jpeg"/>
            <p:cNvPicPr>
              <a:picLocks noChangeAspect="1"/>
            </p:cNvPicPr>
            <p:nvPr/>
          </p:nvPicPr>
          <p:blipFill>
            <a:blip r:embed="rId7">
              <a:extLst/>
            </a:blip>
            <a:srcRect/>
            <a:stretch>
              <a:fillRect/>
            </a:stretch>
          </p:blipFill>
          <p:spPr>
            <a:xfrm>
              <a:off x="0" y="0"/>
              <a:ext cx="2671185" cy="2671185"/>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8035" y="0"/>
                    <a:pt x="5273" y="1055"/>
                    <a:pt x="3164" y="3164"/>
                  </a:cubicBezTo>
                  <a:cubicBezTo>
                    <a:pt x="1055" y="5273"/>
                    <a:pt x="0" y="8035"/>
                    <a:pt x="0" y="10798"/>
                  </a:cubicBezTo>
                  <a:cubicBezTo>
                    <a:pt x="0" y="13562"/>
                    <a:pt x="1055" y="16327"/>
                    <a:pt x="3164" y="18436"/>
                  </a:cubicBezTo>
                  <a:cubicBezTo>
                    <a:pt x="5273" y="20545"/>
                    <a:pt x="8035" y="21600"/>
                    <a:pt x="10798" y="21600"/>
                  </a:cubicBezTo>
                  <a:cubicBezTo>
                    <a:pt x="13562" y="21600"/>
                    <a:pt x="16327" y="20545"/>
                    <a:pt x="18436" y="18436"/>
                  </a:cubicBezTo>
                  <a:cubicBezTo>
                    <a:pt x="20545" y="16327"/>
                    <a:pt x="21600" y="13562"/>
                    <a:pt x="21600" y="10798"/>
                  </a:cubicBezTo>
                  <a:cubicBezTo>
                    <a:pt x="21600" y="8035"/>
                    <a:pt x="20545" y="5273"/>
                    <a:pt x="18436" y="3164"/>
                  </a:cubicBezTo>
                  <a:cubicBezTo>
                    <a:pt x="16327" y="1055"/>
                    <a:pt x="13562" y="0"/>
                    <a:pt x="10798" y="0"/>
                  </a:cubicBezTo>
                  <a:close/>
                </a:path>
              </a:pathLst>
            </a:custGeom>
            <a:ln w="12700" cap="flat">
              <a:noFill/>
              <a:miter lim="400000"/>
            </a:ln>
            <a:effectLst/>
          </p:spPr>
        </p:pic>
      </p:grpSp>
    </p:spTree>
    <p:extLst>
      <p:ext uri="{BB962C8B-B14F-4D97-AF65-F5344CB8AC3E}">
        <p14:creationId xmlns:p14="http://schemas.microsoft.com/office/powerpoint/2010/main" val="85334639"/>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717"/>
                                        </p:tgtEl>
                                        <p:attrNameLst>
                                          <p:attrName>style.visibility</p:attrName>
                                        </p:attrNameLst>
                                      </p:cBhvr>
                                      <p:to>
                                        <p:strVal val="visible"/>
                                      </p:to>
                                    </p:set>
                                    <p:animEffect transition="in" filter="dissolve">
                                      <p:cBhvr>
                                        <p:cTn id="7" dur="1000"/>
                                        <p:tgtEl>
                                          <p:spTgt spid="7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723"/>
                                        </p:tgtEl>
                                        <p:attrNameLst>
                                          <p:attrName>style.visibility</p:attrName>
                                        </p:attrNameLst>
                                      </p:cBhvr>
                                      <p:to>
                                        <p:strVal val="visible"/>
                                      </p:to>
                                    </p:set>
                                    <p:animEffect transition="in" filter="dissolve">
                                      <p:cBhvr>
                                        <p:cTn id="12" dur="1000"/>
                                        <p:tgtEl>
                                          <p:spTgt spid="72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0" nodeType="clickEffect">
                                  <p:stCondLst>
                                    <p:cond delay="0"/>
                                  </p:stCondLst>
                                  <p:iterate>
                                    <p:tmAbs val="0"/>
                                  </p:iterate>
                                  <p:childTnLst>
                                    <p:set>
                                      <p:cBhvr>
                                        <p:cTn id="16" fill="hold"/>
                                        <p:tgtEl>
                                          <p:spTgt spid="714"/>
                                        </p:tgtEl>
                                        <p:attrNameLst>
                                          <p:attrName>style.visibility</p:attrName>
                                        </p:attrNameLst>
                                      </p:cBhvr>
                                      <p:to>
                                        <p:strVal val="visible"/>
                                      </p:to>
                                    </p:set>
                                    <p:animEffect transition="in" filter="dissolve">
                                      <p:cBhvr>
                                        <p:cTn id="17" dur="1000"/>
                                        <p:tgtEl>
                                          <p:spTgt spid="71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0" nodeType="clickEffect">
                                  <p:stCondLst>
                                    <p:cond delay="0"/>
                                  </p:stCondLst>
                                  <p:iterate>
                                    <p:tmAbs val="0"/>
                                  </p:iterate>
                                  <p:childTnLst>
                                    <p:set>
                                      <p:cBhvr>
                                        <p:cTn id="21" fill="hold"/>
                                        <p:tgtEl>
                                          <p:spTgt spid="720"/>
                                        </p:tgtEl>
                                        <p:attrNameLst>
                                          <p:attrName>style.visibility</p:attrName>
                                        </p:attrNameLst>
                                      </p:cBhvr>
                                      <p:to>
                                        <p:strVal val="visible"/>
                                      </p:to>
                                    </p:set>
                                    <p:animEffect transition="in" filter="dissolve">
                                      <p:cBhvr>
                                        <p:cTn id="22" dur="1000"/>
                                        <p:tgtEl>
                                          <p:spTgt spid="72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0" nodeType="clickEffect">
                                  <p:stCondLst>
                                    <p:cond delay="0"/>
                                  </p:stCondLst>
                                  <p:iterate>
                                    <p:tmAbs val="0"/>
                                  </p:iterate>
                                  <p:childTnLst>
                                    <p:set>
                                      <p:cBhvr>
                                        <p:cTn id="26" fill="hold"/>
                                        <p:tgtEl>
                                          <p:spTgt spid="726"/>
                                        </p:tgtEl>
                                        <p:attrNameLst>
                                          <p:attrName>style.visibility</p:attrName>
                                        </p:attrNameLst>
                                      </p:cBhvr>
                                      <p:to>
                                        <p:strVal val="visible"/>
                                      </p:to>
                                    </p:set>
                                    <p:animEffect transition="in" filter="dissolve">
                                      <p:cBhvr>
                                        <p:cTn id="27" dur="1000"/>
                                        <p:tgtEl>
                                          <p:spTgt spid="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4" grpId="0" animBg="1" advAuto="0"/>
      <p:bldP spid="717" grpId="0" animBg="1" advAuto="0"/>
      <p:bldP spid="720" grpId="0" animBg="1" advAuto="0"/>
      <p:bldP spid="723" grpId="0" animBg="1" advAuto="0"/>
      <p:bldP spid="726"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 name="New Faculty recruits  July 1, 2017 - June 30, 2018"/>
          <p:cNvSpPr txBox="1">
            <a:spLocks noGrp="1"/>
          </p:cNvSpPr>
          <p:nvPr>
            <p:ph type="body" idx="13"/>
          </p:nvPr>
        </p:nvSpPr>
        <p:spPr>
          <a:xfrm>
            <a:off x="2113261" y="751257"/>
            <a:ext cx="4522777" cy="687881"/>
          </a:xfrm>
          <a:prstGeom prst="rect">
            <a:avLst/>
          </a:prstGeom>
        </p:spPr>
        <p:txBody>
          <a:bodyPr/>
          <a:lstStyle/>
          <a:p>
            <a:r>
              <a:t>New Faculty recruits </a:t>
            </a:r>
            <a:br/>
            <a:r>
              <a:rPr sz="1500">
                <a:solidFill>
                  <a:srgbClr val="F7941D"/>
                </a:solidFill>
              </a:rPr>
              <a:t>July 1, 2017 - June 30, 2018</a:t>
            </a:r>
          </a:p>
        </p:txBody>
      </p:sp>
      <p:pic>
        <p:nvPicPr>
          <p:cNvPr id="729" name="New recruits.jpg" descr="New recruits.jpg"/>
          <p:cNvPicPr>
            <a:picLocks noChangeAspect="1"/>
          </p:cNvPicPr>
          <p:nvPr/>
        </p:nvPicPr>
        <p:blipFill>
          <a:blip r:embed="rId2">
            <a:extLst/>
          </a:blip>
          <a:stretch>
            <a:fillRect/>
          </a:stretch>
        </p:blipFill>
        <p:spPr>
          <a:xfrm>
            <a:off x="8088961" y="717648"/>
            <a:ext cx="2819540" cy="1897767"/>
          </a:xfrm>
          <a:prstGeom prst="rect">
            <a:avLst/>
          </a:prstGeom>
          <a:ln w="25400">
            <a:miter lim="400000"/>
          </a:ln>
          <a:effectLst>
            <a:outerShdw blurRad="254000" dist="127000" dir="5400000" rotWithShape="0">
              <a:srgbClr val="000000">
                <a:alpha val="70000"/>
              </a:srgbClr>
            </a:outerShdw>
          </a:effectLst>
        </p:spPr>
      </p:pic>
      <p:sp>
        <p:nvSpPr>
          <p:cNvPr id="730" name="Adjunct  Kaes Al-Ali  (General Surgery)…"/>
          <p:cNvSpPr txBox="1"/>
          <p:nvPr/>
        </p:nvSpPr>
        <p:spPr>
          <a:xfrm>
            <a:off x="2062956" y="1863535"/>
            <a:ext cx="4435958" cy="25135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l">
              <a:defRPr sz="4000" b="0">
                <a:latin typeface="Avenir Next Condensed"/>
                <a:ea typeface="Avenir Next Condensed"/>
                <a:cs typeface="Avenir Next Condensed"/>
                <a:sym typeface="Avenir Next Condensed"/>
              </a:defRPr>
            </a:pPr>
            <a:r>
              <a:rPr sz="2000" b="1"/>
              <a:t>Adjunct</a:t>
            </a:r>
            <a:r>
              <a:rPr sz="2000"/>
              <a:t> </a:t>
            </a:r>
            <a:br>
              <a:rPr sz="2000"/>
            </a:br>
            <a:r>
              <a:rPr sz="2000"/>
              <a:t>Kaes Al-Ali  (General Surgery)</a:t>
            </a:r>
          </a:p>
          <a:p>
            <a:pPr algn="l">
              <a:defRPr sz="4000" b="0">
                <a:latin typeface="Avenir Next Condensed"/>
                <a:ea typeface="Avenir Next Condensed"/>
                <a:cs typeface="Avenir Next Condensed"/>
                <a:sym typeface="Avenir Next Condensed"/>
              </a:defRPr>
            </a:pPr>
            <a:r>
              <a:rPr sz="2000"/>
              <a:t>Claude Burul (General Surgery)</a:t>
            </a:r>
          </a:p>
          <a:p>
            <a:pPr algn="l">
              <a:defRPr sz="4000" b="0">
                <a:latin typeface="Avenir Next Condensed"/>
                <a:ea typeface="Avenir Next Condensed"/>
                <a:cs typeface="Avenir Next Condensed"/>
                <a:sym typeface="Avenir Next Condensed"/>
              </a:defRPr>
            </a:pPr>
            <a:r>
              <a:rPr sz="2000"/>
              <a:t>Wayne Carman (Plastic &amp; Reconstructive Surgery)</a:t>
            </a:r>
          </a:p>
          <a:p>
            <a:pPr algn="l">
              <a:defRPr sz="4000" b="0">
                <a:latin typeface="Avenir Next Condensed"/>
                <a:ea typeface="Avenir Next Condensed"/>
                <a:cs typeface="Avenir Next Condensed"/>
                <a:sym typeface="Avenir Next Condensed"/>
              </a:defRPr>
            </a:pPr>
            <a:r>
              <a:rPr sz="2000"/>
              <a:t>Michael Dan</a:t>
            </a:r>
          </a:p>
          <a:p>
            <a:pPr algn="l">
              <a:defRPr sz="4000" b="0">
                <a:latin typeface="Avenir Next Condensed"/>
                <a:ea typeface="Avenir Next Condensed"/>
                <a:cs typeface="Avenir Next Condensed"/>
                <a:sym typeface="Avenir Next Condensed"/>
              </a:defRPr>
            </a:pPr>
            <a:r>
              <a:rPr sz="2000"/>
              <a:t>Stacy O’Blenes (Cardiac Surgery)</a:t>
            </a:r>
          </a:p>
          <a:p>
            <a:pPr algn="l">
              <a:defRPr sz="4000" b="0">
                <a:latin typeface="Avenir Next Condensed"/>
                <a:ea typeface="Avenir Next Condensed"/>
                <a:cs typeface="Avenir Next Condensed"/>
                <a:sym typeface="Avenir Next Condensed"/>
              </a:defRPr>
            </a:pPr>
            <a:r>
              <a:rPr sz="2000"/>
              <a:t>Ato Sekyi-Otu (Orthopaedics)</a:t>
            </a:r>
          </a:p>
          <a:p>
            <a:pPr algn="l">
              <a:defRPr sz="4000" b="0">
                <a:latin typeface="Avenir Next Condensed"/>
                <a:ea typeface="Avenir Next Condensed"/>
                <a:cs typeface="Avenir Next Condensed"/>
                <a:sym typeface="Avenir Next Condensed"/>
              </a:defRPr>
            </a:pPr>
            <a:r>
              <a:rPr sz="2000"/>
              <a:t>Linda Wright</a:t>
            </a:r>
          </a:p>
        </p:txBody>
      </p:sp>
      <p:sp>
        <p:nvSpPr>
          <p:cNvPr id="731" name="Part Time  Harith Abbas (Orthopaedics)…"/>
          <p:cNvSpPr txBox="1"/>
          <p:nvPr/>
        </p:nvSpPr>
        <p:spPr>
          <a:xfrm>
            <a:off x="6646233" y="3415591"/>
            <a:ext cx="5011115" cy="25135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l">
              <a:defRPr sz="4000" b="0">
                <a:latin typeface="Avenir Next Condensed"/>
                <a:ea typeface="Avenir Next Condensed"/>
                <a:cs typeface="Avenir Next Condensed"/>
                <a:sym typeface="Avenir Next Condensed"/>
              </a:defRPr>
            </a:pPr>
            <a:r>
              <a:rPr sz="2000" b="1"/>
              <a:t>Part Time</a:t>
            </a:r>
            <a:r>
              <a:rPr sz="2000"/>
              <a:t> </a:t>
            </a:r>
            <a:br>
              <a:rPr sz="2000"/>
            </a:br>
            <a:r>
              <a:rPr sz="2000"/>
              <a:t>Harith Abbas (Orthopaedics)</a:t>
            </a:r>
          </a:p>
          <a:p>
            <a:pPr algn="l">
              <a:defRPr sz="4000" b="0">
                <a:latin typeface="Avenir Next Condensed"/>
                <a:ea typeface="Avenir Next Condensed"/>
                <a:cs typeface="Avenir Next Condensed"/>
                <a:sym typeface="Avenir Next Condensed"/>
              </a:defRPr>
            </a:pPr>
            <a:r>
              <a:rPr sz="2000"/>
              <a:t>Shafqat Ahmed (Cardiac Surgery)</a:t>
            </a:r>
          </a:p>
          <a:p>
            <a:pPr algn="l">
              <a:defRPr sz="4000" b="0">
                <a:latin typeface="Avenir Next Condensed"/>
                <a:ea typeface="Avenir Next Condensed"/>
                <a:cs typeface="Avenir Next Condensed"/>
                <a:sym typeface="Avenir Next Condensed"/>
              </a:defRPr>
            </a:pPr>
            <a:r>
              <a:rPr sz="2000"/>
              <a:t>Herman Dhotar (Orthopaedics)</a:t>
            </a:r>
          </a:p>
          <a:p>
            <a:pPr algn="l">
              <a:defRPr sz="4000" b="0">
                <a:latin typeface="Avenir Next Condensed"/>
                <a:ea typeface="Avenir Next Condensed"/>
                <a:cs typeface="Avenir Next Condensed"/>
                <a:sym typeface="Avenir Next Condensed"/>
              </a:defRPr>
            </a:pPr>
            <a:r>
              <a:rPr sz="2000"/>
              <a:t>Yasser El-Sheikh (Plastic &amp; Reconstructive Surgery)</a:t>
            </a:r>
          </a:p>
          <a:p>
            <a:pPr algn="l">
              <a:defRPr sz="4000" b="0">
                <a:latin typeface="Avenir Next Condensed"/>
                <a:ea typeface="Avenir Next Condensed"/>
                <a:cs typeface="Avenir Next Condensed"/>
                <a:sym typeface="Avenir Next Condensed"/>
              </a:defRPr>
            </a:pPr>
            <a:r>
              <a:rPr sz="2000"/>
              <a:t>Mary Helen Mahoney (Plastic &amp; Reconstructive Surgery)</a:t>
            </a:r>
          </a:p>
          <a:p>
            <a:pPr algn="l">
              <a:defRPr sz="4000" b="0">
                <a:latin typeface="Avenir Next Condensed"/>
                <a:ea typeface="Avenir Next Condensed"/>
                <a:cs typeface="Avenir Next Condensed"/>
                <a:sym typeface="Avenir Next Condensed"/>
              </a:defRPr>
            </a:pPr>
            <a:r>
              <a:rPr sz="2000"/>
              <a:t>Sharon Kim (Plastic &amp; Reconstructive Surgery)</a:t>
            </a:r>
          </a:p>
          <a:p>
            <a:pPr algn="l">
              <a:defRPr sz="4000" b="0">
                <a:latin typeface="Avenir Next Condensed"/>
                <a:ea typeface="Avenir Next Condensed"/>
                <a:cs typeface="Avenir Next Condensed"/>
                <a:sym typeface="Avenir Next Condensed"/>
              </a:defRPr>
            </a:pPr>
            <a:r>
              <a:rPr sz="2000"/>
              <a:t>Melanie Tsang (General Surgery)</a:t>
            </a:r>
          </a:p>
        </p:txBody>
      </p:sp>
    </p:spTree>
    <p:extLst>
      <p:ext uri="{BB962C8B-B14F-4D97-AF65-F5344CB8AC3E}">
        <p14:creationId xmlns:p14="http://schemas.microsoft.com/office/powerpoint/2010/main" val="2208176908"/>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731"/>
                                        </p:tgtEl>
                                        <p:attrNameLst>
                                          <p:attrName>style.visibility</p:attrName>
                                        </p:attrNameLst>
                                      </p:cBhvr>
                                      <p:to>
                                        <p:strVal val="visible"/>
                                      </p:to>
                                    </p:set>
                                    <p:animEffect transition="in" filter="dissolve">
                                      <p:cBhvr>
                                        <p:cTn id="7" dur="1000"/>
                                        <p:tgtEl>
                                          <p:spTgt spid="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1"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New Full time faculty recruits"/>
          <p:cNvSpPr txBox="1">
            <a:spLocks noGrp="1"/>
          </p:cNvSpPr>
          <p:nvPr>
            <p:ph type="body" idx="13"/>
          </p:nvPr>
        </p:nvSpPr>
        <p:spPr>
          <a:xfrm>
            <a:off x="1937546" y="766291"/>
            <a:ext cx="6335773" cy="480131"/>
          </a:xfrm>
          <a:prstGeom prst="rect">
            <a:avLst/>
          </a:prstGeom>
        </p:spPr>
        <p:txBody>
          <a:bodyPr/>
          <a:lstStyle/>
          <a:p>
            <a:r>
              <a:t>New Full time faculty recruits </a:t>
            </a:r>
          </a:p>
        </p:txBody>
      </p:sp>
      <p:grpSp>
        <p:nvGrpSpPr>
          <p:cNvPr id="736" name="Group"/>
          <p:cNvGrpSpPr/>
          <p:nvPr/>
        </p:nvGrpSpPr>
        <p:grpSpPr>
          <a:xfrm>
            <a:off x="8668546" y="1666463"/>
            <a:ext cx="1994137" cy="886960"/>
            <a:chOff x="0" y="0"/>
            <a:chExt cx="3988272" cy="1773918"/>
          </a:xfrm>
        </p:grpSpPr>
        <p:pic>
          <p:nvPicPr>
            <p:cNvPr id="734" name="dhar.jpg" descr="dhar.jpg"/>
            <p:cNvPicPr>
              <a:picLocks noChangeAspect="1"/>
            </p:cNvPicPr>
            <p:nvPr/>
          </p:nvPicPr>
          <p:blipFill>
            <a:blip r:embed="rId2">
              <a:extLst/>
            </a:blip>
            <a:srcRect/>
            <a:stretch>
              <a:fillRect/>
            </a:stretch>
          </p:blipFill>
          <p:spPr>
            <a:xfrm>
              <a:off x="0" y="0"/>
              <a:ext cx="1773918" cy="177391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4" y="1056"/>
                    <a:pt x="3165" y="3165"/>
                  </a:cubicBezTo>
                  <a:cubicBezTo>
                    <a:pt x="1056" y="5274"/>
                    <a:pt x="0" y="8036"/>
                    <a:pt x="0" y="10800"/>
                  </a:cubicBezTo>
                  <a:cubicBezTo>
                    <a:pt x="0" y="13564"/>
                    <a:pt x="1056" y="16326"/>
                    <a:pt x="3165" y="18435"/>
                  </a:cubicBezTo>
                  <a:cubicBezTo>
                    <a:pt x="5274" y="20544"/>
                    <a:pt x="8036" y="21600"/>
                    <a:pt x="10800" y="21600"/>
                  </a:cubicBezTo>
                  <a:cubicBezTo>
                    <a:pt x="13564" y="21600"/>
                    <a:pt x="16326" y="20544"/>
                    <a:pt x="18435" y="18435"/>
                  </a:cubicBezTo>
                  <a:cubicBezTo>
                    <a:pt x="20544" y="16326"/>
                    <a:pt x="21600" y="13564"/>
                    <a:pt x="21600" y="10800"/>
                  </a:cubicBezTo>
                  <a:cubicBezTo>
                    <a:pt x="21600" y="8036"/>
                    <a:pt x="20544" y="5274"/>
                    <a:pt x="18435" y="3165"/>
                  </a:cubicBezTo>
                  <a:cubicBezTo>
                    <a:pt x="16326" y="1056"/>
                    <a:pt x="13564" y="0"/>
                    <a:pt x="10800" y="0"/>
                  </a:cubicBezTo>
                  <a:close/>
                </a:path>
              </a:pathLst>
            </a:custGeom>
            <a:ln w="12700" cap="flat">
              <a:noFill/>
              <a:miter lim="400000"/>
            </a:ln>
            <a:effectLst/>
          </p:spPr>
        </p:pic>
        <p:sp>
          <p:nvSpPr>
            <p:cNvPr id="735" name="Preeti Dhar…"/>
            <p:cNvSpPr txBox="1"/>
            <p:nvPr/>
          </p:nvSpPr>
          <p:spPr>
            <a:xfrm>
              <a:off x="2035815" y="530937"/>
              <a:ext cx="1952457" cy="7119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lgn="l">
                <a:lnSpc>
                  <a:spcPct val="120000"/>
                </a:lnSpc>
                <a:defRPr b="0">
                  <a:latin typeface="Avenir Next Condensed"/>
                  <a:ea typeface="Avenir Next Condensed"/>
                  <a:cs typeface="Avenir Next Condensed"/>
                  <a:sym typeface="Avenir Next Condensed"/>
                </a:defRPr>
              </a:pPr>
              <a:r>
                <a:rPr sz="900"/>
                <a:t>Preeti Dhar</a:t>
              </a:r>
            </a:p>
            <a:p>
              <a:pPr>
                <a:defRPr b="0">
                  <a:latin typeface="Avenir Next Condensed"/>
                  <a:ea typeface="Avenir Next Condensed"/>
                  <a:cs typeface="Avenir Next Condensed"/>
                  <a:sym typeface="Avenir Next Condensed"/>
                </a:defRPr>
              </a:pPr>
              <a:r>
                <a:rPr sz="900"/>
                <a:t>General Surgery (UHN)</a:t>
              </a:r>
            </a:p>
          </p:txBody>
        </p:sp>
      </p:grpSp>
      <p:grpSp>
        <p:nvGrpSpPr>
          <p:cNvPr id="739" name="Group"/>
          <p:cNvGrpSpPr/>
          <p:nvPr/>
        </p:nvGrpSpPr>
        <p:grpSpPr>
          <a:xfrm>
            <a:off x="2635852" y="1616138"/>
            <a:ext cx="2070979" cy="886933"/>
            <a:chOff x="0" y="0"/>
            <a:chExt cx="4141956" cy="1773863"/>
          </a:xfrm>
        </p:grpSpPr>
        <p:pic>
          <p:nvPicPr>
            <p:cNvPr id="737" name="Gomez copy.jpg" descr="Gomez copy.jpg"/>
            <p:cNvPicPr>
              <a:picLocks noChangeAspect="1"/>
            </p:cNvPicPr>
            <p:nvPr/>
          </p:nvPicPr>
          <p:blipFill>
            <a:blip r:embed="rId3">
              <a:extLst/>
            </a:blip>
            <a:srcRect t="26080" b="3332"/>
            <a:stretch>
              <a:fillRect/>
            </a:stretch>
          </p:blipFill>
          <p:spPr>
            <a:xfrm>
              <a:off x="0" y="0"/>
              <a:ext cx="1773918" cy="1773863"/>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4" y="1007"/>
                    <a:pt x="3165" y="3018"/>
                  </a:cubicBezTo>
                  <a:cubicBezTo>
                    <a:pt x="1056" y="5029"/>
                    <a:pt x="0" y="7663"/>
                    <a:pt x="0" y="10298"/>
                  </a:cubicBezTo>
                  <a:cubicBezTo>
                    <a:pt x="0" y="12934"/>
                    <a:pt x="1056" y="15568"/>
                    <a:pt x="3165" y="17579"/>
                  </a:cubicBezTo>
                  <a:cubicBezTo>
                    <a:pt x="7382" y="21600"/>
                    <a:pt x="14218" y="21600"/>
                    <a:pt x="18435" y="17579"/>
                  </a:cubicBezTo>
                  <a:cubicBezTo>
                    <a:pt x="20544" y="15568"/>
                    <a:pt x="21600" y="12934"/>
                    <a:pt x="21600" y="10298"/>
                  </a:cubicBezTo>
                  <a:cubicBezTo>
                    <a:pt x="21600" y="7663"/>
                    <a:pt x="20544" y="5029"/>
                    <a:pt x="18435" y="3018"/>
                  </a:cubicBezTo>
                  <a:cubicBezTo>
                    <a:pt x="16326" y="1007"/>
                    <a:pt x="13564" y="0"/>
                    <a:pt x="10800" y="0"/>
                  </a:cubicBezTo>
                  <a:close/>
                </a:path>
              </a:pathLst>
            </a:custGeom>
            <a:ln w="12700" cap="flat">
              <a:noFill/>
              <a:miter lim="400000"/>
            </a:ln>
            <a:effectLst/>
          </p:spPr>
        </p:pic>
        <p:sp>
          <p:nvSpPr>
            <p:cNvPr id="738" name="David Gomez Jaramillo…"/>
            <p:cNvSpPr txBox="1"/>
            <p:nvPr/>
          </p:nvSpPr>
          <p:spPr>
            <a:xfrm>
              <a:off x="2170263" y="530937"/>
              <a:ext cx="1971693" cy="7119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lnSpc>
                  <a:spcPct val="120000"/>
                </a:lnSpc>
                <a:defRPr b="0">
                  <a:latin typeface="Avenir Next Condensed"/>
                  <a:ea typeface="Avenir Next Condensed"/>
                  <a:cs typeface="Avenir Next Condensed"/>
                  <a:sym typeface="Avenir Next Condensed"/>
                </a:defRPr>
              </a:pPr>
              <a:r>
                <a:rPr sz="900"/>
                <a:t>David Gomez Jaramillo</a:t>
              </a:r>
            </a:p>
            <a:p>
              <a:pPr>
                <a:defRPr b="0">
                  <a:latin typeface="Avenir Next Condensed"/>
                  <a:ea typeface="Avenir Next Condensed"/>
                  <a:cs typeface="Avenir Next Condensed"/>
                  <a:sym typeface="Avenir Next Condensed"/>
                </a:defRPr>
              </a:pPr>
              <a:r>
                <a:rPr sz="900"/>
                <a:t>General Surgery (SMH)</a:t>
              </a:r>
            </a:p>
          </p:txBody>
        </p:sp>
      </p:grpSp>
      <p:grpSp>
        <p:nvGrpSpPr>
          <p:cNvPr id="742" name="Group"/>
          <p:cNvGrpSpPr/>
          <p:nvPr/>
        </p:nvGrpSpPr>
        <p:grpSpPr>
          <a:xfrm>
            <a:off x="8716185" y="4813679"/>
            <a:ext cx="1972118" cy="886960"/>
            <a:chOff x="0" y="0"/>
            <a:chExt cx="3944234" cy="1773918"/>
          </a:xfrm>
        </p:grpSpPr>
        <p:pic>
          <p:nvPicPr>
            <p:cNvPr id="740" name="zywiel.JPG" descr="zywiel.JPG"/>
            <p:cNvPicPr>
              <a:picLocks noChangeAspect="1"/>
            </p:cNvPicPr>
            <p:nvPr/>
          </p:nvPicPr>
          <p:blipFill>
            <a:blip r:embed="rId4">
              <a:extLst/>
            </a:blip>
            <a:srcRect/>
            <a:stretch>
              <a:fillRect/>
            </a:stretch>
          </p:blipFill>
          <p:spPr>
            <a:xfrm>
              <a:off x="0" y="0"/>
              <a:ext cx="1773918" cy="177391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4" y="1056"/>
                    <a:pt x="3165" y="3165"/>
                  </a:cubicBezTo>
                  <a:cubicBezTo>
                    <a:pt x="1056" y="5274"/>
                    <a:pt x="0" y="8036"/>
                    <a:pt x="0" y="10800"/>
                  </a:cubicBezTo>
                  <a:cubicBezTo>
                    <a:pt x="0" y="13564"/>
                    <a:pt x="1056" y="16326"/>
                    <a:pt x="3165" y="18435"/>
                  </a:cubicBezTo>
                  <a:cubicBezTo>
                    <a:pt x="5274" y="20544"/>
                    <a:pt x="8036" y="21600"/>
                    <a:pt x="10800" y="21600"/>
                  </a:cubicBezTo>
                  <a:cubicBezTo>
                    <a:pt x="13564" y="21600"/>
                    <a:pt x="16326" y="20544"/>
                    <a:pt x="18435" y="18435"/>
                  </a:cubicBezTo>
                  <a:cubicBezTo>
                    <a:pt x="20544" y="16326"/>
                    <a:pt x="21600" y="13564"/>
                    <a:pt x="21600" y="10800"/>
                  </a:cubicBezTo>
                  <a:cubicBezTo>
                    <a:pt x="21600" y="8036"/>
                    <a:pt x="20544" y="5274"/>
                    <a:pt x="18435" y="3165"/>
                  </a:cubicBezTo>
                  <a:cubicBezTo>
                    <a:pt x="16326" y="1056"/>
                    <a:pt x="13564" y="0"/>
                    <a:pt x="10800" y="0"/>
                  </a:cubicBezTo>
                  <a:close/>
                </a:path>
              </a:pathLst>
            </a:custGeom>
            <a:ln w="12700" cap="flat">
              <a:noFill/>
              <a:miter lim="400000"/>
            </a:ln>
            <a:effectLst/>
          </p:spPr>
        </p:pic>
        <p:sp>
          <p:nvSpPr>
            <p:cNvPr id="741" name="Michael Zywiel…"/>
            <p:cNvSpPr txBox="1"/>
            <p:nvPr/>
          </p:nvSpPr>
          <p:spPr>
            <a:xfrm>
              <a:off x="2219403" y="702859"/>
              <a:ext cx="1724831" cy="7119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lgn="l">
                <a:lnSpc>
                  <a:spcPct val="120000"/>
                </a:lnSpc>
                <a:defRPr b="0">
                  <a:latin typeface="Avenir Next Condensed"/>
                  <a:ea typeface="Avenir Next Condensed"/>
                  <a:cs typeface="Avenir Next Condensed"/>
                  <a:sym typeface="Avenir Next Condensed"/>
                </a:defRPr>
              </a:pPr>
              <a:r>
                <a:rPr sz="900"/>
                <a:t>Michael Zywiel</a:t>
              </a:r>
            </a:p>
            <a:p>
              <a:pPr algn="l">
                <a:defRPr b="0">
                  <a:latin typeface="Avenir Next Condensed"/>
                  <a:ea typeface="Avenir Next Condensed"/>
                  <a:cs typeface="Avenir Next Condensed"/>
                  <a:sym typeface="Avenir Next Condensed"/>
                </a:defRPr>
              </a:pPr>
              <a:r>
                <a:rPr sz="900"/>
                <a:t>Orthopaedics (UHN)</a:t>
              </a:r>
            </a:p>
          </p:txBody>
        </p:sp>
      </p:grpSp>
      <p:grpSp>
        <p:nvGrpSpPr>
          <p:cNvPr id="745" name="Group"/>
          <p:cNvGrpSpPr/>
          <p:nvPr/>
        </p:nvGrpSpPr>
        <p:grpSpPr>
          <a:xfrm>
            <a:off x="8666502" y="3240071"/>
            <a:ext cx="1887827" cy="886932"/>
            <a:chOff x="0" y="0"/>
            <a:chExt cx="3775652" cy="1773863"/>
          </a:xfrm>
        </p:grpSpPr>
        <p:pic>
          <p:nvPicPr>
            <p:cNvPr id="743" name="Khoshbin, Amir.jpg" descr="Khoshbin, Amir.jpg"/>
            <p:cNvPicPr>
              <a:picLocks noChangeAspect="1"/>
            </p:cNvPicPr>
            <p:nvPr/>
          </p:nvPicPr>
          <p:blipFill>
            <a:blip r:embed="rId5">
              <a:extLst/>
            </a:blip>
            <a:srcRect t="6102" b="6105"/>
            <a:stretch>
              <a:fillRect/>
            </a:stretch>
          </p:blipFill>
          <p:spPr>
            <a:xfrm>
              <a:off x="0" y="0"/>
              <a:ext cx="1773918" cy="1773863"/>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4" y="1007"/>
                    <a:pt x="3165" y="3018"/>
                  </a:cubicBezTo>
                  <a:cubicBezTo>
                    <a:pt x="1056" y="5029"/>
                    <a:pt x="0" y="7663"/>
                    <a:pt x="0" y="10298"/>
                  </a:cubicBezTo>
                  <a:cubicBezTo>
                    <a:pt x="0" y="12934"/>
                    <a:pt x="1056" y="15568"/>
                    <a:pt x="3165" y="17579"/>
                  </a:cubicBezTo>
                  <a:cubicBezTo>
                    <a:pt x="7382" y="21600"/>
                    <a:pt x="14218" y="21600"/>
                    <a:pt x="18435" y="17579"/>
                  </a:cubicBezTo>
                  <a:cubicBezTo>
                    <a:pt x="20544" y="15568"/>
                    <a:pt x="21600" y="12934"/>
                    <a:pt x="21600" y="10298"/>
                  </a:cubicBezTo>
                  <a:cubicBezTo>
                    <a:pt x="21600" y="7663"/>
                    <a:pt x="20544" y="5029"/>
                    <a:pt x="18435" y="3018"/>
                  </a:cubicBezTo>
                  <a:cubicBezTo>
                    <a:pt x="16326" y="1007"/>
                    <a:pt x="13564" y="0"/>
                    <a:pt x="10800" y="0"/>
                  </a:cubicBezTo>
                  <a:close/>
                </a:path>
              </a:pathLst>
            </a:custGeom>
            <a:ln w="12700" cap="flat">
              <a:noFill/>
              <a:miter lim="400000"/>
            </a:ln>
            <a:effectLst/>
          </p:spPr>
        </p:pic>
        <p:sp>
          <p:nvSpPr>
            <p:cNvPr id="744" name="Amir Khoshbin…"/>
            <p:cNvSpPr txBox="1"/>
            <p:nvPr/>
          </p:nvSpPr>
          <p:spPr>
            <a:xfrm>
              <a:off x="2044409" y="794298"/>
              <a:ext cx="1731243" cy="7119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lgn="l">
                <a:lnSpc>
                  <a:spcPct val="120000"/>
                </a:lnSpc>
                <a:defRPr b="0">
                  <a:latin typeface="Avenir Next Condensed"/>
                  <a:ea typeface="Avenir Next Condensed"/>
                  <a:cs typeface="Avenir Next Condensed"/>
                  <a:sym typeface="Avenir Next Condensed"/>
                </a:defRPr>
              </a:pPr>
              <a:r>
                <a:rPr sz="900"/>
                <a:t>Amir Khoshbin</a:t>
              </a:r>
            </a:p>
            <a:p>
              <a:pPr algn="l">
                <a:defRPr b="0">
                  <a:latin typeface="Avenir Next Condensed"/>
                  <a:ea typeface="Avenir Next Condensed"/>
                  <a:cs typeface="Avenir Next Condensed"/>
                  <a:sym typeface="Avenir Next Condensed"/>
                </a:defRPr>
              </a:pPr>
              <a:r>
                <a:rPr sz="900"/>
                <a:t>Orthopaedics (SMH)</a:t>
              </a:r>
            </a:p>
          </p:txBody>
        </p:sp>
      </p:grpSp>
      <p:grpSp>
        <p:nvGrpSpPr>
          <p:cNvPr id="748" name="Group"/>
          <p:cNvGrpSpPr/>
          <p:nvPr/>
        </p:nvGrpSpPr>
        <p:grpSpPr>
          <a:xfrm>
            <a:off x="2683516" y="4813679"/>
            <a:ext cx="1802773" cy="886932"/>
            <a:chOff x="0" y="0"/>
            <a:chExt cx="3605543" cy="1773863"/>
          </a:xfrm>
        </p:grpSpPr>
        <p:pic>
          <p:nvPicPr>
            <p:cNvPr id="746" name="Perlis,N_UHN8665.jpg" descr="Perlis,N_UHN8665.jpg"/>
            <p:cNvPicPr>
              <a:picLocks noChangeAspect="1"/>
            </p:cNvPicPr>
            <p:nvPr/>
          </p:nvPicPr>
          <p:blipFill>
            <a:blip r:embed="rId6">
              <a:extLst/>
            </a:blip>
            <a:srcRect t="3926" b="24647"/>
            <a:stretch>
              <a:fillRect/>
            </a:stretch>
          </p:blipFill>
          <p:spPr>
            <a:xfrm>
              <a:off x="0" y="0"/>
              <a:ext cx="1773918" cy="1773863"/>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4" y="1007"/>
                    <a:pt x="3165" y="3018"/>
                  </a:cubicBezTo>
                  <a:cubicBezTo>
                    <a:pt x="1056" y="5029"/>
                    <a:pt x="0" y="7663"/>
                    <a:pt x="0" y="10298"/>
                  </a:cubicBezTo>
                  <a:cubicBezTo>
                    <a:pt x="0" y="12934"/>
                    <a:pt x="1056" y="15568"/>
                    <a:pt x="3165" y="17579"/>
                  </a:cubicBezTo>
                  <a:cubicBezTo>
                    <a:pt x="7382" y="21600"/>
                    <a:pt x="14218" y="21600"/>
                    <a:pt x="18435" y="17579"/>
                  </a:cubicBezTo>
                  <a:cubicBezTo>
                    <a:pt x="20544" y="15568"/>
                    <a:pt x="21600" y="12934"/>
                    <a:pt x="21600" y="10298"/>
                  </a:cubicBezTo>
                  <a:cubicBezTo>
                    <a:pt x="21600" y="7663"/>
                    <a:pt x="20544" y="5029"/>
                    <a:pt x="18435" y="3018"/>
                  </a:cubicBezTo>
                  <a:cubicBezTo>
                    <a:pt x="16326" y="1007"/>
                    <a:pt x="13564" y="0"/>
                    <a:pt x="10800" y="0"/>
                  </a:cubicBezTo>
                  <a:close/>
                </a:path>
              </a:pathLst>
            </a:custGeom>
            <a:ln w="12700" cap="flat">
              <a:noFill/>
              <a:miter lim="400000"/>
            </a:ln>
            <a:effectLst/>
          </p:spPr>
        </p:pic>
        <p:sp>
          <p:nvSpPr>
            <p:cNvPr id="747" name="Nathan Perlis…"/>
            <p:cNvSpPr txBox="1"/>
            <p:nvPr/>
          </p:nvSpPr>
          <p:spPr>
            <a:xfrm>
              <a:off x="2271846" y="794298"/>
              <a:ext cx="1333697" cy="7119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lgn="l">
                <a:lnSpc>
                  <a:spcPct val="120000"/>
                </a:lnSpc>
                <a:defRPr b="0">
                  <a:latin typeface="Avenir Next Condensed"/>
                  <a:ea typeface="Avenir Next Condensed"/>
                  <a:cs typeface="Avenir Next Condensed"/>
                  <a:sym typeface="Avenir Next Condensed"/>
                </a:defRPr>
              </a:pPr>
              <a:r>
                <a:rPr sz="900"/>
                <a:t>Nathan Perlis</a:t>
              </a:r>
            </a:p>
            <a:p>
              <a:pPr algn="l">
                <a:defRPr b="0">
                  <a:latin typeface="Avenir Next Condensed"/>
                  <a:ea typeface="Avenir Next Condensed"/>
                  <a:cs typeface="Avenir Next Condensed"/>
                  <a:sym typeface="Avenir Next Condensed"/>
                </a:defRPr>
              </a:pPr>
              <a:r>
                <a:rPr sz="900"/>
                <a:t>Urology  (UHN)</a:t>
              </a:r>
            </a:p>
          </p:txBody>
        </p:sp>
      </p:grpSp>
      <p:grpSp>
        <p:nvGrpSpPr>
          <p:cNvPr id="751" name="Group"/>
          <p:cNvGrpSpPr/>
          <p:nvPr/>
        </p:nvGrpSpPr>
        <p:grpSpPr>
          <a:xfrm>
            <a:off x="2677990" y="3240071"/>
            <a:ext cx="1982150" cy="886960"/>
            <a:chOff x="0" y="0"/>
            <a:chExt cx="3964298" cy="1773918"/>
          </a:xfrm>
        </p:grpSpPr>
        <p:pic>
          <p:nvPicPr>
            <p:cNvPr id="749" name="Kayssi, A.jpg" descr="Kayssi, A.jpg"/>
            <p:cNvPicPr>
              <a:picLocks noChangeAspect="1"/>
            </p:cNvPicPr>
            <p:nvPr/>
          </p:nvPicPr>
          <p:blipFill>
            <a:blip r:embed="rId7">
              <a:extLst/>
            </a:blip>
            <a:srcRect/>
            <a:stretch>
              <a:fillRect/>
            </a:stretch>
          </p:blipFill>
          <p:spPr>
            <a:xfrm>
              <a:off x="0" y="0"/>
              <a:ext cx="1773918" cy="177391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4" y="1056"/>
                    <a:pt x="3165" y="3165"/>
                  </a:cubicBezTo>
                  <a:cubicBezTo>
                    <a:pt x="1056" y="5274"/>
                    <a:pt x="0" y="8036"/>
                    <a:pt x="0" y="10800"/>
                  </a:cubicBezTo>
                  <a:cubicBezTo>
                    <a:pt x="0" y="13564"/>
                    <a:pt x="1056" y="16326"/>
                    <a:pt x="3165" y="18435"/>
                  </a:cubicBezTo>
                  <a:cubicBezTo>
                    <a:pt x="5274" y="20544"/>
                    <a:pt x="8036" y="21600"/>
                    <a:pt x="10800" y="21600"/>
                  </a:cubicBezTo>
                  <a:cubicBezTo>
                    <a:pt x="13564" y="21600"/>
                    <a:pt x="16326" y="20544"/>
                    <a:pt x="18435" y="18435"/>
                  </a:cubicBezTo>
                  <a:cubicBezTo>
                    <a:pt x="20544" y="16326"/>
                    <a:pt x="21600" y="13564"/>
                    <a:pt x="21600" y="10800"/>
                  </a:cubicBezTo>
                  <a:cubicBezTo>
                    <a:pt x="21600" y="8036"/>
                    <a:pt x="20544" y="5274"/>
                    <a:pt x="18435" y="3165"/>
                  </a:cubicBezTo>
                  <a:cubicBezTo>
                    <a:pt x="16326" y="1056"/>
                    <a:pt x="13564" y="0"/>
                    <a:pt x="10800" y="0"/>
                  </a:cubicBezTo>
                  <a:close/>
                </a:path>
              </a:pathLst>
            </a:custGeom>
            <a:ln w="12700" cap="flat">
              <a:noFill/>
              <a:miter lim="400000"/>
            </a:ln>
            <a:effectLst/>
          </p:spPr>
        </p:pic>
        <p:sp>
          <p:nvSpPr>
            <p:cNvPr id="750" name="Ahmed Kayssi…"/>
            <p:cNvSpPr txBox="1"/>
            <p:nvPr/>
          </p:nvSpPr>
          <p:spPr>
            <a:xfrm>
              <a:off x="1883601" y="510163"/>
              <a:ext cx="2080697" cy="7535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lgn="l">
                <a:lnSpc>
                  <a:spcPct val="120000"/>
                </a:lnSpc>
                <a:defRPr b="0">
                  <a:latin typeface="Avenir Next Condensed"/>
                  <a:ea typeface="Avenir Next Condensed"/>
                  <a:cs typeface="Avenir Next Condensed"/>
                  <a:sym typeface="Avenir Next Condensed"/>
                </a:defRPr>
              </a:pPr>
              <a:r>
                <a:rPr sz="900"/>
                <a:t>Ahmed Kayssi</a:t>
              </a:r>
            </a:p>
            <a:p>
              <a:pPr algn="l">
                <a:lnSpc>
                  <a:spcPct val="120000"/>
                </a:lnSpc>
                <a:defRPr b="0">
                  <a:latin typeface="Avenir Next Condensed"/>
                  <a:ea typeface="Avenir Next Condensed"/>
                  <a:cs typeface="Avenir Next Condensed"/>
                  <a:sym typeface="Avenir Next Condensed"/>
                </a:defRPr>
              </a:pPr>
              <a:r>
                <a:rPr sz="900"/>
                <a:t>Vascular Surgery  (SHSC)</a:t>
              </a:r>
            </a:p>
          </p:txBody>
        </p:sp>
      </p:grpSp>
    </p:spTree>
    <p:extLst>
      <p:ext uri="{BB962C8B-B14F-4D97-AF65-F5344CB8AC3E}">
        <p14:creationId xmlns:p14="http://schemas.microsoft.com/office/powerpoint/2010/main" val="1912049568"/>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739"/>
                                        </p:tgtEl>
                                        <p:attrNameLst>
                                          <p:attrName>style.visibility</p:attrName>
                                        </p:attrNameLst>
                                      </p:cBhvr>
                                      <p:to>
                                        <p:strVal val="visible"/>
                                      </p:to>
                                    </p:set>
                                    <p:animEffect transition="in" filter="dissolve">
                                      <p:cBhvr>
                                        <p:cTn id="7" dur="1000"/>
                                        <p:tgtEl>
                                          <p:spTgt spid="739"/>
                                        </p:tgtEl>
                                      </p:cBhvr>
                                    </p:animEffect>
                                  </p:childTnLst>
                                </p:cTn>
                              </p:par>
                            </p:childTnLst>
                          </p:cTn>
                        </p:par>
                        <p:par>
                          <p:cTn id="8" fill="hold">
                            <p:stCondLst>
                              <p:cond delay="1000"/>
                            </p:stCondLst>
                            <p:childTnLst>
                              <p:par>
                                <p:cTn id="9" presetID="9" presetClass="entr" fill="hold" grpId="0" nodeType="afterEffect">
                                  <p:stCondLst>
                                    <p:cond delay="0"/>
                                  </p:stCondLst>
                                  <p:iterate>
                                    <p:tmAbs val="0"/>
                                  </p:iterate>
                                  <p:childTnLst>
                                    <p:set>
                                      <p:cBhvr>
                                        <p:cTn id="10" fill="hold"/>
                                        <p:tgtEl>
                                          <p:spTgt spid="751"/>
                                        </p:tgtEl>
                                        <p:attrNameLst>
                                          <p:attrName>style.visibility</p:attrName>
                                        </p:attrNameLst>
                                      </p:cBhvr>
                                      <p:to>
                                        <p:strVal val="visible"/>
                                      </p:to>
                                    </p:set>
                                    <p:animEffect transition="in" filter="dissolve">
                                      <p:cBhvr>
                                        <p:cTn id="11" dur="1000"/>
                                        <p:tgtEl>
                                          <p:spTgt spid="751"/>
                                        </p:tgtEl>
                                      </p:cBhvr>
                                    </p:animEffect>
                                  </p:childTnLst>
                                </p:cTn>
                              </p:par>
                            </p:childTnLst>
                          </p:cTn>
                        </p:par>
                        <p:par>
                          <p:cTn id="12" fill="hold">
                            <p:stCondLst>
                              <p:cond delay="2000"/>
                            </p:stCondLst>
                            <p:childTnLst>
                              <p:par>
                                <p:cTn id="13" presetID="9" presetClass="entr" fill="hold" grpId="0" nodeType="afterEffect">
                                  <p:stCondLst>
                                    <p:cond delay="0"/>
                                  </p:stCondLst>
                                  <p:iterate>
                                    <p:tmAbs val="0"/>
                                  </p:iterate>
                                  <p:childTnLst>
                                    <p:set>
                                      <p:cBhvr>
                                        <p:cTn id="14" fill="hold"/>
                                        <p:tgtEl>
                                          <p:spTgt spid="748"/>
                                        </p:tgtEl>
                                        <p:attrNameLst>
                                          <p:attrName>style.visibility</p:attrName>
                                        </p:attrNameLst>
                                      </p:cBhvr>
                                      <p:to>
                                        <p:strVal val="visible"/>
                                      </p:to>
                                    </p:set>
                                    <p:animEffect transition="in" filter="dissolve">
                                      <p:cBhvr>
                                        <p:cTn id="15" dur="1000"/>
                                        <p:tgtEl>
                                          <p:spTgt spid="748"/>
                                        </p:tgtEl>
                                      </p:cBhvr>
                                    </p:animEffect>
                                  </p:childTnLst>
                                </p:cTn>
                              </p:par>
                            </p:childTnLst>
                          </p:cTn>
                        </p:par>
                        <p:par>
                          <p:cTn id="16" fill="hold">
                            <p:stCondLst>
                              <p:cond delay="3000"/>
                            </p:stCondLst>
                            <p:childTnLst>
                              <p:par>
                                <p:cTn id="17" presetID="9" presetClass="entr" fill="hold" grpId="0" nodeType="afterEffect">
                                  <p:stCondLst>
                                    <p:cond delay="0"/>
                                  </p:stCondLst>
                                  <p:iterate>
                                    <p:tmAbs val="0"/>
                                  </p:iterate>
                                  <p:childTnLst>
                                    <p:set>
                                      <p:cBhvr>
                                        <p:cTn id="18" fill="hold"/>
                                        <p:tgtEl>
                                          <p:spTgt spid="736"/>
                                        </p:tgtEl>
                                        <p:attrNameLst>
                                          <p:attrName>style.visibility</p:attrName>
                                        </p:attrNameLst>
                                      </p:cBhvr>
                                      <p:to>
                                        <p:strVal val="visible"/>
                                      </p:to>
                                    </p:set>
                                    <p:animEffect transition="in" filter="dissolve">
                                      <p:cBhvr>
                                        <p:cTn id="19" dur="1000"/>
                                        <p:tgtEl>
                                          <p:spTgt spid="736"/>
                                        </p:tgtEl>
                                      </p:cBhvr>
                                    </p:animEffect>
                                  </p:childTnLst>
                                </p:cTn>
                              </p:par>
                            </p:childTnLst>
                          </p:cTn>
                        </p:par>
                        <p:par>
                          <p:cTn id="20" fill="hold">
                            <p:stCondLst>
                              <p:cond delay="4000"/>
                            </p:stCondLst>
                            <p:childTnLst>
                              <p:par>
                                <p:cTn id="21" presetID="9" presetClass="entr" fill="hold" grpId="0" nodeType="afterEffect">
                                  <p:stCondLst>
                                    <p:cond delay="0"/>
                                  </p:stCondLst>
                                  <p:iterate>
                                    <p:tmAbs val="0"/>
                                  </p:iterate>
                                  <p:childTnLst>
                                    <p:set>
                                      <p:cBhvr>
                                        <p:cTn id="22" fill="hold"/>
                                        <p:tgtEl>
                                          <p:spTgt spid="745"/>
                                        </p:tgtEl>
                                        <p:attrNameLst>
                                          <p:attrName>style.visibility</p:attrName>
                                        </p:attrNameLst>
                                      </p:cBhvr>
                                      <p:to>
                                        <p:strVal val="visible"/>
                                      </p:to>
                                    </p:set>
                                    <p:animEffect transition="in" filter="dissolve">
                                      <p:cBhvr>
                                        <p:cTn id="23" dur="1000"/>
                                        <p:tgtEl>
                                          <p:spTgt spid="745"/>
                                        </p:tgtEl>
                                      </p:cBhvr>
                                    </p:animEffect>
                                  </p:childTnLst>
                                </p:cTn>
                              </p:par>
                            </p:childTnLst>
                          </p:cTn>
                        </p:par>
                        <p:par>
                          <p:cTn id="24" fill="hold">
                            <p:stCondLst>
                              <p:cond delay="5000"/>
                            </p:stCondLst>
                            <p:childTnLst>
                              <p:par>
                                <p:cTn id="25" presetID="9" presetClass="entr" fill="hold" grpId="0" nodeType="afterEffect">
                                  <p:stCondLst>
                                    <p:cond delay="0"/>
                                  </p:stCondLst>
                                  <p:iterate>
                                    <p:tmAbs val="0"/>
                                  </p:iterate>
                                  <p:childTnLst>
                                    <p:set>
                                      <p:cBhvr>
                                        <p:cTn id="26" fill="hold"/>
                                        <p:tgtEl>
                                          <p:spTgt spid="742"/>
                                        </p:tgtEl>
                                        <p:attrNameLst>
                                          <p:attrName>style.visibility</p:attrName>
                                        </p:attrNameLst>
                                      </p:cBhvr>
                                      <p:to>
                                        <p:strVal val="visible"/>
                                      </p:to>
                                    </p:set>
                                    <p:animEffect transition="in" filter="dissolve">
                                      <p:cBhvr>
                                        <p:cTn id="27" dur="1000"/>
                                        <p:tgtEl>
                                          <p:spTgt spid="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6" grpId="0" animBg="1" advAuto="0"/>
      <p:bldP spid="739" grpId="0" animBg="1" advAuto="0"/>
      <p:bldP spid="742" grpId="0" animBg="1" advAuto="0"/>
      <p:bldP spid="745" grpId="0" animBg="1" advAuto="0"/>
      <p:bldP spid="748" grpId="0" animBg="1" advAuto="0"/>
      <p:bldP spid="751"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New Full time faculty recruits"/>
          <p:cNvSpPr txBox="1">
            <a:spLocks noGrp="1"/>
          </p:cNvSpPr>
          <p:nvPr>
            <p:ph type="body" idx="13"/>
          </p:nvPr>
        </p:nvSpPr>
        <p:spPr>
          <a:xfrm>
            <a:off x="1937546" y="766291"/>
            <a:ext cx="6335773" cy="480131"/>
          </a:xfrm>
          <a:prstGeom prst="rect">
            <a:avLst/>
          </a:prstGeom>
        </p:spPr>
        <p:txBody>
          <a:bodyPr/>
          <a:lstStyle/>
          <a:p>
            <a:r>
              <a:t>New Full time faculty recruits </a:t>
            </a:r>
          </a:p>
        </p:txBody>
      </p:sp>
      <p:sp>
        <p:nvSpPr>
          <p:cNvPr id="754" name="Mentors:   Mohammed Al-Omran, Earl Bogoch, Rajiv Ghandi,…"/>
          <p:cNvSpPr txBox="1"/>
          <p:nvPr/>
        </p:nvSpPr>
        <p:spPr>
          <a:xfrm>
            <a:off x="6679302" y="5465468"/>
            <a:ext cx="4918411" cy="8284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algn="l">
              <a:defRPr sz="3500" b="0">
                <a:latin typeface="Avenir Next Condensed"/>
                <a:ea typeface="Avenir Next Condensed"/>
                <a:cs typeface="Avenir Next Condensed"/>
                <a:sym typeface="Avenir Next Condensed"/>
              </a:defRPr>
            </a:pPr>
            <a:r>
              <a:rPr sz="1750" b="1"/>
              <a:t>Mentors: </a:t>
            </a:r>
            <a:r>
              <a:rPr sz="1750"/>
              <a:t> </a:t>
            </a:r>
            <a:br>
              <a:rPr sz="1750"/>
            </a:br>
            <a:r>
              <a:rPr sz="1500"/>
              <a:t>Mohammed Al-Omran, Earl Bogoch, Rajiv Ghandi,</a:t>
            </a:r>
          </a:p>
          <a:p>
            <a:pPr algn="l">
              <a:defRPr b="0">
                <a:latin typeface="Avenir Next Condensed"/>
                <a:ea typeface="Avenir Next Condensed"/>
                <a:cs typeface="Avenir Next Condensed"/>
                <a:sym typeface="Avenir Next Condensed"/>
              </a:defRPr>
            </a:pPr>
            <a:r>
              <a:rPr sz="900"/>
              <a:t>Timothy Jackson, Erin Kennedy, Joao Rezende-Neto,</a:t>
            </a:r>
          </a:p>
          <a:p>
            <a:pPr algn="l">
              <a:defRPr b="0">
                <a:latin typeface="Avenir Next Condensed"/>
                <a:ea typeface="Avenir Next Condensed"/>
                <a:cs typeface="Avenir Next Condensed"/>
                <a:sym typeface="Avenir Next Condensed"/>
              </a:defRPr>
            </a:pPr>
            <a:r>
              <a:rPr sz="900"/>
              <a:t>Lorne Rotstein, Michael Taylor, David Urbach,  Alice Wei</a:t>
            </a:r>
          </a:p>
        </p:txBody>
      </p:sp>
      <p:grpSp>
        <p:nvGrpSpPr>
          <p:cNvPr id="757" name="Group"/>
          <p:cNvGrpSpPr/>
          <p:nvPr/>
        </p:nvGrpSpPr>
        <p:grpSpPr>
          <a:xfrm>
            <a:off x="7552927" y="1140479"/>
            <a:ext cx="4242108" cy="1112190"/>
            <a:chOff x="0" y="0"/>
            <a:chExt cx="8484214" cy="2224379"/>
          </a:xfrm>
        </p:grpSpPr>
        <p:pic>
          <p:nvPicPr>
            <p:cNvPr id="755" name="de Buck Van Overstraeten .jpg" descr="de Buck Van Overstraeten .jpg"/>
            <p:cNvPicPr>
              <a:picLocks noChangeAspect="1"/>
            </p:cNvPicPr>
            <p:nvPr/>
          </p:nvPicPr>
          <p:blipFill>
            <a:blip r:embed="rId2">
              <a:extLst/>
            </a:blip>
            <a:srcRect t="18309" r="5" b="18305"/>
            <a:stretch>
              <a:fillRect/>
            </a:stretch>
          </p:blipFill>
          <p:spPr>
            <a:xfrm>
              <a:off x="0" y="0"/>
              <a:ext cx="2224088" cy="2224380"/>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3" y="1006"/>
                    <a:pt x="3164" y="3017"/>
                  </a:cubicBezTo>
                  <a:cubicBezTo>
                    <a:pt x="1055" y="5027"/>
                    <a:pt x="0" y="7661"/>
                    <a:pt x="0" y="10296"/>
                  </a:cubicBezTo>
                  <a:cubicBezTo>
                    <a:pt x="0" y="12931"/>
                    <a:pt x="1055" y="15568"/>
                    <a:pt x="3164" y="17579"/>
                  </a:cubicBezTo>
                  <a:cubicBezTo>
                    <a:pt x="7382" y="21600"/>
                    <a:pt x="14221" y="21600"/>
                    <a:pt x="18439" y="17579"/>
                  </a:cubicBezTo>
                  <a:cubicBezTo>
                    <a:pt x="20548" y="15568"/>
                    <a:pt x="21600" y="12931"/>
                    <a:pt x="21600" y="10296"/>
                  </a:cubicBezTo>
                  <a:cubicBezTo>
                    <a:pt x="21600" y="7661"/>
                    <a:pt x="20548" y="5027"/>
                    <a:pt x="18439" y="3017"/>
                  </a:cubicBezTo>
                  <a:cubicBezTo>
                    <a:pt x="16330" y="1006"/>
                    <a:pt x="13564" y="0"/>
                    <a:pt x="10800" y="0"/>
                  </a:cubicBezTo>
                  <a:close/>
                </a:path>
              </a:pathLst>
            </a:custGeom>
            <a:ln w="12700" cap="flat">
              <a:noFill/>
              <a:miter lim="400000"/>
            </a:ln>
            <a:effectLst/>
          </p:spPr>
        </p:pic>
        <p:sp>
          <p:nvSpPr>
            <p:cNvPr id="756" name="Anthony de Buck Van Overstaeten…"/>
            <p:cNvSpPr txBox="1"/>
            <p:nvPr/>
          </p:nvSpPr>
          <p:spPr>
            <a:xfrm>
              <a:off x="2640800" y="330214"/>
              <a:ext cx="5843415" cy="15637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noAutofit/>
            </a:bodyPr>
            <a:lstStyle/>
            <a:p>
              <a:pPr algn="l">
                <a:lnSpc>
                  <a:spcPct val="120000"/>
                </a:lnSpc>
                <a:defRPr b="0">
                  <a:latin typeface="Avenir Next Condensed"/>
                  <a:ea typeface="Avenir Next Condensed"/>
                  <a:cs typeface="Avenir Next Condensed"/>
                  <a:sym typeface="Avenir Next Condensed"/>
                </a:defRPr>
              </a:pPr>
              <a:r>
                <a:rPr sz="900"/>
                <a:t>Anthony de Buck Van Overstaeten</a:t>
              </a:r>
            </a:p>
            <a:p>
              <a:pPr algn="l">
                <a:defRPr b="0">
                  <a:latin typeface="Avenir Next Condensed"/>
                  <a:ea typeface="Avenir Next Condensed"/>
                  <a:cs typeface="Avenir Next Condensed"/>
                  <a:sym typeface="Avenir Next Condensed"/>
                </a:defRPr>
              </a:pPr>
              <a:r>
                <a:rPr sz="900"/>
                <a:t>General Surgery (MSH)</a:t>
              </a:r>
            </a:p>
          </p:txBody>
        </p:sp>
      </p:grpSp>
      <p:grpSp>
        <p:nvGrpSpPr>
          <p:cNvPr id="760" name="Group"/>
          <p:cNvGrpSpPr/>
          <p:nvPr/>
        </p:nvGrpSpPr>
        <p:grpSpPr>
          <a:xfrm>
            <a:off x="2193152" y="1582464"/>
            <a:ext cx="3066797" cy="954287"/>
            <a:chOff x="-109" y="0"/>
            <a:chExt cx="6133592" cy="1908571"/>
          </a:xfrm>
        </p:grpSpPr>
        <p:pic>
          <p:nvPicPr>
            <p:cNvPr id="758" name="De Mestral, C_Head Shot_2017 Aug.jpg" descr="De Mestral, C_Head Shot_2017 Aug.jpg"/>
            <p:cNvPicPr>
              <a:picLocks noChangeAspect="1"/>
            </p:cNvPicPr>
            <p:nvPr/>
          </p:nvPicPr>
          <p:blipFill>
            <a:blip r:embed="rId3">
              <a:extLst/>
            </a:blip>
            <a:srcRect l="16028" r="16029" b="2"/>
            <a:stretch>
              <a:fillRect/>
            </a:stretch>
          </p:blipFill>
          <p:spPr>
            <a:xfrm>
              <a:off x="-110" y="0"/>
              <a:ext cx="1908792" cy="1908572"/>
            </a:xfrm>
            <a:custGeom>
              <a:avLst/>
              <a:gdLst/>
              <a:ahLst/>
              <a:cxnLst>
                <a:cxn ang="0">
                  <a:pos x="wd2" y="hd2"/>
                </a:cxn>
                <a:cxn ang="5400000">
                  <a:pos x="wd2" y="hd2"/>
                </a:cxn>
                <a:cxn ang="10800000">
                  <a:pos x="wd2" y="hd2"/>
                </a:cxn>
                <a:cxn ang="16200000">
                  <a:pos x="wd2" y="hd2"/>
                </a:cxn>
              </a:cxnLst>
              <a:rect l="0" t="0" r="r" b="b"/>
              <a:pathLst>
                <a:path w="19679" h="21600" extrusionOk="0">
                  <a:moveTo>
                    <a:pt x="9841" y="0"/>
                  </a:moveTo>
                  <a:cubicBezTo>
                    <a:pt x="7323" y="0"/>
                    <a:pt x="4802" y="1053"/>
                    <a:pt x="2881" y="3162"/>
                  </a:cubicBezTo>
                  <a:cubicBezTo>
                    <a:pt x="-961" y="7380"/>
                    <a:pt x="-961" y="14220"/>
                    <a:pt x="2881" y="18438"/>
                  </a:cubicBezTo>
                  <a:cubicBezTo>
                    <a:pt x="4802" y="20547"/>
                    <a:pt x="7323" y="21600"/>
                    <a:pt x="9841" y="21600"/>
                  </a:cubicBezTo>
                  <a:cubicBezTo>
                    <a:pt x="12359" y="21600"/>
                    <a:pt x="14876" y="20547"/>
                    <a:pt x="16797" y="18438"/>
                  </a:cubicBezTo>
                  <a:cubicBezTo>
                    <a:pt x="20639" y="14220"/>
                    <a:pt x="20639" y="7380"/>
                    <a:pt x="16797" y="3162"/>
                  </a:cubicBezTo>
                  <a:cubicBezTo>
                    <a:pt x="14876" y="1053"/>
                    <a:pt x="12359" y="0"/>
                    <a:pt x="9841" y="0"/>
                  </a:cubicBezTo>
                  <a:close/>
                </a:path>
              </a:pathLst>
            </a:custGeom>
            <a:ln w="12700" cap="flat">
              <a:noFill/>
              <a:miter lim="400000"/>
            </a:ln>
            <a:effectLst/>
          </p:spPr>
        </p:pic>
        <p:sp>
          <p:nvSpPr>
            <p:cNvPr id="759" name="Charles de Mestral…"/>
            <p:cNvSpPr txBox="1"/>
            <p:nvPr/>
          </p:nvSpPr>
          <p:spPr>
            <a:xfrm>
              <a:off x="2656870" y="311500"/>
              <a:ext cx="3476613" cy="13418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noAutofit/>
            </a:bodyPr>
            <a:lstStyle/>
            <a:p>
              <a:pPr algn="l">
                <a:lnSpc>
                  <a:spcPct val="120000"/>
                </a:lnSpc>
                <a:defRPr b="0">
                  <a:latin typeface="Avenir Next Condensed"/>
                  <a:ea typeface="Avenir Next Condensed"/>
                  <a:cs typeface="Avenir Next Condensed"/>
                  <a:sym typeface="Avenir Next Condensed"/>
                </a:defRPr>
              </a:pPr>
              <a:r>
                <a:rPr sz="900"/>
                <a:t>Charles de Mestral</a:t>
              </a:r>
            </a:p>
            <a:p>
              <a:pPr>
                <a:defRPr b="0">
                  <a:latin typeface="Avenir Next Condensed"/>
                  <a:ea typeface="Avenir Next Condensed"/>
                  <a:cs typeface="Avenir Next Condensed"/>
                  <a:sym typeface="Avenir Next Condensed"/>
                </a:defRPr>
              </a:pPr>
              <a:r>
                <a:rPr sz="900"/>
                <a:t>Vascular Surgery (SMH)</a:t>
              </a:r>
            </a:p>
          </p:txBody>
        </p:sp>
      </p:grpSp>
      <p:grpSp>
        <p:nvGrpSpPr>
          <p:cNvPr id="763" name="Group"/>
          <p:cNvGrpSpPr/>
          <p:nvPr/>
        </p:nvGrpSpPr>
        <p:grpSpPr>
          <a:xfrm>
            <a:off x="2189163" y="3233672"/>
            <a:ext cx="4427834" cy="1096156"/>
            <a:chOff x="0" y="0"/>
            <a:chExt cx="8855665" cy="2192309"/>
          </a:xfrm>
        </p:grpSpPr>
        <p:pic>
          <p:nvPicPr>
            <p:cNvPr id="761" name="Haykal S.jpg" descr="Haykal S.jpg"/>
            <p:cNvPicPr>
              <a:picLocks noChangeAspect="1"/>
            </p:cNvPicPr>
            <p:nvPr/>
          </p:nvPicPr>
          <p:blipFill>
            <a:blip r:embed="rId4">
              <a:extLst/>
            </a:blip>
            <a:srcRect t="15005" b="15003"/>
            <a:stretch>
              <a:fillRect/>
            </a:stretch>
          </p:blipFill>
          <p:spPr>
            <a:xfrm>
              <a:off x="0" y="0"/>
              <a:ext cx="2192226" cy="2192310"/>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2" y="1006"/>
                    <a:pt x="3163" y="3016"/>
                  </a:cubicBezTo>
                  <a:cubicBezTo>
                    <a:pt x="1055" y="5027"/>
                    <a:pt x="0" y="7662"/>
                    <a:pt x="0" y="10297"/>
                  </a:cubicBezTo>
                  <a:cubicBezTo>
                    <a:pt x="0" y="12933"/>
                    <a:pt x="1055" y="15568"/>
                    <a:pt x="3163" y="17579"/>
                  </a:cubicBezTo>
                  <a:cubicBezTo>
                    <a:pt x="7381" y="21600"/>
                    <a:pt x="14219" y="21600"/>
                    <a:pt x="18437" y="17579"/>
                  </a:cubicBezTo>
                  <a:cubicBezTo>
                    <a:pt x="20545" y="15568"/>
                    <a:pt x="21600" y="12933"/>
                    <a:pt x="21600" y="10297"/>
                  </a:cubicBezTo>
                  <a:cubicBezTo>
                    <a:pt x="21600" y="7662"/>
                    <a:pt x="20545" y="5027"/>
                    <a:pt x="18437" y="3016"/>
                  </a:cubicBezTo>
                  <a:cubicBezTo>
                    <a:pt x="16328" y="1006"/>
                    <a:pt x="13564" y="0"/>
                    <a:pt x="10800" y="0"/>
                  </a:cubicBezTo>
                  <a:close/>
                </a:path>
              </a:pathLst>
            </a:custGeom>
            <a:ln w="12700" cap="flat">
              <a:noFill/>
              <a:miter lim="400000"/>
            </a:ln>
            <a:effectLst/>
          </p:spPr>
        </p:pic>
        <p:sp>
          <p:nvSpPr>
            <p:cNvPr id="762" name="Siba Haykal…"/>
            <p:cNvSpPr txBox="1"/>
            <p:nvPr/>
          </p:nvSpPr>
          <p:spPr>
            <a:xfrm>
              <a:off x="2376384" y="450796"/>
              <a:ext cx="6479282" cy="15412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noAutofit/>
            </a:bodyPr>
            <a:lstStyle/>
            <a:p>
              <a:pPr algn="l">
                <a:lnSpc>
                  <a:spcPct val="120000"/>
                </a:lnSpc>
                <a:defRPr b="0">
                  <a:latin typeface="Avenir Next Condensed"/>
                  <a:ea typeface="Avenir Next Condensed"/>
                  <a:cs typeface="Avenir Next Condensed"/>
                  <a:sym typeface="Avenir Next Condensed"/>
                </a:defRPr>
              </a:pPr>
              <a:r>
                <a:rPr sz="900"/>
                <a:t>Siba Haykal</a:t>
              </a:r>
            </a:p>
            <a:p>
              <a:pPr>
                <a:defRPr b="0">
                  <a:latin typeface="Avenir Next Condensed"/>
                  <a:ea typeface="Avenir Next Condensed"/>
                  <a:cs typeface="Avenir Next Condensed"/>
                  <a:sym typeface="Avenir Next Condensed"/>
                </a:defRPr>
              </a:pPr>
              <a:r>
                <a:rPr sz="900"/>
                <a:t>Plastic &amp; Reconstructive Surgery (UHN)</a:t>
              </a:r>
            </a:p>
          </p:txBody>
        </p:sp>
      </p:grpSp>
      <p:grpSp>
        <p:nvGrpSpPr>
          <p:cNvPr id="766" name="Group"/>
          <p:cNvGrpSpPr/>
          <p:nvPr/>
        </p:nvGrpSpPr>
        <p:grpSpPr>
          <a:xfrm>
            <a:off x="8003072" y="2453739"/>
            <a:ext cx="3341818" cy="1096155"/>
            <a:chOff x="0" y="0"/>
            <a:chExt cx="6683633" cy="2192309"/>
          </a:xfrm>
        </p:grpSpPr>
        <p:pic>
          <p:nvPicPr>
            <p:cNvPr id="764" name="Ibrahim, George_20171212_DSC_0212.jpg" descr="Ibrahim, George_20171212_DSC_0212.jpg"/>
            <p:cNvPicPr>
              <a:picLocks noChangeAspect="1"/>
            </p:cNvPicPr>
            <p:nvPr/>
          </p:nvPicPr>
          <p:blipFill>
            <a:blip r:embed="rId5">
              <a:extLst/>
            </a:blip>
            <a:srcRect t="2591" b="27405"/>
            <a:stretch>
              <a:fillRect/>
            </a:stretch>
          </p:blipFill>
          <p:spPr>
            <a:xfrm>
              <a:off x="0" y="0"/>
              <a:ext cx="2192226" cy="2192310"/>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2" y="1006"/>
                    <a:pt x="3163" y="3016"/>
                  </a:cubicBezTo>
                  <a:cubicBezTo>
                    <a:pt x="1055" y="5027"/>
                    <a:pt x="0" y="7662"/>
                    <a:pt x="0" y="10297"/>
                  </a:cubicBezTo>
                  <a:cubicBezTo>
                    <a:pt x="0" y="12933"/>
                    <a:pt x="1055" y="15568"/>
                    <a:pt x="3163" y="17579"/>
                  </a:cubicBezTo>
                  <a:cubicBezTo>
                    <a:pt x="7381" y="21600"/>
                    <a:pt x="14219" y="21600"/>
                    <a:pt x="18437" y="17579"/>
                  </a:cubicBezTo>
                  <a:cubicBezTo>
                    <a:pt x="20545" y="15568"/>
                    <a:pt x="21600" y="12933"/>
                    <a:pt x="21600" y="10297"/>
                  </a:cubicBezTo>
                  <a:cubicBezTo>
                    <a:pt x="21600" y="7662"/>
                    <a:pt x="20545" y="5027"/>
                    <a:pt x="18437" y="3016"/>
                  </a:cubicBezTo>
                  <a:cubicBezTo>
                    <a:pt x="16328" y="1006"/>
                    <a:pt x="13564" y="0"/>
                    <a:pt x="10800" y="0"/>
                  </a:cubicBezTo>
                  <a:close/>
                </a:path>
              </a:pathLst>
            </a:custGeom>
            <a:ln w="12700" cap="flat">
              <a:noFill/>
              <a:miter lim="400000"/>
            </a:ln>
            <a:effectLst/>
          </p:spPr>
        </p:pic>
        <p:sp>
          <p:nvSpPr>
            <p:cNvPr id="765" name="George Ibrahim…"/>
            <p:cNvSpPr txBox="1"/>
            <p:nvPr/>
          </p:nvSpPr>
          <p:spPr>
            <a:xfrm>
              <a:off x="3270486" y="325464"/>
              <a:ext cx="3413148" cy="15412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noAutofit/>
            </a:bodyPr>
            <a:lstStyle/>
            <a:p>
              <a:pPr algn="l">
                <a:lnSpc>
                  <a:spcPct val="120000"/>
                </a:lnSpc>
                <a:defRPr b="0">
                  <a:latin typeface="Avenir Next Condensed"/>
                  <a:ea typeface="Avenir Next Condensed"/>
                  <a:cs typeface="Avenir Next Condensed"/>
                  <a:sym typeface="Avenir Next Condensed"/>
                </a:defRPr>
              </a:pPr>
              <a:r>
                <a:rPr sz="900"/>
                <a:t>George Ibrahim</a:t>
              </a:r>
            </a:p>
            <a:p>
              <a:pPr algn="l">
                <a:defRPr b="0">
                  <a:latin typeface="Avenir Next Condensed"/>
                  <a:ea typeface="Avenir Next Condensed"/>
                  <a:cs typeface="Avenir Next Condensed"/>
                  <a:sym typeface="Avenir Next Condensed"/>
                </a:defRPr>
              </a:pPr>
              <a:r>
                <a:rPr sz="900"/>
                <a:t>Neurosurgery (HSC)</a:t>
              </a:r>
            </a:p>
          </p:txBody>
        </p:sp>
      </p:grpSp>
      <p:grpSp>
        <p:nvGrpSpPr>
          <p:cNvPr id="769" name="Group"/>
          <p:cNvGrpSpPr/>
          <p:nvPr/>
        </p:nvGrpSpPr>
        <p:grpSpPr>
          <a:xfrm>
            <a:off x="8401112" y="3860372"/>
            <a:ext cx="3231561" cy="1073944"/>
            <a:chOff x="142" y="0"/>
            <a:chExt cx="6463120" cy="2147887"/>
          </a:xfrm>
        </p:grpSpPr>
        <p:pic>
          <p:nvPicPr>
            <p:cNvPr id="767" name="Pasternak.jpg" descr="Pasternak.jpg"/>
            <p:cNvPicPr>
              <a:picLocks noChangeAspect="1"/>
            </p:cNvPicPr>
            <p:nvPr/>
          </p:nvPicPr>
          <p:blipFill>
            <a:blip r:embed="rId6">
              <a:extLst/>
            </a:blip>
            <a:srcRect l="25589" b="8"/>
            <a:stretch>
              <a:fillRect/>
            </a:stretch>
          </p:blipFill>
          <p:spPr>
            <a:xfrm>
              <a:off x="142" y="0"/>
              <a:ext cx="2112821" cy="2147888"/>
            </a:xfrm>
            <a:custGeom>
              <a:avLst/>
              <a:gdLst/>
              <a:ahLst/>
              <a:cxnLst>
                <a:cxn ang="0">
                  <a:pos x="wd2" y="hd2"/>
                </a:cxn>
                <a:cxn ang="5400000">
                  <a:pos x="wd2" y="hd2"/>
                </a:cxn>
                <a:cxn ang="10800000">
                  <a:pos x="wd2" y="hd2"/>
                </a:cxn>
                <a:cxn ang="16200000">
                  <a:pos x="wd2" y="hd2"/>
                </a:cxn>
              </a:cxnLst>
              <a:rect l="0" t="0" r="r" b="b"/>
              <a:pathLst>
                <a:path w="20579" h="21600" extrusionOk="0">
                  <a:moveTo>
                    <a:pt x="10459" y="0"/>
                  </a:moveTo>
                  <a:cubicBezTo>
                    <a:pt x="7782" y="0"/>
                    <a:pt x="5107" y="1056"/>
                    <a:pt x="3064" y="3165"/>
                  </a:cubicBezTo>
                  <a:cubicBezTo>
                    <a:pt x="-1021" y="7383"/>
                    <a:pt x="-1021" y="14221"/>
                    <a:pt x="3064" y="18439"/>
                  </a:cubicBezTo>
                  <a:cubicBezTo>
                    <a:pt x="5107" y="20548"/>
                    <a:pt x="7782" y="21600"/>
                    <a:pt x="10459" y="21600"/>
                  </a:cubicBezTo>
                  <a:cubicBezTo>
                    <a:pt x="13136" y="21600"/>
                    <a:pt x="15815" y="20548"/>
                    <a:pt x="17858" y="18439"/>
                  </a:cubicBezTo>
                  <a:cubicBezTo>
                    <a:pt x="19229" y="17023"/>
                    <a:pt x="20128" y="15310"/>
                    <a:pt x="20579" y="13502"/>
                  </a:cubicBezTo>
                  <a:lnTo>
                    <a:pt x="20579" y="8102"/>
                  </a:lnTo>
                  <a:cubicBezTo>
                    <a:pt x="20128" y="6293"/>
                    <a:pt x="19229" y="4581"/>
                    <a:pt x="17858" y="3165"/>
                  </a:cubicBezTo>
                  <a:cubicBezTo>
                    <a:pt x="15815" y="1056"/>
                    <a:pt x="13136" y="0"/>
                    <a:pt x="10459" y="0"/>
                  </a:cubicBezTo>
                  <a:close/>
                </a:path>
              </a:pathLst>
            </a:custGeom>
            <a:ln w="12700" cap="flat">
              <a:noFill/>
              <a:miter lim="400000"/>
            </a:ln>
            <a:effectLst/>
          </p:spPr>
        </p:pic>
        <p:sp>
          <p:nvSpPr>
            <p:cNvPr id="768" name="Jesse Pasternak…"/>
            <p:cNvSpPr txBox="1"/>
            <p:nvPr/>
          </p:nvSpPr>
          <p:spPr>
            <a:xfrm>
              <a:off x="2630728" y="319012"/>
              <a:ext cx="3832536" cy="15101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noAutofit/>
            </a:bodyPr>
            <a:lstStyle/>
            <a:p>
              <a:pPr algn="l">
                <a:lnSpc>
                  <a:spcPct val="120000"/>
                </a:lnSpc>
                <a:defRPr b="0">
                  <a:latin typeface="Avenir Next Condensed"/>
                  <a:ea typeface="Avenir Next Condensed"/>
                  <a:cs typeface="Avenir Next Condensed"/>
                  <a:sym typeface="Avenir Next Condensed"/>
                </a:defRPr>
              </a:pPr>
              <a:r>
                <a:rPr sz="900"/>
                <a:t>Jesse Pasternak</a:t>
              </a:r>
            </a:p>
            <a:p>
              <a:pPr algn="l">
                <a:defRPr b="0">
                  <a:latin typeface="Avenir Next Condensed"/>
                  <a:ea typeface="Avenir Next Condensed"/>
                  <a:cs typeface="Avenir Next Condensed"/>
                  <a:sym typeface="Avenir Next Condensed"/>
                </a:defRPr>
              </a:pPr>
              <a:r>
                <a:rPr sz="900"/>
                <a:t>General Surgery (UHN)</a:t>
              </a:r>
            </a:p>
          </p:txBody>
        </p:sp>
      </p:grpSp>
      <p:grpSp>
        <p:nvGrpSpPr>
          <p:cNvPr id="772" name="Group"/>
          <p:cNvGrpSpPr/>
          <p:nvPr/>
        </p:nvGrpSpPr>
        <p:grpSpPr>
          <a:xfrm>
            <a:off x="3798119" y="4944451"/>
            <a:ext cx="2611456" cy="1028502"/>
            <a:chOff x="0" y="0"/>
            <a:chExt cx="5222910" cy="2057003"/>
          </a:xfrm>
        </p:grpSpPr>
        <p:pic>
          <p:nvPicPr>
            <p:cNvPr id="770" name="Krakowsky.jpg" descr="Krakowsky.jpg"/>
            <p:cNvPicPr>
              <a:picLocks noChangeAspect="1"/>
            </p:cNvPicPr>
            <p:nvPr/>
          </p:nvPicPr>
          <p:blipFill>
            <a:blip r:embed="rId7">
              <a:extLst/>
            </a:blip>
            <a:srcRect r="5" b="5"/>
            <a:stretch>
              <a:fillRect/>
            </a:stretch>
          </p:blipFill>
          <p:spPr>
            <a:xfrm>
              <a:off x="0" y="0"/>
              <a:ext cx="2057004" cy="2057004"/>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cubicBezTo>
                    <a:pt x="8038" y="0"/>
                    <a:pt x="5272" y="1054"/>
                    <a:pt x="3163" y="3163"/>
                  </a:cubicBezTo>
                  <a:cubicBezTo>
                    <a:pt x="1054" y="5272"/>
                    <a:pt x="0" y="8038"/>
                    <a:pt x="0" y="10802"/>
                  </a:cubicBezTo>
                  <a:cubicBezTo>
                    <a:pt x="0" y="13566"/>
                    <a:pt x="1054" y="16328"/>
                    <a:pt x="3163" y="18437"/>
                  </a:cubicBezTo>
                  <a:cubicBezTo>
                    <a:pt x="5272" y="20546"/>
                    <a:pt x="8038" y="21600"/>
                    <a:pt x="10802" y="21600"/>
                  </a:cubicBezTo>
                  <a:cubicBezTo>
                    <a:pt x="13566" y="21600"/>
                    <a:pt x="16328" y="20546"/>
                    <a:pt x="18437" y="18437"/>
                  </a:cubicBezTo>
                  <a:cubicBezTo>
                    <a:pt x="20546" y="16328"/>
                    <a:pt x="21600" y="13566"/>
                    <a:pt x="21600" y="10802"/>
                  </a:cubicBezTo>
                  <a:cubicBezTo>
                    <a:pt x="21600" y="8038"/>
                    <a:pt x="20546" y="5272"/>
                    <a:pt x="18437" y="3163"/>
                  </a:cubicBezTo>
                  <a:cubicBezTo>
                    <a:pt x="16328" y="1054"/>
                    <a:pt x="13566" y="0"/>
                    <a:pt x="10802" y="0"/>
                  </a:cubicBezTo>
                  <a:close/>
                </a:path>
              </a:pathLst>
            </a:custGeom>
            <a:ln w="12700" cap="flat">
              <a:noFill/>
              <a:miter lim="400000"/>
            </a:ln>
            <a:effectLst/>
          </p:spPr>
        </p:pic>
        <p:sp>
          <p:nvSpPr>
            <p:cNvPr id="771" name="Yonah Krakowsky…"/>
            <p:cNvSpPr txBox="1"/>
            <p:nvPr/>
          </p:nvSpPr>
          <p:spPr>
            <a:xfrm>
              <a:off x="2357672" y="306579"/>
              <a:ext cx="2865239" cy="144624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noAutofit/>
            </a:bodyPr>
            <a:lstStyle/>
            <a:p>
              <a:pPr algn="l">
                <a:lnSpc>
                  <a:spcPct val="120000"/>
                </a:lnSpc>
                <a:defRPr b="0">
                  <a:latin typeface="Avenir Next Condensed"/>
                  <a:ea typeface="Avenir Next Condensed"/>
                  <a:cs typeface="Avenir Next Condensed"/>
                  <a:sym typeface="Avenir Next Condensed"/>
                </a:defRPr>
              </a:pPr>
              <a:r>
                <a:rPr sz="900"/>
                <a:t>Yonah Krakowsky</a:t>
              </a:r>
            </a:p>
            <a:p>
              <a:pPr algn="l">
                <a:defRPr b="0">
                  <a:latin typeface="Avenir Next Condensed"/>
                  <a:ea typeface="Avenir Next Condensed"/>
                  <a:cs typeface="Avenir Next Condensed"/>
                  <a:sym typeface="Avenir Next Condensed"/>
                </a:defRPr>
              </a:pPr>
              <a:r>
                <a:rPr sz="900"/>
                <a:t>Urology (WCH)</a:t>
              </a:r>
            </a:p>
          </p:txBody>
        </p:sp>
      </p:grpSp>
    </p:spTree>
    <p:extLst>
      <p:ext uri="{BB962C8B-B14F-4D97-AF65-F5344CB8AC3E}">
        <p14:creationId xmlns:p14="http://schemas.microsoft.com/office/powerpoint/2010/main" val="3292245712"/>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760"/>
                                        </p:tgtEl>
                                        <p:attrNameLst>
                                          <p:attrName>style.visibility</p:attrName>
                                        </p:attrNameLst>
                                      </p:cBhvr>
                                      <p:to>
                                        <p:strVal val="visible"/>
                                      </p:to>
                                    </p:set>
                                    <p:animEffect transition="in" filter="dissolve">
                                      <p:cBhvr>
                                        <p:cTn id="7" dur="1000"/>
                                        <p:tgtEl>
                                          <p:spTgt spid="760"/>
                                        </p:tgtEl>
                                      </p:cBhvr>
                                    </p:animEffect>
                                  </p:childTnLst>
                                </p:cTn>
                              </p:par>
                            </p:childTnLst>
                          </p:cTn>
                        </p:par>
                        <p:par>
                          <p:cTn id="8" fill="hold">
                            <p:stCondLst>
                              <p:cond delay="1000"/>
                            </p:stCondLst>
                            <p:childTnLst>
                              <p:par>
                                <p:cTn id="9" presetID="9" presetClass="entr" fill="hold" grpId="0" nodeType="afterEffect">
                                  <p:stCondLst>
                                    <p:cond delay="0"/>
                                  </p:stCondLst>
                                  <p:iterate>
                                    <p:tmAbs val="0"/>
                                  </p:iterate>
                                  <p:childTnLst>
                                    <p:set>
                                      <p:cBhvr>
                                        <p:cTn id="10" fill="hold"/>
                                        <p:tgtEl>
                                          <p:spTgt spid="763"/>
                                        </p:tgtEl>
                                        <p:attrNameLst>
                                          <p:attrName>style.visibility</p:attrName>
                                        </p:attrNameLst>
                                      </p:cBhvr>
                                      <p:to>
                                        <p:strVal val="visible"/>
                                      </p:to>
                                    </p:set>
                                    <p:animEffect transition="in" filter="dissolve">
                                      <p:cBhvr>
                                        <p:cTn id="11" dur="1000"/>
                                        <p:tgtEl>
                                          <p:spTgt spid="763"/>
                                        </p:tgtEl>
                                      </p:cBhvr>
                                    </p:animEffect>
                                  </p:childTnLst>
                                </p:cTn>
                              </p:par>
                            </p:childTnLst>
                          </p:cTn>
                        </p:par>
                        <p:par>
                          <p:cTn id="12" fill="hold">
                            <p:stCondLst>
                              <p:cond delay="2000"/>
                            </p:stCondLst>
                            <p:childTnLst>
                              <p:par>
                                <p:cTn id="13" presetID="9" presetClass="entr" fill="hold" grpId="0" nodeType="afterEffect">
                                  <p:stCondLst>
                                    <p:cond delay="0"/>
                                  </p:stCondLst>
                                  <p:iterate>
                                    <p:tmAbs val="0"/>
                                  </p:iterate>
                                  <p:childTnLst>
                                    <p:set>
                                      <p:cBhvr>
                                        <p:cTn id="14" fill="hold"/>
                                        <p:tgtEl>
                                          <p:spTgt spid="772"/>
                                        </p:tgtEl>
                                        <p:attrNameLst>
                                          <p:attrName>style.visibility</p:attrName>
                                        </p:attrNameLst>
                                      </p:cBhvr>
                                      <p:to>
                                        <p:strVal val="visible"/>
                                      </p:to>
                                    </p:set>
                                    <p:animEffect transition="in" filter="dissolve">
                                      <p:cBhvr>
                                        <p:cTn id="15" dur="1000"/>
                                        <p:tgtEl>
                                          <p:spTgt spid="772"/>
                                        </p:tgtEl>
                                      </p:cBhvr>
                                    </p:animEffect>
                                  </p:childTnLst>
                                </p:cTn>
                              </p:par>
                            </p:childTnLst>
                          </p:cTn>
                        </p:par>
                        <p:par>
                          <p:cTn id="16" fill="hold">
                            <p:stCondLst>
                              <p:cond delay="3000"/>
                            </p:stCondLst>
                            <p:childTnLst>
                              <p:par>
                                <p:cTn id="17" presetID="9" presetClass="entr" fill="hold" grpId="0" nodeType="afterEffect">
                                  <p:stCondLst>
                                    <p:cond delay="0"/>
                                  </p:stCondLst>
                                  <p:iterate>
                                    <p:tmAbs val="0"/>
                                  </p:iterate>
                                  <p:childTnLst>
                                    <p:set>
                                      <p:cBhvr>
                                        <p:cTn id="18" fill="hold"/>
                                        <p:tgtEl>
                                          <p:spTgt spid="757"/>
                                        </p:tgtEl>
                                        <p:attrNameLst>
                                          <p:attrName>style.visibility</p:attrName>
                                        </p:attrNameLst>
                                      </p:cBhvr>
                                      <p:to>
                                        <p:strVal val="visible"/>
                                      </p:to>
                                    </p:set>
                                    <p:animEffect transition="in" filter="dissolve">
                                      <p:cBhvr>
                                        <p:cTn id="19" dur="1000"/>
                                        <p:tgtEl>
                                          <p:spTgt spid="757"/>
                                        </p:tgtEl>
                                      </p:cBhvr>
                                    </p:animEffect>
                                  </p:childTnLst>
                                </p:cTn>
                              </p:par>
                            </p:childTnLst>
                          </p:cTn>
                        </p:par>
                        <p:par>
                          <p:cTn id="20" fill="hold">
                            <p:stCondLst>
                              <p:cond delay="4000"/>
                            </p:stCondLst>
                            <p:childTnLst>
                              <p:par>
                                <p:cTn id="21" presetID="9" presetClass="entr" fill="hold" grpId="0" nodeType="afterEffect">
                                  <p:stCondLst>
                                    <p:cond delay="0"/>
                                  </p:stCondLst>
                                  <p:iterate>
                                    <p:tmAbs val="0"/>
                                  </p:iterate>
                                  <p:childTnLst>
                                    <p:set>
                                      <p:cBhvr>
                                        <p:cTn id="22" fill="hold"/>
                                        <p:tgtEl>
                                          <p:spTgt spid="766"/>
                                        </p:tgtEl>
                                        <p:attrNameLst>
                                          <p:attrName>style.visibility</p:attrName>
                                        </p:attrNameLst>
                                      </p:cBhvr>
                                      <p:to>
                                        <p:strVal val="visible"/>
                                      </p:to>
                                    </p:set>
                                    <p:animEffect transition="in" filter="dissolve">
                                      <p:cBhvr>
                                        <p:cTn id="23" dur="1000"/>
                                        <p:tgtEl>
                                          <p:spTgt spid="766"/>
                                        </p:tgtEl>
                                      </p:cBhvr>
                                    </p:animEffect>
                                  </p:childTnLst>
                                </p:cTn>
                              </p:par>
                            </p:childTnLst>
                          </p:cTn>
                        </p:par>
                        <p:par>
                          <p:cTn id="24" fill="hold">
                            <p:stCondLst>
                              <p:cond delay="5000"/>
                            </p:stCondLst>
                            <p:childTnLst>
                              <p:par>
                                <p:cTn id="25" presetID="9" presetClass="entr" fill="hold" grpId="0" nodeType="afterEffect">
                                  <p:stCondLst>
                                    <p:cond delay="0"/>
                                  </p:stCondLst>
                                  <p:iterate>
                                    <p:tmAbs val="0"/>
                                  </p:iterate>
                                  <p:childTnLst>
                                    <p:set>
                                      <p:cBhvr>
                                        <p:cTn id="26" fill="hold"/>
                                        <p:tgtEl>
                                          <p:spTgt spid="769"/>
                                        </p:tgtEl>
                                        <p:attrNameLst>
                                          <p:attrName>style.visibility</p:attrName>
                                        </p:attrNameLst>
                                      </p:cBhvr>
                                      <p:to>
                                        <p:strVal val="visible"/>
                                      </p:to>
                                    </p:set>
                                    <p:animEffect transition="in" filter="dissolve">
                                      <p:cBhvr>
                                        <p:cTn id="27" dur="1000"/>
                                        <p:tgtEl>
                                          <p:spTgt spid="769"/>
                                        </p:tgtEl>
                                      </p:cBhvr>
                                    </p:animEffect>
                                  </p:childTnLst>
                                </p:cTn>
                              </p:par>
                            </p:childTnLst>
                          </p:cTn>
                        </p:par>
                        <p:par>
                          <p:cTn id="28" fill="hold">
                            <p:stCondLst>
                              <p:cond delay="6000"/>
                            </p:stCondLst>
                            <p:childTnLst>
                              <p:par>
                                <p:cTn id="29" presetID="10" presetClass="entr" fill="hold" grpId="0" nodeType="afterEffect">
                                  <p:stCondLst>
                                    <p:cond delay="0"/>
                                  </p:stCondLst>
                                  <p:iterate>
                                    <p:tmAbs val="0"/>
                                  </p:iterate>
                                  <p:childTnLst>
                                    <p:set>
                                      <p:cBhvr>
                                        <p:cTn id="30" fill="hold"/>
                                        <p:tgtEl>
                                          <p:spTgt spid="754"/>
                                        </p:tgtEl>
                                        <p:attrNameLst>
                                          <p:attrName>style.visibility</p:attrName>
                                        </p:attrNameLst>
                                      </p:cBhvr>
                                      <p:to>
                                        <p:strVal val="visible"/>
                                      </p:to>
                                    </p:set>
                                    <p:animEffect transition="in" filter="fade">
                                      <p:cBhvr>
                                        <p:cTn id="31" dur="1500"/>
                                        <p:tgtEl>
                                          <p:spTgt spid="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4" grpId="0" animBg="1" advAuto="0"/>
      <p:bldP spid="757" grpId="0" animBg="1" advAuto="0"/>
      <p:bldP spid="760" grpId="0" animBg="1" advAuto="0"/>
      <p:bldP spid="763" grpId="0" animBg="1" advAuto="0"/>
      <p:bldP spid="766" grpId="0" animBg="1" advAuto="0"/>
      <p:bldP spid="769" grpId="0" animBg="1" advAuto="0"/>
      <p:bldP spid="772"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ADVANCEMENT…"/>
          <p:cNvSpPr txBox="1">
            <a:spLocks noGrp="1"/>
          </p:cNvSpPr>
          <p:nvPr>
            <p:ph type="body" idx="13"/>
          </p:nvPr>
        </p:nvSpPr>
        <p:spPr>
          <a:xfrm>
            <a:off x="1965724" y="808148"/>
            <a:ext cx="2972545" cy="687881"/>
          </a:xfrm>
          <a:prstGeom prst="rect">
            <a:avLst/>
          </a:prstGeom>
        </p:spPr>
        <p:txBody>
          <a:bodyPr/>
          <a:lstStyle/>
          <a:p>
            <a:r>
              <a:t>ADVANCEMENT</a:t>
            </a:r>
          </a:p>
          <a:p>
            <a:r>
              <a:rPr sz="1500">
                <a:solidFill>
                  <a:srgbClr val="F7941D"/>
                </a:solidFill>
              </a:rPr>
              <a:t>July 1, 2017 - June 30, 2018</a:t>
            </a:r>
          </a:p>
        </p:txBody>
      </p:sp>
      <p:grpSp>
        <p:nvGrpSpPr>
          <p:cNvPr id="777" name="D Grieco.jpeg"/>
          <p:cNvGrpSpPr/>
          <p:nvPr/>
        </p:nvGrpSpPr>
        <p:grpSpPr>
          <a:xfrm>
            <a:off x="10819436" y="717648"/>
            <a:ext cx="1029495" cy="1493590"/>
            <a:chOff x="0" y="0"/>
            <a:chExt cx="2058987" cy="2987178"/>
          </a:xfrm>
        </p:grpSpPr>
        <p:pic>
          <p:nvPicPr>
            <p:cNvPr id="776" name="D Grieco.jpeg" descr="D Grieco.jpeg"/>
            <p:cNvPicPr>
              <a:picLocks noChangeAspect="1"/>
            </p:cNvPicPr>
            <p:nvPr/>
          </p:nvPicPr>
          <p:blipFill>
            <a:blip r:embed="rId2">
              <a:extLst/>
            </a:blip>
            <a:srcRect l="4074" r="4074"/>
            <a:stretch>
              <a:fillRect/>
            </a:stretch>
          </p:blipFill>
          <p:spPr>
            <a:xfrm>
              <a:off x="50800" y="38100"/>
              <a:ext cx="1957388" cy="2834779"/>
            </a:xfrm>
            <a:custGeom>
              <a:avLst/>
              <a:gdLst/>
              <a:ahLst/>
              <a:cxnLst>
                <a:cxn ang="0">
                  <a:pos x="wd2" y="hd2"/>
                </a:cxn>
                <a:cxn ang="5400000">
                  <a:pos x="wd2" y="hd2"/>
                </a:cxn>
                <a:cxn ang="10800000">
                  <a:pos x="wd2" y="hd2"/>
                </a:cxn>
                <a:cxn ang="16200000">
                  <a:pos x="wd2" y="hd2"/>
                </a:cxn>
              </a:cxnLst>
              <a:rect l="0" t="0" r="r" b="b"/>
              <a:pathLst>
                <a:path w="21600" h="21600" extrusionOk="0">
                  <a:moveTo>
                    <a:pt x="3215" y="0"/>
                  </a:moveTo>
                  <a:cubicBezTo>
                    <a:pt x="2290" y="0"/>
                    <a:pt x="1821" y="1"/>
                    <a:pt x="1327" y="109"/>
                  </a:cubicBezTo>
                  <a:cubicBezTo>
                    <a:pt x="783" y="246"/>
                    <a:pt x="356" y="541"/>
                    <a:pt x="158" y="916"/>
                  </a:cubicBezTo>
                  <a:cubicBezTo>
                    <a:pt x="0" y="1259"/>
                    <a:pt x="0" y="1583"/>
                    <a:pt x="0" y="2220"/>
                  </a:cubicBezTo>
                  <a:lnTo>
                    <a:pt x="0" y="19371"/>
                  </a:lnTo>
                  <a:cubicBezTo>
                    <a:pt x="0" y="20017"/>
                    <a:pt x="0" y="20341"/>
                    <a:pt x="158" y="20684"/>
                  </a:cubicBezTo>
                  <a:cubicBezTo>
                    <a:pt x="356" y="21059"/>
                    <a:pt x="783" y="21354"/>
                    <a:pt x="1327" y="21491"/>
                  </a:cubicBezTo>
                  <a:cubicBezTo>
                    <a:pt x="1824" y="21600"/>
                    <a:pt x="2293" y="21600"/>
                    <a:pt x="3215" y="21600"/>
                  </a:cubicBezTo>
                  <a:lnTo>
                    <a:pt x="18372" y="21600"/>
                  </a:lnTo>
                  <a:cubicBezTo>
                    <a:pt x="19308" y="21600"/>
                    <a:pt x="19776" y="21600"/>
                    <a:pt x="20273" y="21491"/>
                  </a:cubicBezTo>
                  <a:cubicBezTo>
                    <a:pt x="20817" y="21354"/>
                    <a:pt x="21244" y="21059"/>
                    <a:pt x="21442" y="20684"/>
                  </a:cubicBezTo>
                  <a:cubicBezTo>
                    <a:pt x="21600" y="20341"/>
                    <a:pt x="21600" y="20017"/>
                    <a:pt x="21600" y="19380"/>
                  </a:cubicBezTo>
                  <a:lnTo>
                    <a:pt x="21600" y="2229"/>
                  </a:lnTo>
                  <a:cubicBezTo>
                    <a:pt x="21600" y="1583"/>
                    <a:pt x="21600" y="1259"/>
                    <a:pt x="21442" y="916"/>
                  </a:cubicBezTo>
                  <a:cubicBezTo>
                    <a:pt x="21244" y="541"/>
                    <a:pt x="20817" y="246"/>
                    <a:pt x="20273" y="109"/>
                  </a:cubicBezTo>
                  <a:cubicBezTo>
                    <a:pt x="19776" y="0"/>
                    <a:pt x="19307" y="0"/>
                    <a:pt x="18385" y="0"/>
                  </a:cubicBezTo>
                  <a:lnTo>
                    <a:pt x="3215" y="0"/>
                  </a:lnTo>
                  <a:close/>
                </a:path>
              </a:pathLst>
            </a:custGeom>
            <a:ln>
              <a:noFill/>
            </a:ln>
            <a:effectLst/>
          </p:spPr>
        </p:pic>
        <p:pic>
          <p:nvPicPr>
            <p:cNvPr id="775" name="D Grieco.jpeg" descr="D Grieco.jpeg"/>
            <p:cNvPicPr>
              <a:picLocks/>
            </p:cNvPicPr>
            <p:nvPr/>
          </p:nvPicPr>
          <p:blipFill>
            <a:blip r:embed="rId3">
              <a:extLst/>
            </a:blip>
            <a:stretch>
              <a:fillRect/>
            </a:stretch>
          </p:blipFill>
          <p:spPr>
            <a:xfrm>
              <a:off x="0" y="0"/>
              <a:ext cx="2058988" cy="2987179"/>
            </a:xfrm>
            <a:prstGeom prst="rect">
              <a:avLst/>
            </a:prstGeom>
            <a:effectLst/>
          </p:spPr>
        </p:pic>
      </p:grpSp>
      <p:sp>
        <p:nvSpPr>
          <p:cNvPr id="778" name="$4,288,542 secured in donations in 2017-2018…"/>
          <p:cNvSpPr txBox="1"/>
          <p:nvPr/>
        </p:nvSpPr>
        <p:spPr>
          <a:xfrm>
            <a:off x="2477967" y="1965131"/>
            <a:ext cx="8623724" cy="34368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marL="198437" indent="-198437">
              <a:buSzPct val="125000"/>
              <a:buChar char="•"/>
              <a:defRPr sz="4000" b="0">
                <a:latin typeface="Avenir Next Condensed"/>
                <a:ea typeface="Avenir Next Condensed"/>
                <a:cs typeface="Avenir Next Condensed"/>
                <a:sym typeface="Avenir Next Condensed"/>
              </a:defRPr>
            </a:pPr>
            <a:r>
              <a:rPr sz="2000"/>
              <a:t>$4,288,542 secured in donations in 2017-2018</a:t>
            </a:r>
          </a:p>
          <a:p>
            <a:pPr marL="198437" indent="-198437">
              <a:buSzPct val="125000"/>
              <a:buChar char="•"/>
              <a:defRPr sz="4000" b="0">
                <a:latin typeface="Avenir Next Condensed"/>
                <a:ea typeface="Avenir Next Condensed"/>
                <a:cs typeface="Avenir Next Condensed"/>
                <a:sym typeface="Avenir Next Condensed"/>
              </a:defRPr>
            </a:pPr>
            <a:r>
              <a:rPr sz="2000"/>
              <a:t>Continue to expand our network of faculty collaborators</a:t>
            </a:r>
          </a:p>
          <a:p>
            <a:pPr marL="198437" indent="-198437">
              <a:buSzPct val="125000"/>
              <a:buChar char="•"/>
              <a:defRPr sz="4000" b="0">
                <a:latin typeface="Avenir Next Condensed"/>
                <a:ea typeface="Avenir Next Condensed"/>
                <a:cs typeface="Avenir Next Condensed"/>
                <a:sym typeface="Avenir Next Condensed"/>
              </a:defRPr>
            </a:pPr>
            <a:r>
              <a:rPr sz="2000"/>
              <a:t>Secured $1.55M from John Ross and Patricia Quigley for the Chair in Limb Preservation in Vascular Surgery</a:t>
            </a:r>
          </a:p>
          <a:p>
            <a:pPr marL="198437" indent="-198437">
              <a:buSzPct val="125000"/>
              <a:buChar char="•"/>
              <a:defRPr sz="4000" b="0">
                <a:latin typeface="Avenir Next Condensed"/>
                <a:ea typeface="Avenir Next Condensed"/>
                <a:cs typeface="Avenir Next Condensed"/>
                <a:sym typeface="Avenir Next Condensed"/>
              </a:defRPr>
            </a:pPr>
            <a:r>
              <a:rPr sz="2000"/>
              <a:t>Secured $250K gift from former Department of Surgery Chair John Wedge and his wife Patty Rigby for SSTP, expanding their commitment to the University and support of Post Grad scholarship</a:t>
            </a:r>
          </a:p>
          <a:p>
            <a:pPr marL="198437" indent="-198437">
              <a:buSzPct val="125000"/>
              <a:buChar char="•"/>
              <a:defRPr sz="4000" b="0">
                <a:latin typeface="Avenir Next Condensed"/>
                <a:ea typeface="Avenir Next Condensed"/>
                <a:cs typeface="Avenir Next Condensed"/>
                <a:sym typeface="Avenir Next Condensed"/>
              </a:defRPr>
            </a:pPr>
            <a:r>
              <a:rPr sz="2000"/>
              <a:t>Hosted a stewardship event for A. K. Prakash and over 40 individuals of significant influence to celebrate the phenomenal contribution of the Prakash Foundation, and the achievements of all the seven fellows who were in attendance and visiting from Ethiopia, Kenya, Nigeria, Zimbabwe, and Trinidad &amp; Tobago, where they have all gone back to practice</a:t>
            </a:r>
          </a:p>
        </p:txBody>
      </p:sp>
    </p:spTree>
    <p:extLst>
      <p:ext uri="{BB962C8B-B14F-4D97-AF65-F5344CB8AC3E}">
        <p14:creationId xmlns:p14="http://schemas.microsoft.com/office/powerpoint/2010/main" val="4275859311"/>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778">
                                            <p:bg/>
                                          </p:spTgt>
                                        </p:tgtEl>
                                        <p:attrNameLst>
                                          <p:attrName>style.visibility</p:attrName>
                                        </p:attrNameLst>
                                      </p:cBhvr>
                                      <p:to>
                                        <p:strVal val="visible"/>
                                      </p:to>
                                    </p:set>
                                    <p:animEffect transition="in" filter="wipe(left)">
                                      <p:cBhvr>
                                        <p:cTn id="7" dur="1000"/>
                                        <p:tgtEl>
                                          <p:spTgt spid="778">
                                            <p:bg/>
                                          </p:spTgt>
                                        </p:tgtEl>
                                      </p:cBhvr>
                                    </p:animEffect>
                                  </p:childTnLst>
                                </p:cTn>
                              </p:par>
                              <p:par>
                                <p:cTn id="8" presetID="22" presetClass="entr" presetSubtype="8" fill="hold" grpId="0" nodeType="withEffect">
                                  <p:stCondLst>
                                    <p:cond delay="0"/>
                                  </p:stCondLst>
                                  <p:iterate>
                                    <p:tmAbs val="0"/>
                                  </p:iterate>
                                  <p:childTnLst>
                                    <p:set>
                                      <p:cBhvr>
                                        <p:cTn id="9" fill="hold"/>
                                        <p:tgtEl>
                                          <p:spTgt spid="778">
                                            <p:txEl>
                                              <p:pRg st="0" end="0"/>
                                            </p:txEl>
                                          </p:spTgt>
                                        </p:tgtEl>
                                        <p:attrNameLst>
                                          <p:attrName>style.visibility</p:attrName>
                                        </p:attrNameLst>
                                      </p:cBhvr>
                                      <p:to>
                                        <p:strVal val="visible"/>
                                      </p:to>
                                    </p:set>
                                    <p:animEffect transition="in" filter="wipe(left)">
                                      <p:cBhvr>
                                        <p:cTn id="10" dur="1000"/>
                                        <p:tgtEl>
                                          <p:spTgt spid="77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iterate>
                                    <p:tmAbs val="0"/>
                                  </p:iterate>
                                  <p:childTnLst>
                                    <p:set>
                                      <p:cBhvr>
                                        <p:cTn id="14" fill="hold"/>
                                        <p:tgtEl>
                                          <p:spTgt spid="778">
                                            <p:txEl>
                                              <p:pRg st="1" end="1"/>
                                            </p:txEl>
                                          </p:spTgt>
                                        </p:tgtEl>
                                        <p:attrNameLst>
                                          <p:attrName>style.visibility</p:attrName>
                                        </p:attrNameLst>
                                      </p:cBhvr>
                                      <p:to>
                                        <p:strVal val="visible"/>
                                      </p:to>
                                    </p:set>
                                    <p:animEffect transition="in" filter="wipe(left)">
                                      <p:cBhvr>
                                        <p:cTn id="15" dur="1000"/>
                                        <p:tgtEl>
                                          <p:spTgt spid="77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p:tmAbs val="0"/>
                                  </p:iterate>
                                  <p:childTnLst>
                                    <p:set>
                                      <p:cBhvr>
                                        <p:cTn id="19" fill="hold"/>
                                        <p:tgtEl>
                                          <p:spTgt spid="778">
                                            <p:txEl>
                                              <p:pRg st="2" end="2"/>
                                            </p:txEl>
                                          </p:spTgt>
                                        </p:tgtEl>
                                        <p:attrNameLst>
                                          <p:attrName>style.visibility</p:attrName>
                                        </p:attrNameLst>
                                      </p:cBhvr>
                                      <p:to>
                                        <p:strVal val="visible"/>
                                      </p:to>
                                    </p:set>
                                    <p:animEffect transition="in" filter="wipe(left)">
                                      <p:cBhvr>
                                        <p:cTn id="20" dur="1000"/>
                                        <p:tgtEl>
                                          <p:spTgt spid="77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iterate>
                                    <p:tmAbs val="0"/>
                                  </p:iterate>
                                  <p:childTnLst>
                                    <p:set>
                                      <p:cBhvr>
                                        <p:cTn id="24" fill="hold"/>
                                        <p:tgtEl>
                                          <p:spTgt spid="778">
                                            <p:txEl>
                                              <p:pRg st="3" end="3"/>
                                            </p:txEl>
                                          </p:spTgt>
                                        </p:tgtEl>
                                        <p:attrNameLst>
                                          <p:attrName>style.visibility</p:attrName>
                                        </p:attrNameLst>
                                      </p:cBhvr>
                                      <p:to>
                                        <p:strVal val="visible"/>
                                      </p:to>
                                    </p:set>
                                    <p:animEffect transition="in" filter="wipe(left)">
                                      <p:cBhvr>
                                        <p:cTn id="25" dur="1000"/>
                                        <p:tgtEl>
                                          <p:spTgt spid="77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iterate>
                                    <p:tmAbs val="0"/>
                                  </p:iterate>
                                  <p:childTnLst>
                                    <p:set>
                                      <p:cBhvr>
                                        <p:cTn id="29" fill="hold"/>
                                        <p:tgtEl>
                                          <p:spTgt spid="778">
                                            <p:txEl>
                                              <p:pRg st="4" end="4"/>
                                            </p:txEl>
                                          </p:spTgt>
                                        </p:tgtEl>
                                        <p:attrNameLst>
                                          <p:attrName>style.visibility</p:attrName>
                                        </p:attrNameLst>
                                      </p:cBhvr>
                                      <p:to>
                                        <p:strVal val="visible"/>
                                      </p:to>
                                    </p:set>
                                    <p:animEffect transition="in" filter="wipe(left)">
                                      <p:cBhvr>
                                        <p:cTn id="30" dur="1000"/>
                                        <p:tgtEl>
                                          <p:spTgt spid="77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 grpId="0" build="p" bldLvl="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ADVANCEMENT…"/>
          <p:cNvSpPr txBox="1">
            <a:spLocks noGrp="1"/>
          </p:cNvSpPr>
          <p:nvPr>
            <p:ph type="body" idx="13"/>
          </p:nvPr>
        </p:nvSpPr>
        <p:spPr>
          <a:xfrm>
            <a:off x="1953024" y="738298"/>
            <a:ext cx="2972545" cy="687881"/>
          </a:xfrm>
          <a:prstGeom prst="rect">
            <a:avLst/>
          </a:prstGeom>
        </p:spPr>
        <p:txBody>
          <a:bodyPr/>
          <a:lstStyle/>
          <a:p>
            <a:r>
              <a:t>ADVANCEMENT</a:t>
            </a:r>
          </a:p>
          <a:p>
            <a:r>
              <a:rPr sz="1500">
                <a:solidFill>
                  <a:srgbClr val="F7941D"/>
                </a:solidFill>
              </a:rPr>
              <a:t>July 1, 2017 - June 30, 2018</a:t>
            </a:r>
          </a:p>
        </p:txBody>
      </p:sp>
      <p:pic>
        <p:nvPicPr>
          <p:cNvPr id="781" name="Screen Shot 2018-09-04 at 2.41.40 PM.png" descr="Screen Shot 2018-09-04 at 2.41.40 PM.png"/>
          <p:cNvPicPr>
            <a:picLocks noChangeAspect="1"/>
          </p:cNvPicPr>
          <p:nvPr/>
        </p:nvPicPr>
        <p:blipFill>
          <a:blip r:embed="rId2">
            <a:extLst/>
          </a:blip>
          <a:stretch>
            <a:fillRect/>
          </a:stretch>
        </p:blipFill>
        <p:spPr>
          <a:xfrm>
            <a:off x="3733495" y="1582396"/>
            <a:ext cx="7119462" cy="5046408"/>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4218187615"/>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781"/>
                                        </p:tgtEl>
                                        <p:attrNameLst>
                                          <p:attrName>style.visibility</p:attrName>
                                        </p:attrNameLst>
                                      </p:cBhvr>
                                      <p:to>
                                        <p:strVal val="visible"/>
                                      </p:to>
                                    </p:set>
                                    <p:animEffect transition="in" filter="fade">
                                      <p:cBhvr>
                                        <p:cTn id="7" dur="1500"/>
                                        <p:tgtEl>
                                          <p:spTgt spid="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1"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 name="morshead.jpg" descr="morshead.jpg"/>
          <p:cNvPicPr>
            <a:picLocks noGrp="1" noChangeAspect="1"/>
          </p:cNvPicPr>
          <p:nvPr>
            <p:ph type="pic" idx="13"/>
          </p:nvPr>
        </p:nvPicPr>
        <p:blipFill>
          <a:blip r:embed="rId2">
            <a:extLst/>
          </a:blip>
          <a:srcRect t="2000" b="1997"/>
          <a:stretch>
            <a:fillRect/>
          </a:stretch>
        </p:blipFill>
        <p:spPr>
          <a:xfrm>
            <a:off x="365911" y="1898341"/>
            <a:ext cx="1905143" cy="1905198"/>
          </a:xfrm>
          <a:custGeom>
            <a:avLst/>
            <a:gdLst/>
            <a:ahLst/>
            <a:cxnLst>
              <a:cxn ang="0">
                <a:pos x="wd2" y="hd2"/>
              </a:cxn>
              <a:cxn ang="5400000">
                <a:pos x="wd2" y="hd2"/>
              </a:cxn>
              <a:cxn ang="10800000">
                <a:pos x="wd2" y="hd2"/>
              </a:cxn>
              <a:cxn ang="16200000">
                <a:pos x="wd2" y="hd2"/>
              </a:cxn>
            </a:cxnLst>
            <a:rect l="0" t="0" r="r" b="b"/>
            <a:pathLst>
              <a:path w="21600" h="20595" extrusionOk="0">
                <a:moveTo>
                  <a:pt x="10799" y="0"/>
                </a:moveTo>
                <a:cubicBezTo>
                  <a:pt x="8035" y="0"/>
                  <a:pt x="5272" y="1005"/>
                  <a:pt x="3163" y="3016"/>
                </a:cubicBezTo>
                <a:cubicBezTo>
                  <a:pt x="1054" y="5027"/>
                  <a:pt x="0" y="7661"/>
                  <a:pt x="0" y="10296"/>
                </a:cubicBezTo>
                <a:cubicBezTo>
                  <a:pt x="0" y="12932"/>
                  <a:pt x="1054" y="15568"/>
                  <a:pt x="3163" y="17579"/>
                </a:cubicBezTo>
                <a:cubicBezTo>
                  <a:pt x="7381" y="21600"/>
                  <a:pt x="14219" y="21600"/>
                  <a:pt x="18437" y="17579"/>
                </a:cubicBezTo>
                <a:cubicBezTo>
                  <a:pt x="20546" y="15568"/>
                  <a:pt x="21600" y="12932"/>
                  <a:pt x="21600" y="10296"/>
                </a:cubicBezTo>
                <a:cubicBezTo>
                  <a:pt x="21600" y="7661"/>
                  <a:pt x="20546" y="5027"/>
                  <a:pt x="18437" y="3016"/>
                </a:cubicBezTo>
                <a:cubicBezTo>
                  <a:pt x="16328" y="1005"/>
                  <a:pt x="13563" y="0"/>
                  <a:pt x="10799" y="0"/>
                </a:cubicBezTo>
                <a:close/>
              </a:path>
            </a:pathLst>
          </a:custGeom>
        </p:spPr>
      </p:pic>
      <p:pic>
        <p:nvPicPr>
          <p:cNvPr id="494" name="Swallow 2017.jpg" descr="Swallow 2017.jpg"/>
          <p:cNvPicPr>
            <a:picLocks noGrp="1" noChangeAspect="1"/>
          </p:cNvPicPr>
          <p:nvPr>
            <p:ph type="pic" idx="14"/>
          </p:nvPr>
        </p:nvPicPr>
        <p:blipFill>
          <a:blip r:embed="rId3">
            <a:extLst/>
          </a:blip>
          <a:srcRect t="1238" r="5" b="32093"/>
          <a:stretch>
            <a:fillRect/>
          </a:stretch>
        </p:blipFill>
        <p:spPr>
          <a:xfrm>
            <a:off x="5143599" y="2035856"/>
            <a:ext cx="1904604" cy="1904736"/>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3" y="1006"/>
                  <a:pt x="3164" y="3017"/>
                </a:cubicBezTo>
                <a:cubicBezTo>
                  <a:pt x="1055" y="5027"/>
                  <a:pt x="0" y="7661"/>
                  <a:pt x="0" y="10297"/>
                </a:cubicBezTo>
                <a:cubicBezTo>
                  <a:pt x="0" y="12932"/>
                  <a:pt x="1055" y="15568"/>
                  <a:pt x="3164" y="17579"/>
                </a:cubicBezTo>
                <a:cubicBezTo>
                  <a:pt x="7382" y="21600"/>
                  <a:pt x="14220" y="21600"/>
                  <a:pt x="18438" y="17579"/>
                </a:cubicBezTo>
                <a:cubicBezTo>
                  <a:pt x="20547" y="15568"/>
                  <a:pt x="21600" y="12932"/>
                  <a:pt x="21600" y="10297"/>
                </a:cubicBezTo>
                <a:cubicBezTo>
                  <a:pt x="21600" y="7661"/>
                  <a:pt x="20547" y="5027"/>
                  <a:pt x="18438" y="3017"/>
                </a:cubicBezTo>
                <a:cubicBezTo>
                  <a:pt x="16329" y="1006"/>
                  <a:pt x="13564" y="0"/>
                  <a:pt x="10800" y="0"/>
                </a:cubicBezTo>
                <a:close/>
              </a:path>
            </a:pathLst>
          </a:custGeom>
        </p:spPr>
      </p:pic>
      <p:pic>
        <p:nvPicPr>
          <p:cNvPr id="495" name="Lozano A.jpg" descr="Lozano A.jpg"/>
          <p:cNvPicPr>
            <a:picLocks noGrp="1" noChangeAspect="1"/>
          </p:cNvPicPr>
          <p:nvPr>
            <p:ph type="pic" idx="15"/>
          </p:nvPr>
        </p:nvPicPr>
        <p:blipFill>
          <a:blip r:embed="rId4">
            <a:extLst/>
          </a:blip>
          <a:srcRect r="4" b="28704"/>
          <a:stretch>
            <a:fillRect/>
          </a:stretch>
        </p:blipFill>
        <p:spPr>
          <a:xfrm>
            <a:off x="7602963" y="3298687"/>
            <a:ext cx="1904604" cy="1903686"/>
          </a:xfrm>
          <a:custGeom>
            <a:avLst/>
            <a:gdLst/>
            <a:ahLst/>
            <a:cxnLst>
              <a:cxn ang="0">
                <a:pos x="wd2" y="hd2"/>
              </a:cxn>
              <a:cxn ang="5400000">
                <a:pos x="wd2" y="hd2"/>
              </a:cxn>
              <a:cxn ang="10800000">
                <a:pos x="wd2" y="hd2"/>
              </a:cxn>
              <a:cxn ang="16200000">
                <a:pos x="wd2" y="hd2"/>
              </a:cxn>
            </a:cxnLst>
            <a:rect l="0" t="0" r="r" b="b"/>
            <a:pathLst>
              <a:path w="21600" h="20594" extrusionOk="0">
                <a:moveTo>
                  <a:pt x="10564" y="0"/>
                </a:moveTo>
                <a:cubicBezTo>
                  <a:pt x="7879" y="56"/>
                  <a:pt x="5213" y="1053"/>
                  <a:pt x="3164" y="3007"/>
                </a:cubicBezTo>
                <a:cubicBezTo>
                  <a:pt x="1055" y="5019"/>
                  <a:pt x="0" y="7654"/>
                  <a:pt x="0" y="10291"/>
                </a:cubicBezTo>
                <a:cubicBezTo>
                  <a:pt x="0" y="12928"/>
                  <a:pt x="1055" y="15565"/>
                  <a:pt x="3164" y="17577"/>
                </a:cubicBezTo>
                <a:cubicBezTo>
                  <a:pt x="7382" y="21600"/>
                  <a:pt x="14220" y="21600"/>
                  <a:pt x="18438" y="17577"/>
                </a:cubicBezTo>
                <a:cubicBezTo>
                  <a:pt x="20547" y="15565"/>
                  <a:pt x="21600" y="12928"/>
                  <a:pt x="21600" y="10291"/>
                </a:cubicBezTo>
                <a:cubicBezTo>
                  <a:pt x="21600" y="7654"/>
                  <a:pt x="20547" y="5019"/>
                  <a:pt x="18438" y="3007"/>
                </a:cubicBezTo>
                <a:cubicBezTo>
                  <a:pt x="16389" y="1053"/>
                  <a:pt x="13721" y="56"/>
                  <a:pt x="11036" y="0"/>
                </a:cubicBezTo>
                <a:lnTo>
                  <a:pt x="10564" y="0"/>
                </a:lnTo>
                <a:close/>
              </a:path>
            </a:pathLst>
          </a:custGeom>
        </p:spPr>
      </p:pic>
      <p:pic>
        <p:nvPicPr>
          <p:cNvPr id="496" name="Ferguson-Peter-1-200x200.jpg" descr="Ferguson-Peter-1-200x200.jpg"/>
          <p:cNvPicPr>
            <a:picLocks noGrp="1" noChangeAspect="1"/>
          </p:cNvPicPr>
          <p:nvPr>
            <p:ph type="pic" idx="16"/>
          </p:nvPr>
        </p:nvPicPr>
        <p:blipFill>
          <a:blip r:embed="rId5">
            <a:extLst/>
          </a:blip>
          <a:srcRect/>
          <a:stretch>
            <a:fillRect/>
          </a:stretch>
        </p:blipFill>
        <p:spPr>
          <a:xfrm>
            <a:off x="9920843" y="1898341"/>
            <a:ext cx="1904802" cy="1904802"/>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8037" y="0"/>
                  <a:pt x="5273" y="1055"/>
                  <a:pt x="3164" y="3164"/>
                </a:cubicBezTo>
                <a:cubicBezTo>
                  <a:pt x="1055" y="5273"/>
                  <a:pt x="0" y="8037"/>
                  <a:pt x="0" y="10801"/>
                </a:cubicBezTo>
                <a:cubicBezTo>
                  <a:pt x="0" y="13565"/>
                  <a:pt x="1055" y="16327"/>
                  <a:pt x="3164" y="18436"/>
                </a:cubicBezTo>
                <a:cubicBezTo>
                  <a:pt x="5273" y="20545"/>
                  <a:pt x="8037" y="21600"/>
                  <a:pt x="10801" y="21600"/>
                </a:cubicBezTo>
                <a:cubicBezTo>
                  <a:pt x="13565" y="21600"/>
                  <a:pt x="16327" y="20545"/>
                  <a:pt x="18436" y="18436"/>
                </a:cubicBezTo>
                <a:cubicBezTo>
                  <a:pt x="20545" y="16327"/>
                  <a:pt x="21600" y="13565"/>
                  <a:pt x="21600" y="10801"/>
                </a:cubicBezTo>
                <a:cubicBezTo>
                  <a:pt x="21600" y="8037"/>
                  <a:pt x="20545" y="5273"/>
                  <a:pt x="18436" y="3164"/>
                </a:cubicBezTo>
                <a:cubicBezTo>
                  <a:pt x="16327" y="1055"/>
                  <a:pt x="13565" y="0"/>
                  <a:pt x="10801" y="0"/>
                </a:cubicBezTo>
                <a:close/>
              </a:path>
            </a:pathLst>
          </a:custGeom>
        </p:spPr>
      </p:pic>
      <p:sp>
        <p:nvSpPr>
          <p:cNvPr id="497" name="Division chairs 2018"/>
          <p:cNvSpPr txBox="1">
            <a:spLocks noGrp="1"/>
          </p:cNvSpPr>
          <p:nvPr>
            <p:ph type="body" idx="17"/>
          </p:nvPr>
        </p:nvSpPr>
        <p:spPr>
          <a:prstGeom prst="rect">
            <a:avLst/>
          </a:prstGeom>
        </p:spPr>
        <p:txBody>
          <a:bodyPr/>
          <a:lstStyle/>
          <a:p>
            <a:pPr>
              <a:defRPr cap="all">
                <a:solidFill>
                  <a:srgbClr val="1B2E59"/>
                </a:solidFill>
                <a:latin typeface="Futura"/>
                <a:ea typeface="Futura"/>
                <a:cs typeface="Futura"/>
                <a:sym typeface="Futura"/>
              </a:defRPr>
            </a:pPr>
            <a:r>
              <a:t>Division chairs </a:t>
            </a:r>
            <a:r>
              <a:rPr>
                <a:solidFill>
                  <a:srgbClr val="F7941D"/>
                </a:solidFill>
              </a:rPr>
              <a:t>2018</a:t>
            </a:r>
          </a:p>
        </p:txBody>
      </p:sp>
      <p:sp>
        <p:nvSpPr>
          <p:cNvPr id="498" name="Anatomy"/>
          <p:cNvSpPr txBox="1">
            <a:spLocks noGrp="1"/>
          </p:cNvSpPr>
          <p:nvPr>
            <p:ph type="body" idx="18"/>
          </p:nvPr>
        </p:nvSpPr>
        <p:spPr>
          <a:xfrm>
            <a:off x="517971" y="4399840"/>
            <a:ext cx="1601079" cy="571438"/>
          </a:xfrm>
          <a:prstGeom prst="rect">
            <a:avLst/>
          </a:prstGeom>
        </p:spPr>
        <p:txBody>
          <a:bodyPr/>
          <a:lstStyle>
            <a:lvl1pPr marL="0" indent="0" algn="ctr" defTabSz="457200">
              <a:lnSpc>
                <a:spcPct val="110000"/>
              </a:lnSpc>
              <a:spcBef>
                <a:spcPts val="0"/>
              </a:spcBef>
              <a:buSzTx/>
              <a:buNone/>
              <a:defRPr sz="3000" i="1">
                <a:solidFill>
                  <a:srgbClr val="5E5E5E"/>
                </a:solidFill>
                <a:latin typeface="Calisto MT"/>
                <a:ea typeface="Calisto MT"/>
                <a:cs typeface="Calisto MT"/>
                <a:sym typeface="Calisto MT"/>
              </a:defRPr>
            </a:lvl1pPr>
          </a:lstStyle>
          <a:p>
            <a:r>
              <a:t>Anatomy</a:t>
            </a:r>
          </a:p>
        </p:txBody>
      </p:sp>
      <p:sp>
        <p:nvSpPr>
          <p:cNvPr id="499" name="Cindi Morshead"/>
          <p:cNvSpPr txBox="1">
            <a:spLocks noGrp="1"/>
          </p:cNvSpPr>
          <p:nvPr>
            <p:ph type="body" idx="19"/>
          </p:nvPr>
        </p:nvSpPr>
        <p:spPr>
          <a:xfrm>
            <a:off x="475971" y="4073579"/>
            <a:ext cx="1685078" cy="313932"/>
          </a:xfrm>
          <a:prstGeom prst="rect">
            <a:avLst/>
          </a:prstGeom>
        </p:spPr>
        <p:txBody>
          <a:bodyPr/>
          <a:lstStyle/>
          <a:p>
            <a:r>
              <a:t>Cindi Morshead</a:t>
            </a:r>
          </a:p>
        </p:txBody>
      </p:sp>
      <p:sp>
        <p:nvSpPr>
          <p:cNvPr id="500" name="General Surgery"/>
          <p:cNvSpPr txBox="1">
            <a:spLocks noGrp="1"/>
          </p:cNvSpPr>
          <p:nvPr>
            <p:ph type="body" idx="20"/>
          </p:nvPr>
        </p:nvSpPr>
        <p:spPr>
          <a:xfrm>
            <a:off x="4741495" y="4522077"/>
            <a:ext cx="2709011" cy="571438"/>
          </a:xfrm>
          <a:prstGeom prst="rect">
            <a:avLst/>
          </a:prstGeom>
        </p:spPr>
        <p:txBody>
          <a:bodyPr/>
          <a:lstStyle>
            <a:lvl1pPr marL="0" indent="0" algn="ctr" defTabSz="457200">
              <a:lnSpc>
                <a:spcPct val="110000"/>
              </a:lnSpc>
              <a:spcBef>
                <a:spcPts val="0"/>
              </a:spcBef>
              <a:buSzTx/>
              <a:buNone/>
              <a:defRPr sz="3000" i="1">
                <a:solidFill>
                  <a:srgbClr val="5E5E5E"/>
                </a:solidFill>
                <a:latin typeface="Calisto MT"/>
                <a:ea typeface="Calisto MT"/>
                <a:cs typeface="Calisto MT"/>
                <a:sym typeface="Calisto MT"/>
              </a:defRPr>
            </a:lvl1pPr>
          </a:lstStyle>
          <a:p>
            <a:r>
              <a:t>General Surgery</a:t>
            </a:r>
          </a:p>
        </p:txBody>
      </p:sp>
      <p:sp>
        <p:nvSpPr>
          <p:cNvPr id="501" name="Carol Swallow"/>
          <p:cNvSpPr txBox="1">
            <a:spLocks noGrp="1"/>
          </p:cNvSpPr>
          <p:nvPr>
            <p:ph type="body" idx="21"/>
          </p:nvPr>
        </p:nvSpPr>
        <p:spPr>
          <a:xfrm>
            <a:off x="5322904" y="4205713"/>
            <a:ext cx="1546194" cy="313932"/>
          </a:xfrm>
          <a:prstGeom prst="rect">
            <a:avLst/>
          </a:prstGeom>
        </p:spPr>
        <p:txBody>
          <a:bodyPr/>
          <a:lstStyle/>
          <a:p>
            <a:r>
              <a:t>Carol Swallow</a:t>
            </a:r>
          </a:p>
        </p:txBody>
      </p:sp>
      <p:sp>
        <p:nvSpPr>
          <p:cNvPr id="502" name="Neurosurgery"/>
          <p:cNvSpPr txBox="1">
            <a:spLocks noGrp="1"/>
          </p:cNvSpPr>
          <p:nvPr>
            <p:ph type="body" idx="22"/>
          </p:nvPr>
        </p:nvSpPr>
        <p:spPr>
          <a:xfrm>
            <a:off x="7431691" y="5596366"/>
            <a:ext cx="2247346" cy="571438"/>
          </a:xfrm>
          <a:prstGeom prst="rect">
            <a:avLst/>
          </a:prstGeom>
        </p:spPr>
        <p:txBody>
          <a:bodyPr/>
          <a:lstStyle>
            <a:lvl1pPr marL="0" indent="0" algn="ctr" defTabSz="457200">
              <a:lnSpc>
                <a:spcPct val="110000"/>
              </a:lnSpc>
              <a:spcBef>
                <a:spcPts val="0"/>
              </a:spcBef>
              <a:buSzTx/>
              <a:buNone/>
              <a:defRPr sz="3000" i="1">
                <a:solidFill>
                  <a:srgbClr val="5E5E5E"/>
                </a:solidFill>
                <a:latin typeface="Calisto MT"/>
                <a:ea typeface="Calisto MT"/>
                <a:cs typeface="Calisto MT"/>
                <a:sym typeface="Calisto MT"/>
              </a:defRPr>
            </a:lvl1pPr>
          </a:lstStyle>
          <a:p>
            <a:r>
              <a:t>Neurosurgery</a:t>
            </a:r>
          </a:p>
        </p:txBody>
      </p:sp>
      <p:sp>
        <p:nvSpPr>
          <p:cNvPr id="503" name="Andres Lozano"/>
          <p:cNvSpPr txBox="1">
            <a:spLocks noGrp="1"/>
          </p:cNvSpPr>
          <p:nvPr>
            <p:ph type="body" idx="23"/>
          </p:nvPr>
        </p:nvSpPr>
        <p:spPr>
          <a:xfrm>
            <a:off x="7757614" y="5288383"/>
            <a:ext cx="1595501" cy="313932"/>
          </a:xfrm>
          <a:prstGeom prst="rect">
            <a:avLst/>
          </a:prstGeom>
        </p:spPr>
        <p:txBody>
          <a:bodyPr/>
          <a:lstStyle/>
          <a:p>
            <a:r>
              <a:t>Andres Lozano</a:t>
            </a:r>
          </a:p>
        </p:txBody>
      </p:sp>
      <p:sp>
        <p:nvSpPr>
          <p:cNvPr id="504" name="Orthopaedics"/>
          <p:cNvSpPr txBox="1">
            <a:spLocks noGrp="1"/>
          </p:cNvSpPr>
          <p:nvPr>
            <p:ph type="body" idx="24"/>
          </p:nvPr>
        </p:nvSpPr>
        <p:spPr>
          <a:xfrm>
            <a:off x="9767268" y="4439965"/>
            <a:ext cx="2211952" cy="1079270"/>
          </a:xfrm>
          <a:prstGeom prst="rect">
            <a:avLst/>
          </a:prstGeom>
        </p:spPr>
        <p:txBody>
          <a:bodyPr/>
          <a:lstStyle/>
          <a:p>
            <a:pPr>
              <a:defRPr sz="3000" i="1">
                <a:solidFill>
                  <a:srgbClr val="5E5E5E"/>
                </a:solidFill>
                <a:latin typeface="Calisto MT"/>
                <a:ea typeface="Calisto MT"/>
                <a:cs typeface="Calisto MT"/>
                <a:sym typeface="Calisto MT"/>
              </a:defRPr>
            </a:pPr>
            <a:r>
              <a:t>Orthopaedics</a:t>
            </a:r>
          </a:p>
          <a:p>
            <a:pPr>
              <a:defRPr sz="3000" i="1">
                <a:solidFill>
                  <a:srgbClr val="5E5E5E"/>
                </a:solidFill>
                <a:latin typeface="Calisto MT"/>
                <a:ea typeface="Calisto MT"/>
                <a:cs typeface="Calisto MT"/>
                <a:sym typeface="Calisto MT"/>
              </a:defRPr>
            </a:pPr>
            <a:endParaRPr/>
          </a:p>
        </p:txBody>
      </p:sp>
      <p:sp>
        <p:nvSpPr>
          <p:cNvPr id="505" name="Peter Ferguson"/>
          <p:cNvSpPr txBox="1">
            <a:spLocks noGrp="1"/>
          </p:cNvSpPr>
          <p:nvPr>
            <p:ph type="body" idx="25"/>
          </p:nvPr>
        </p:nvSpPr>
        <p:spPr>
          <a:xfrm>
            <a:off x="10089889" y="4073152"/>
            <a:ext cx="1566711" cy="313932"/>
          </a:xfrm>
          <a:prstGeom prst="rect">
            <a:avLst/>
          </a:prstGeom>
        </p:spPr>
        <p:txBody>
          <a:bodyPr/>
          <a:lstStyle/>
          <a:p>
            <a:r>
              <a:t>Peter Ferguson</a:t>
            </a:r>
          </a:p>
        </p:txBody>
      </p:sp>
      <p:pic>
        <p:nvPicPr>
          <p:cNvPr id="506" name="Van Arsdell, Glen_20160229_DSC_0236.jpg" descr="Van Arsdell, Glen_20160229_DSC_0236.jpg"/>
          <p:cNvPicPr>
            <a:picLocks noChangeAspect="1"/>
          </p:cNvPicPr>
          <p:nvPr/>
        </p:nvPicPr>
        <p:blipFill>
          <a:blip r:embed="rId6">
            <a:extLst/>
          </a:blip>
          <a:srcRect t="7415" b="22596"/>
          <a:stretch>
            <a:fillRect/>
          </a:stretch>
        </p:blipFill>
        <p:spPr>
          <a:xfrm>
            <a:off x="2440055" y="3276702"/>
            <a:ext cx="1905178" cy="1905203"/>
          </a:xfrm>
          <a:custGeom>
            <a:avLst/>
            <a:gdLst/>
            <a:ahLst/>
            <a:cxnLst>
              <a:cxn ang="0">
                <a:pos x="wd2" y="hd2"/>
              </a:cxn>
              <a:cxn ang="5400000">
                <a:pos x="wd2" y="hd2"/>
              </a:cxn>
              <a:cxn ang="10800000">
                <a:pos x="wd2" y="hd2"/>
              </a:cxn>
              <a:cxn ang="16200000">
                <a:pos x="wd2" y="hd2"/>
              </a:cxn>
            </a:cxnLst>
            <a:rect l="0" t="0" r="r" b="b"/>
            <a:pathLst>
              <a:path w="21600" h="20595" extrusionOk="0">
                <a:moveTo>
                  <a:pt x="10799" y="0"/>
                </a:moveTo>
                <a:cubicBezTo>
                  <a:pt x="8035" y="0"/>
                  <a:pt x="5272" y="1005"/>
                  <a:pt x="3163" y="3016"/>
                </a:cubicBezTo>
                <a:cubicBezTo>
                  <a:pt x="1054" y="5027"/>
                  <a:pt x="0" y="7661"/>
                  <a:pt x="0" y="10296"/>
                </a:cubicBezTo>
                <a:cubicBezTo>
                  <a:pt x="0" y="12932"/>
                  <a:pt x="1054" y="15568"/>
                  <a:pt x="3163" y="17579"/>
                </a:cubicBezTo>
                <a:cubicBezTo>
                  <a:pt x="7381" y="21600"/>
                  <a:pt x="14219" y="21600"/>
                  <a:pt x="18437" y="17579"/>
                </a:cubicBezTo>
                <a:cubicBezTo>
                  <a:pt x="20546" y="15568"/>
                  <a:pt x="21600" y="12932"/>
                  <a:pt x="21600" y="10296"/>
                </a:cubicBezTo>
                <a:cubicBezTo>
                  <a:pt x="21600" y="7661"/>
                  <a:pt x="20546" y="5027"/>
                  <a:pt x="18437" y="3016"/>
                </a:cubicBezTo>
                <a:cubicBezTo>
                  <a:pt x="16328" y="1005"/>
                  <a:pt x="13563" y="0"/>
                  <a:pt x="10799" y="0"/>
                </a:cubicBezTo>
                <a:close/>
              </a:path>
            </a:pathLst>
          </a:custGeom>
          <a:ln w="12700">
            <a:miter lim="400000"/>
          </a:ln>
        </p:spPr>
      </p:pic>
      <p:sp>
        <p:nvSpPr>
          <p:cNvPr id="507" name="Glen van Arsdell"/>
          <p:cNvSpPr txBox="1"/>
          <p:nvPr/>
        </p:nvSpPr>
        <p:spPr>
          <a:xfrm>
            <a:off x="2590421" y="5288383"/>
            <a:ext cx="1617109" cy="2975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spAutoFit/>
          </a:bodyPr>
          <a:lstStyle>
            <a:lvl1pPr>
              <a:defRPr sz="3200" b="0">
                <a:solidFill>
                  <a:srgbClr val="1B2E59"/>
                </a:solidFill>
                <a:latin typeface="Futura"/>
                <a:ea typeface="Futura"/>
                <a:cs typeface="Futura"/>
                <a:sym typeface="Futura"/>
              </a:defRPr>
            </a:lvl1pPr>
          </a:lstStyle>
          <a:p>
            <a:r>
              <a:rPr sz="1600"/>
              <a:t>Glen van Arsdell</a:t>
            </a:r>
          </a:p>
        </p:txBody>
      </p:sp>
      <p:sp>
        <p:nvSpPr>
          <p:cNvPr id="508" name="Cardiac Surgery"/>
          <p:cNvSpPr txBox="1"/>
          <p:nvPr/>
        </p:nvSpPr>
        <p:spPr>
          <a:xfrm>
            <a:off x="2773929" y="5596366"/>
            <a:ext cx="767839" cy="1956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spAutoFit/>
          </a:bodyPr>
          <a:lstStyle>
            <a:lvl1pPr defTabSz="457200">
              <a:lnSpc>
                <a:spcPct val="110000"/>
              </a:lnSpc>
              <a:defRPr b="0" i="1">
                <a:solidFill>
                  <a:srgbClr val="5E5E5E"/>
                </a:solidFill>
                <a:latin typeface="Calisto MT"/>
                <a:ea typeface="Calisto MT"/>
                <a:cs typeface="Calisto MT"/>
                <a:sym typeface="Calisto MT"/>
              </a:defRPr>
            </a:lvl1pPr>
          </a:lstStyle>
          <a:p>
            <a:r>
              <a:rPr sz="900"/>
              <a:t>Cardiac Surgery</a:t>
            </a:r>
          </a:p>
        </p:txBody>
      </p:sp>
      <p:pic>
        <p:nvPicPr>
          <p:cNvPr id="509" name="Screen Shot 2018-09-02 at 6.02.05 AM.png" descr="Screen Shot 2018-09-02 at 6.02.05 AM.png"/>
          <p:cNvPicPr>
            <a:picLocks noChangeAspect="1"/>
          </p:cNvPicPr>
          <p:nvPr/>
        </p:nvPicPr>
        <p:blipFill>
          <a:blip r:embed="rId7">
            <a:extLst/>
          </a:blip>
          <a:stretch>
            <a:fillRect/>
          </a:stretch>
        </p:blipFill>
        <p:spPr>
          <a:xfrm>
            <a:off x="10899329" y="5790879"/>
            <a:ext cx="909306" cy="687808"/>
          </a:xfrm>
          <a:prstGeom prst="rect">
            <a:avLst/>
          </a:prstGeom>
          <a:ln w="12700">
            <a:miter lim="400000"/>
          </a:ln>
        </p:spPr>
      </p:pic>
    </p:spTree>
    <p:extLst>
      <p:ext uri="{BB962C8B-B14F-4D97-AF65-F5344CB8AC3E}">
        <p14:creationId xmlns:p14="http://schemas.microsoft.com/office/powerpoint/2010/main" val="1850426406"/>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 name="Line"/>
          <p:cNvSpPr/>
          <p:nvPr/>
        </p:nvSpPr>
        <p:spPr>
          <a:xfrm>
            <a:off x="232707" y="631476"/>
            <a:ext cx="11726587" cy="1"/>
          </a:xfrm>
          <a:prstGeom prst="line">
            <a:avLst/>
          </a:prstGeom>
          <a:ln w="25400">
            <a:solidFill>
              <a:srgbClr val="4B70AA"/>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84" name="University of Toronto     Department of Surgery"/>
          <p:cNvSpPr txBox="1"/>
          <p:nvPr/>
        </p:nvSpPr>
        <p:spPr>
          <a:xfrm>
            <a:off x="231308" y="330242"/>
            <a:ext cx="2829301"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defRPr sz="2200">
                <a:solidFill>
                  <a:srgbClr val="1B2E59"/>
                </a:solidFill>
                <a:latin typeface="Athelas"/>
                <a:ea typeface="Athelas"/>
                <a:cs typeface="Athelas"/>
                <a:sym typeface="Athelas"/>
              </a:defRPr>
            </a:lvl1pPr>
          </a:lstStyle>
          <a:p>
            <a:r>
              <a:rPr sz="1100"/>
              <a:t>University of Toronto     Department of Surgery</a:t>
            </a:r>
          </a:p>
        </p:txBody>
      </p:sp>
      <p:sp>
        <p:nvSpPr>
          <p:cNvPr id="785" name="Line"/>
          <p:cNvSpPr/>
          <p:nvPr/>
        </p:nvSpPr>
        <p:spPr>
          <a:xfrm>
            <a:off x="1614219" y="345051"/>
            <a:ext cx="1" cy="203201"/>
          </a:xfrm>
          <a:prstGeom prst="line">
            <a:avLst/>
          </a:prstGeom>
          <a:ln w="25400">
            <a:solidFill>
              <a:srgbClr val="1B2E59"/>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86" name="Annual Address 2018"/>
          <p:cNvSpPr txBox="1"/>
          <p:nvPr/>
        </p:nvSpPr>
        <p:spPr>
          <a:xfrm>
            <a:off x="10660522" y="330242"/>
            <a:ext cx="1277594"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r" defTabSz="228600">
              <a:defRPr sz="2200">
                <a:solidFill>
                  <a:srgbClr val="1B2E59"/>
                </a:solidFill>
                <a:latin typeface="Athelas"/>
                <a:ea typeface="Athelas"/>
                <a:cs typeface="Athelas"/>
                <a:sym typeface="Athelas"/>
              </a:defRPr>
            </a:pPr>
            <a:r>
              <a:rPr sz="1100"/>
              <a:t>Annual Address </a:t>
            </a:r>
            <a:r>
              <a:rPr sz="1100">
                <a:solidFill>
                  <a:srgbClr val="F59331"/>
                </a:solidFill>
              </a:rPr>
              <a:t>2018</a:t>
            </a:r>
          </a:p>
        </p:txBody>
      </p:sp>
      <p:sp>
        <p:nvSpPr>
          <p:cNvPr id="787" name="Rectangle"/>
          <p:cNvSpPr/>
          <p:nvPr/>
        </p:nvSpPr>
        <p:spPr>
          <a:xfrm>
            <a:off x="-26649" y="6729275"/>
            <a:ext cx="12245299" cy="128608"/>
          </a:xfrm>
          <a:prstGeom prst="rect">
            <a:avLst/>
          </a:prstGeom>
          <a:solidFill>
            <a:srgbClr val="86AAD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788" name="Surgery Suture Logo-01.png" descr="Surgery Suture Logo-01.png"/>
          <p:cNvPicPr>
            <a:picLocks noChangeAspect="1"/>
          </p:cNvPicPr>
          <p:nvPr/>
        </p:nvPicPr>
        <p:blipFill>
          <a:blip r:embed="rId2">
            <a:extLst/>
          </a:blip>
          <a:stretch>
            <a:fillRect/>
          </a:stretch>
        </p:blipFill>
        <p:spPr>
          <a:xfrm>
            <a:off x="10857264" y="5638643"/>
            <a:ext cx="953839" cy="768174"/>
          </a:xfrm>
          <a:prstGeom prst="rect">
            <a:avLst/>
          </a:prstGeom>
          <a:ln w="12700">
            <a:miter lim="400000"/>
          </a:ln>
        </p:spPr>
      </p:pic>
      <p:pic>
        <p:nvPicPr>
          <p:cNvPr id="789" name="AdobeStock_104300024.jpeg" descr="AdobeStock_104300024.jpeg"/>
          <p:cNvPicPr>
            <a:picLocks noChangeAspect="1"/>
          </p:cNvPicPr>
          <p:nvPr/>
        </p:nvPicPr>
        <p:blipFill>
          <a:blip r:embed="rId3">
            <a:extLst/>
          </a:blip>
          <a:srcRect t="15999"/>
          <a:stretch>
            <a:fillRect/>
          </a:stretch>
        </p:blipFill>
        <p:spPr>
          <a:xfrm>
            <a:off x="-15191" y="0"/>
            <a:ext cx="12245299" cy="6858000"/>
          </a:xfrm>
          <a:prstGeom prst="rect">
            <a:avLst/>
          </a:prstGeom>
          <a:ln w="12700">
            <a:miter lim="400000"/>
          </a:ln>
        </p:spPr>
      </p:pic>
      <p:sp>
        <p:nvSpPr>
          <p:cNvPr id="790" name="Rectangle"/>
          <p:cNvSpPr/>
          <p:nvPr/>
        </p:nvSpPr>
        <p:spPr>
          <a:xfrm>
            <a:off x="-48112" y="-1461"/>
            <a:ext cx="12311222" cy="6860921"/>
          </a:xfrm>
          <a:prstGeom prst="rect">
            <a:avLst/>
          </a:prstGeom>
          <a:solidFill>
            <a:srgbClr val="1B2E59">
              <a:alpha val="64652"/>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91" name="Departures"/>
          <p:cNvSpPr txBox="1"/>
          <p:nvPr/>
        </p:nvSpPr>
        <p:spPr>
          <a:xfrm>
            <a:off x="412725" y="197796"/>
            <a:ext cx="2859116" cy="6052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spAutoFit/>
          </a:bodyPr>
          <a:lstStyle>
            <a:lvl1pPr algn="l" defTabSz="457200">
              <a:defRPr sz="7200" b="0" cap="all">
                <a:solidFill>
                  <a:srgbClr val="FFFFFF"/>
                </a:solidFill>
                <a:latin typeface="Futura"/>
                <a:ea typeface="Futura"/>
                <a:cs typeface="Futura"/>
                <a:sym typeface="Futura"/>
              </a:defRPr>
            </a:lvl1pPr>
          </a:lstStyle>
          <a:p>
            <a:r>
              <a:rPr sz="3600"/>
              <a:t>Departures</a:t>
            </a:r>
          </a:p>
        </p:txBody>
      </p:sp>
      <p:sp>
        <p:nvSpPr>
          <p:cNvPr id="792" name="Chris Caldarone…"/>
          <p:cNvSpPr txBox="1"/>
          <p:nvPr/>
        </p:nvSpPr>
        <p:spPr>
          <a:xfrm>
            <a:off x="123781" y="3137144"/>
            <a:ext cx="3048335"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spAutoFit/>
          </a:bodyPr>
          <a:lstStyle/>
          <a:p>
            <a:pPr>
              <a:spcBef>
                <a:spcPts val="400"/>
              </a:spcBef>
              <a:defRPr sz="4800" b="0">
                <a:solidFill>
                  <a:srgbClr val="FFFFFF"/>
                </a:solidFill>
              </a:defRPr>
            </a:pPr>
            <a:r>
              <a:rPr sz="2400"/>
              <a:t>Chris Caldarone </a:t>
            </a:r>
          </a:p>
          <a:p>
            <a:pPr>
              <a:spcBef>
                <a:spcPts val="400"/>
              </a:spcBef>
              <a:defRPr sz="4800" b="0">
                <a:solidFill>
                  <a:srgbClr val="FFFFFF"/>
                </a:solidFill>
              </a:defRPr>
            </a:pPr>
            <a:r>
              <a:rPr sz="2400"/>
              <a:t>Texas Childrens Hospital</a:t>
            </a:r>
          </a:p>
        </p:txBody>
      </p:sp>
      <p:pic>
        <p:nvPicPr>
          <p:cNvPr id="793" name="Caldarone.jpg" descr="Caldarone.jpg"/>
          <p:cNvPicPr>
            <a:picLocks noChangeAspect="1"/>
          </p:cNvPicPr>
          <p:nvPr/>
        </p:nvPicPr>
        <p:blipFill>
          <a:blip r:embed="rId4">
            <a:extLst/>
          </a:blip>
          <a:srcRect t="2541" b="25820"/>
          <a:stretch>
            <a:fillRect/>
          </a:stretch>
        </p:blipFill>
        <p:spPr>
          <a:xfrm>
            <a:off x="577663" y="857175"/>
            <a:ext cx="2180184" cy="2180228"/>
          </a:xfrm>
          <a:custGeom>
            <a:avLst/>
            <a:gdLst/>
            <a:ahLst/>
            <a:cxnLst>
              <a:cxn ang="0">
                <a:pos x="wd2" y="hd2"/>
              </a:cxn>
              <a:cxn ang="5400000">
                <a:pos x="wd2" y="hd2"/>
              </a:cxn>
              <a:cxn ang="10800000">
                <a:pos x="wd2" y="hd2"/>
              </a:cxn>
              <a:cxn ang="16200000">
                <a:pos x="wd2" y="hd2"/>
              </a:cxn>
            </a:cxnLst>
            <a:rect l="0" t="0" r="r" b="b"/>
            <a:pathLst>
              <a:path w="21600" h="20595" extrusionOk="0">
                <a:moveTo>
                  <a:pt x="10799" y="0"/>
                </a:moveTo>
                <a:cubicBezTo>
                  <a:pt x="8035" y="0"/>
                  <a:pt x="5272" y="1005"/>
                  <a:pt x="3163" y="3016"/>
                </a:cubicBezTo>
                <a:cubicBezTo>
                  <a:pt x="1054" y="5027"/>
                  <a:pt x="0" y="7661"/>
                  <a:pt x="0" y="10296"/>
                </a:cubicBezTo>
                <a:cubicBezTo>
                  <a:pt x="0" y="12932"/>
                  <a:pt x="1054" y="15568"/>
                  <a:pt x="3163" y="17579"/>
                </a:cubicBezTo>
                <a:cubicBezTo>
                  <a:pt x="7381" y="21600"/>
                  <a:pt x="14219" y="21600"/>
                  <a:pt x="18437" y="17579"/>
                </a:cubicBezTo>
                <a:cubicBezTo>
                  <a:pt x="20546" y="15568"/>
                  <a:pt x="21600" y="12932"/>
                  <a:pt x="21600" y="10296"/>
                </a:cubicBezTo>
                <a:cubicBezTo>
                  <a:pt x="21600" y="7661"/>
                  <a:pt x="20546" y="5027"/>
                  <a:pt x="18437" y="3016"/>
                </a:cubicBezTo>
                <a:cubicBezTo>
                  <a:pt x="16328" y="1005"/>
                  <a:pt x="13563" y="0"/>
                  <a:pt x="10799" y="0"/>
                </a:cubicBezTo>
                <a:close/>
              </a:path>
            </a:pathLst>
          </a:custGeom>
          <a:ln w="25400">
            <a:miter lim="400000"/>
          </a:ln>
          <a:effectLst>
            <a:outerShdw blurRad="254000" dist="127000" dir="5400000" rotWithShape="0">
              <a:srgbClr val="000000">
                <a:alpha val="70000"/>
              </a:srgbClr>
            </a:outerShdw>
          </a:effectLst>
        </p:spPr>
      </p:pic>
      <p:sp>
        <p:nvSpPr>
          <p:cNvPr id="794" name="Glen Van Arsdell…"/>
          <p:cNvSpPr txBox="1"/>
          <p:nvPr/>
        </p:nvSpPr>
        <p:spPr>
          <a:xfrm>
            <a:off x="4479636" y="3137144"/>
            <a:ext cx="2093586"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spAutoFit/>
          </a:bodyPr>
          <a:lstStyle/>
          <a:p>
            <a:pPr>
              <a:spcBef>
                <a:spcPts val="400"/>
              </a:spcBef>
              <a:defRPr sz="4800" b="0">
                <a:solidFill>
                  <a:srgbClr val="FFFFFF"/>
                </a:solidFill>
              </a:defRPr>
            </a:pPr>
            <a:r>
              <a:rPr sz="2400"/>
              <a:t>Glen Van Arsdell</a:t>
            </a:r>
          </a:p>
          <a:p>
            <a:pPr>
              <a:spcBef>
                <a:spcPts val="400"/>
              </a:spcBef>
              <a:defRPr sz="4800" b="0">
                <a:solidFill>
                  <a:srgbClr val="FFFFFF"/>
                </a:solidFill>
              </a:defRPr>
            </a:pPr>
            <a:r>
              <a:rPr sz="2400"/>
              <a:t>UCLA</a:t>
            </a:r>
          </a:p>
        </p:txBody>
      </p:sp>
      <p:pic>
        <p:nvPicPr>
          <p:cNvPr id="795" name="Van Arsdell, Glen_20160229_DSC_0236.jpg" descr="Van Arsdell, Glen_20160229_DSC_0236.jpg"/>
          <p:cNvPicPr>
            <a:picLocks noChangeAspect="1"/>
          </p:cNvPicPr>
          <p:nvPr/>
        </p:nvPicPr>
        <p:blipFill>
          <a:blip r:embed="rId5">
            <a:extLst/>
          </a:blip>
          <a:srcRect t="7415" b="22596"/>
          <a:stretch>
            <a:fillRect/>
          </a:stretch>
        </p:blipFill>
        <p:spPr>
          <a:xfrm>
            <a:off x="4715680" y="994687"/>
            <a:ext cx="1905179" cy="1905203"/>
          </a:xfrm>
          <a:custGeom>
            <a:avLst/>
            <a:gdLst/>
            <a:ahLst/>
            <a:cxnLst>
              <a:cxn ang="0">
                <a:pos x="wd2" y="hd2"/>
              </a:cxn>
              <a:cxn ang="5400000">
                <a:pos x="wd2" y="hd2"/>
              </a:cxn>
              <a:cxn ang="10800000">
                <a:pos x="wd2" y="hd2"/>
              </a:cxn>
              <a:cxn ang="16200000">
                <a:pos x="wd2" y="hd2"/>
              </a:cxn>
            </a:cxnLst>
            <a:rect l="0" t="0" r="r" b="b"/>
            <a:pathLst>
              <a:path w="21600" h="20595" extrusionOk="0">
                <a:moveTo>
                  <a:pt x="10799" y="0"/>
                </a:moveTo>
                <a:cubicBezTo>
                  <a:pt x="8035" y="0"/>
                  <a:pt x="5272" y="1005"/>
                  <a:pt x="3163" y="3016"/>
                </a:cubicBezTo>
                <a:cubicBezTo>
                  <a:pt x="1054" y="5027"/>
                  <a:pt x="0" y="7661"/>
                  <a:pt x="0" y="10296"/>
                </a:cubicBezTo>
                <a:cubicBezTo>
                  <a:pt x="0" y="12932"/>
                  <a:pt x="1054" y="15568"/>
                  <a:pt x="3163" y="17579"/>
                </a:cubicBezTo>
                <a:cubicBezTo>
                  <a:pt x="7381" y="21600"/>
                  <a:pt x="14219" y="21600"/>
                  <a:pt x="18437" y="17579"/>
                </a:cubicBezTo>
                <a:cubicBezTo>
                  <a:pt x="20546" y="15568"/>
                  <a:pt x="21600" y="12932"/>
                  <a:pt x="21600" y="10296"/>
                </a:cubicBezTo>
                <a:cubicBezTo>
                  <a:pt x="21600" y="7661"/>
                  <a:pt x="20546" y="5027"/>
                  <a:pt x="18437" y="3016"/>
                </a:cubicBezTo>
                <a:cubicBezTo>
                  <a:pt x="16328" y="1005"/>
                  <a:pt x="13563" y="0"/>
                  <a:pt x="10799" y="0"/>
                </a:cubicBezTo>
                <a:close/>
              </a:path>
            </a:pathLst>
          </a:custGeom>
          <a:ln w="12700">
            <a:miter lim="400000"/>
          </a:ln>
        </p:spPr>
      </p:pic>
      <p:sp>
        <p:nvSpPr>
          <p:cNvPr id="796" name="Ted Gerstle…"/>
          <p:cNvSpPr txBox="1"/>
          <p:nvPr/>
        </p:nvSpPr>
        <p:spPr>
          <a:xfrm>
            <a:off x="7562789" y="3020517"/>
            <a:ext cx="3234347"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spAutoFit/>
          </a:bodyPr>
          <a:lstStyle/>
          <a:p>
            <a:pPr>
              <a:spcBef>
                <a:spcPts val="400"/>
              </a:spcBef>
              <a:defRPr sz="4800" b="0">
                <a:solidFill>
                  <a:srgbClr val="FFFFFF"/>
                </a:solidFill>
              </a:defRPr>
            </a:pPr>
            <a:r>
              <a:rPr sz="2400"/>
              <a:t>Ted Gerstle</a:t>
            </a:r>
          </a:p>
          <a:p>
            <a:pPr>
              <a:spcBef>
                <a:spcPts val="400"/>
              </a:spcBef>
              <a:defRPr sz="4800" b="0">
                <a:solidFill>
                  <a:srgbClr val="FFFFFF"/>
                </a:solidFill>
              </a:defRPr>
            </a:pPr>
            <a:r>
              <a:rPr sz="2400"/>
              <a:t>Memorial Sloan Kettering</a:t>
            </a:r>
          </a:p>
        </p:txBody>
      </p:sp>
      <p:pic>
        <p:nvPicPr>
          <p:cNvPr id="797" name="download (1).jpeg" descr="download (1).jpeg"/>
          <p:cNvPicPr>
            <a:picLocks noChangeAspect="1"/>
          </p:cNvPicPr>
          <p:nvPr/>
        </p:nvPicPr>
        <p:blipFill>
          <a:blip r:embed="rId6">
            <a:extLst/>
          </a:blip>
          <a:stretch>
            <a:fillRect/>
          </a:stretch>
        </p:blipFill>
        <p:spPr>
          <a:xfrm>
            <a:off x="8666869" y="1025671"/>
            <a:ext cx="1292661" cy="1723548"/>
          </a:xfrm>
          <a:prstGeom prst="rect">
            <a:avLst/>
          </a:prstGeom>
          <a:ln w="12700">
            <a:miter lim="400000"/>
          </a:ln>
        </p:spPr>
      </p:pic>
      <p:pic>
        <p:nvPicPr>
          <p:cNvPr id="798" name="Image" descr="Image"/>
          <p:cNvPicPr>
            <a:picLocks noChangeAspect="1"/>
          </p:cNvPicPr>
          <p:nvPr/>
        </p:nvPicPr>
        <p:blipFill>
          <a:blip r:embed="rId7">
            <a:extLst/>
          </a:blip>
          <a:stretch>
            <a:fillRect/>
          </a:stretch>
        </p:blipFill>
        <p:spPr>
          <a:xfrm>
            <a:off x="953405" y="4443168"/>
            <a:ext cx="1428751" cy="1428751"/>
          </a:xfrm>
          <a:prstGeom prst="rect">
            <a:avLst/>
          </a:prstGeom>
          <a:ln w="12700">
            <a:miter lim="400000"/>
          </a:ln>
        </p:spPr>
      </p:pic>
      <p:sp>
        <p:nvSpPr>
          <p:cNvPr id="799" name="Martin Gargan…"/>
          <p:cNvSpPr txBox="1"/>
          <p:nvPr/>
        </p:nvSpPr>
        <p:spPr>
          <a:xfrm>
            <a:off x="624526" y="5981944"/>
            <a:ext cx="1865575"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spAutoFit/>
          </a:bodyPr>
          <a:lstStyle/>
          <a:p>
            <a:pPr>
              <a:spcBef>
                <a:spcPts val="400"/>
              </a:spcBef>
              <a:defRPr sz="4800" b="0">
                <a:solidFill>
                  <a:srgbClr val="FFFFFF"/>
                </a:solidFill>
              </a:defRPr>
            </a:pPr>
            <a:r>
              <a:rPr sz="2400"/>
              <a:t>Martin Gargan</a:t>
            </a:r>
          </a:p>
          <a:p>
            <a:pPr>
              <a:spcBef>
                <a:spcPts val="400"/>
              </a:spcBef>
              <a:defRPr sz="4800" b="0">
                <a:solidFill>
                  <a:srgbClr val="FFFFFF"/>
                </a:solidFill>
              </a:defRPr>
            </a:pPr>
            <a:r>
              <a:rPr sz="2400"/>
              <a:t>Bristol</a:t>
            </a:r>
          </a:p>
        </p:txBody>
      </p:sp>
      <p:sp>
        <p:nvSpPr>
          <p:cNvPr id="800" name="Mike McKee…"/>
          <p:cNvSpPr txBox="1"/>
          <p:nvPr/>
        </p:nvSpPr>
        <p:spPr>
          <a:xfrm>
            <a:off x="5175275" y="5981944"/>
            <a:ext cx="1592295"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spAutoFit/>
          </a:bodyPr>
          <a:lstStyle/>
          <a:p>
            <a:pPr>
              <a:spcBef>
                <a:spcPts val="400"/>
              </a:spcBef>
              <a:defRPr sz="4800" b="0">
                <a:solidFill>
                  <a:srgbClr val="FFFFFF"/>
                </a:solidFill>
              </a:defRPr>
            </a:pPr>
            <a:r>
              <a:rPr sz="2400"/>
              <a:t>Mike McKee</a:t>
            </a:r>
          </a:p>
          <a:p>
            <a:pPr>
              <a:spcBef>
                <a:spcPts val="400"/>
              </a:spcBef>
              <a:defRPr sz="4800" b="0">
                <a:solidFill>
                  <a:srgbClr val="FFFFFF"/>
                </a:solidFill>
              </a:defRPr>
            </a:pPr>
            <a:r>
              <a:rPr sz="2400"/>
              <a:t>Phoenix</a:t>
            </a:r>
          </a:p>
        </p:txBody>
      </p:sp>
      <p:pic>
        <p:nvPicPr>
          <p:cNvPr id="801" name="Image" descr="Image"/>
          <p:cNvPicPr>
            <a:picLocks noChangeAspect="1"/>
          </p:cNvPicPr>
          <p:nvPr/>
        </p:nvPicPr>
        <p:blipFill>
          <a:blip r:embed="rId8">
            <a:extLst/>
          </a:blip>
          <a:stretch>
            <a:fillRect/>
          </a:stretch>
        </p:blipFill>
        <p:spPr>
          <a:xfrm>
            <a:off x="5480050" y="4191364"/>
            <a:ext cx="1231900" cy="1651001"/>
          </a:xfrm>
          <a:prstGeom prst="rect">
            <a:avLst/>
          </a:prstGeom>
          <a:ln w="12700">
            <a:miter lim="400000"/>
          </a:ln>
        </p:spPr>
      </p:pic>
      <p:sp>
        <p:nvSpPr>
          <p:cNvPr id="802" name="Sean Cleary…"/>
          <p:cNvSpPr txBox="1"/>
          <p:nvPr/>
        </p:nvSpPr>
        <p:spPr>
          <a:xfrm>
            <a:off x="8642731" y="5867644"/>
            <a:ext cx="1508298"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spAutoFit/>
          </a:bodyPr>
          <a:lstStyle/>
          <a:p>
            <a:pPr>
              <a:spcBef>
                <a:spcPts val="400"/>
              </a:spcBef>
              <a:defRPr sz="4800" b="0">
                <a:solidFill>
                  <a:srgbClr val="FFFFFF"/>
                </a:solidFill>
              </a:defRPr>
            </a:pPr>
            <a:r>
              <a:rPr sz="2400"/>
              <a:t>Sean Cleary</a:t>
            </a:r>
          </a:p>
          <a:p>
            <a:pPr>
              <a:spcBef>
                <a:spcPts val="400"/>
              </a:spcBef>
              <a:defRPr sz="4800" b="0">
                <a:solidFill>
                  <a:srgbClr val="FFFFFF"/>
                </a:solidFill>
              </a:defRPr>
            </a:pPr>
            <a:r>
              <a:rPr sz="2400"/>
              <a:t>Mayo Clinic</a:t>
            </a:r>
          </a:p>
        </p:txBody>
      </p:sp>
      <p:pic>
        <p:nvPicPr>
          <p:cNvPr id="803" name="Image" descr="Image"/>
          <p:cNvPicPr>
            <a:picLocks noChangeAspect="1"/>
          </p:cNvPicPr>
          <p:nvPr/>
        </p:nvPicPr>
        <p:blipFill>
          <a:blip r:embed="rId9">
            <a:extLst/>
          </a:blip>
          <a:stretch>
            <a:fillRect/>
          </a:stretch>
        </p:blipFill>
        <p:spPr>
          <a:xfrm>
            <a:off x="8823325" y="4302489"/>
            <a:ext cx="1428750" cy="1428751"/>
          </a:xfrm>
          <a:prstGeom prst="rect">
            <a:avLst/>
          </a:prstGeom>
          <a:ln w="12700">
            <a:miter lim="400000"/>
          </a:ln>
        </p:spPr>
      </p:pic>
    </p:spTree>
    <p:extLst>
      <p:ext uri="{BB962C8B-B14F-4D97-AF65-F5344CB8AC3E}">
        <p14:creationId xmlns:p14="http://schemas.microsoft.com/office/powerpoint/2010/main" val="2722499476"/>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 name="Line"/>
          <p:cNvSpPr/>
          <p:nvPr/>
        </p:nvSpPr>
        <p:spPr>
          <a:xfrm>
            <a:off x="232707" y="631476"/>
            <a:ext cx="11726587" cy="1"/>
          </a:xfrm>
          <a:prstGeom prst="line">
            <a:avLst/>
          </a:prstGeom>
          <a:ln w="25400">
            <a:solidFill>
              <a:srgbClr val="4B70AA"/>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806" name="University of Toronto     Department of Surgery"/>
          <p:cNvSpPr txBox="1"/>
          <p:nvPr/>
        </p:nvSpPr>
        <p:spPr>
          <a:xfrm>
            <a:off x="231308" y="330242"/>
            <a:ext cx="2829301"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defRPr sz="2200">
                <a:solidFill>
                  <a:srgbClr val="1B2E59"/>
                </a:solidFill>
                <a:latin typeface="Athelas"/>
                <a:ea typeface="Athelas"/>
                <a:cs typeface="Athelas"/>
                <a:sym typeface="Athelas"/>
              </a:defRPr>
            </a:lvl1pPr>
          </a:lstStyle>
          <a:p>
            <a:r>
              <a:rPr sz="1100"/>
              <a:t>University of Toronto     Department of Surgery</a:t>
            </a:r>
          </a:p>
        </p:txBody>
      </p:sp>
      <p:sp>
        <p:nvSpPr>
          <p:cNvPr id="807" name="Line"/>
          <p:cNvSpPr/>
          <p:nvPr/>
        </p:nvSpPr>
        <p:spPr>
          <a:xfrm>
            <a:off x="1614219" y="345051"/>
            <a:ext cx="1" cy="203201"/>
          </a:xfrm>
          <a:prstGeom prst="line">
            <a:avLst/>
          </a:prstGeom>
          <a:ln w="25400">
            <a:solidFill>
              <a:srgbClr val="1B2E59"/>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808" name="Annual Address 2018"/>
          <p:cNvSpPr txBox="1"/>
          <p:nvPr/>
        </p:nvSpPr>
        <p:spPr>
          <a:xfrm>
            <a:off x="10660522" y="330242"/>
            <a:ext cx="1277594"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r" defTabSz="228600">
              <a:defRPr sz="2200">
                <a:solidFill>
                  <a:srgbClr val="1B2E59"/>
                </a:solidFill>
                <a:latin typeface="Athelas"/>
                <a:ea typeface="Athelas"/>
                <a:cs typeface="Athelas"/>
                <a:sym typeface="Athelas"/>
              </a:defRPr>
            </a:pPr>
            <a:r>
              <a:rPr sz="1100"/>
              <a:t>Annual Address </a:t>
            </a:r>
            <a:r>
              <a:rPr sz="1100">
                <a:solidFill>
                  <a:srgbClr val="F59331"/>
                </a:solidFill>
              </a:rPr>
              <a:t>2018</a:t>
            </a:r>
          </a:p>
        </p:txBody>
      </p:sp>
      <p:sp>
        <p:nvSpPr>
          <p:cNvPr id="809" name="Rectangle"/>
          <p:cNvSpPr/>
          <p:nvPr/>
        </p:nvSpPr>
        <p:spPr>
          <a:xfrm>
            <a:off x="-26649" y="6729275"/>
            <a:ext cx="12245299" cy="128608"/>
          </a:xfrm>
          <a:prstGeom prst="rect">
            <a:avLst/>
          </a:prstGeom>
          <a:solidFill>
            <a:srgbClr val="86AAD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810" name="Surgery Suture Logo-01.png" descr="Surgery Suture Logo-01.png"/>
          <p:cNvPicPr>
            <a:picLocks noChangeAspect="1"/>
          </p:cNvPicPr>
          <p:nvPr/>
        </p:nvPicPr>
        <p:blipFill>
          <a:blip r:embed="rId2">
            <a:extLst/>
          </a:blip>
          <a:stretch>
            <a:fillRect/>
          </a:stretch>
        </p:blipFill>
        <p:spPr>
          <a:xfrm>
            <a:off x="10857264" y="5638643"/>
            <a:ext cx="953839" cy="768174"/>
          </a:xfrm>
          <a:prstGeom prst="rect">
            <a:avLst/>
          </a:prstGeom>
          <a:ln w="12700">
            <a:miter lim="400000"/>
          </a:ln>
        </p:spPr>
      </p:pic>
      <p:pic>
        <p:nvPicPr>
          <p:cNvPr id="811" name="AdobeStock_104300024.jpeg" descr="AdobeStock_104300024.jpeg"/>
          <p:cNvPicPr>
            <a:picLocks noChangeAspect="1"/>
          </p:cNvPicPr>
          <p:nvPr/>
        </p:nvPicPr>
        <p:blipFill>
          <a:blip r:embed="rId3">
            <a:extLst/>
          </a:blip>
          <a:srcRect t="15999"/>
          <a:stretch>
            <a:fillRect/>
          </a:stretch>
        </p:blipFill>
        <p:spPr>
          <a:xfrm>
            <a:off x="-15191" y="0"/>
            <a:ext cx="12245299" cy="6858000"/>
          </a:xfrm>
          <a:prstGeom prst="rect">
            <a:avLst/>
          </a:prstGeom>
          <a:ln w="12700">
            <a:miter lim="400000"/>
          </a:ln>
        </p:spPr>
      </p:pic>
      <p:sp>
        <p:nvSpPr>
          <p:cNvPr id="812" name="Rectangle"/>
          <p:cNvSpPr/>
          <p:nvPr/>
        </p:nvSpPr>
        <p:spPr>
          <a:xfrm>
            <a:off x="-48112" y="-1461"/>
            <a:ext cx="12311222" cy="6860921"/>
          </a:xfrm>
          <a:prstGeom prst="rect">
            <a:avLst/>
          </a:prstGeom>
          <a:solidFill>
            <a:srgbClr val="1B2E59">
              <a:alpha val="64652"/>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813" name="Other departures worth noting"/>
          <p:cNvSpPr txBox="1"/>
          <p:nvPr/>
        </p:nvSpPr>
        <p:spPr>
          <a:xfrm>
            <a:off x="2924564" y="203919"/>
            <a:ext cx="6111609" cy="4514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spAutoFit/>
          </a:bodyPr>
          <a:lstStyle>
            <a:lvl1pPr algn="l" defTabSz="457200">
              <a:defRPr sz="5200" b="0" cap="all">
                <a:solidFill>
                  <a:srgbClr val="FFFFFF"/>
                </a:solidFill>
                <a:latin typeface="Futura"/>
                <a:ea typeface="Futura"/>
                <a:cs typeface="Futura"/>
                <a:sym typeface="Futura"/>
              </a:defRPr>
            </a:lvl1pPr>
          </a:lstStyle>
          <a:p>
            <a:r>
              <a:rPr sz="2600"/>
              <a:t>Other departures worth noting</a:t>
            </a:r>
          </a:p>
        </p:txBody>
      </p:sp>
      <p:grpSp>
        <p:nvGrpSpPr>
          <p:cNvPr id="818" name="Group"/>
          <p:cNvGrpSpPr/>
          <p:nvPr/>
        </p:nvGrpSpPr>
        <p:grpSpPr>
          <a:xfrm>
            <a:off x="527294" y="1783730"/>
            <a:ext cx="1996874" cy="2885777"/>
            <a:chOff x="-1" y="-38100"/>
            <a:chExt cx="3993746" cy="5771553"/>
          </a:xfrm>
        </p:grpSpPr>
        <p:sp>
          <p:nvSpPr>
            <p:cNvPr id="814" name="Dr Peter Pisters…"/>
            <p:cNvSpPr txBox="1"/>
            <p:nvPr/>
          </p:nvSpPr>
          <p:spPr>
            <a:xfrm>
              <a:off x="-1" y="4050941"/>
              <a:ext cx="3945054" cy="168251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t">
              <a:spAutoFit/>
            </a:bodyPr>
            <a:lstStyle/>
            <a:p>
              <a:pPr>
                <a:spcBef>
                  <a:spcPts val="400"/>
                </a:spcBef>
                <a:defRPr sz="4800" b="0">
                  <a:solidFill>
                    <a:srgbClr val="FFFFFF"/>
                  </a:solidFill>
                </a:defRPr>
              </a:pPr>
              <a:r>
                <a:rPr sz="2400"/>
                <a:t>Dr Peter Pisters</a:t>
              </a:r>
            </a:p>
            <a:p>
              <a:pPr>
                <a:spcBef>
                  <a:spcPts val="400"/>
                </a:spcBef>
                <a:defRPr sz="4800" b="0">
                  <a:solidFill>
                    <a:srgbClr val="FFFFFF"/>
                  </a:solidFill>
                </a:defRPr>
              </a:pPr>
              <a:r>
                <a:rPr sz="2400"/>
                <a:t>CEO, UHN</a:t>
              </a:r>
            </a:p>
          </p:txBody>
        </p:sp>
        <p:grpSp>
          <p:nvGrpSpPr>
            <p:cNvPr id="817" name="Image"/>
            <p:cNvGrpSpPr/>
            <p:nvPr/>
          </p:nvGrpSpPr>
          <p:grpSpPr>
            <a:xfrm>
              <a:off x="353953" y="-38100"/>
              <a:ext cx="3639792" cy="3690591"/>
              <a:chOff x="0" y="0"/>
              <a:chExt cx="3639790" cy="3690590"/>
            </a:xfrm>
          </p:grpSpPr>
          <p:pic>
            <p:nvPicPr>
              <p:cNvPr id="816" name="Image" descr="Image"/>
              <p:cNvPicPr>
                <a:picLocks noChangeAspect="1"/>
              </p:cNvPicPr>
              <p:nvPr/>
            </p:nvPicPr>
            <p:blipFill>
              <a:blip r:embed="rId4">
                <a:extLst/>
              </a:blip>
              <a:stretch>
                <a:fillRect/>
              </a:stretch>
            </p:blipFill>
            <p:spPr>
              <a:xfrm>
                <a:off x="76200" y="38100"/>
                <a:ext cx="3487391" cy="3487391"/>
              </a:xfrm>
              <a:prstGeom prst="rect">
                <a:avLst/>
              </a:prstGeom>
              <a:ln>
                <a:noFill/>
              </a:ln>
              <a:effectLst/>
            </p:spPr>
          </p:pic>
          <p:pic>
            <p:nvPicPr>
              <p:cNvPr id="815" name="Image" descr="Image"/>
              <p:cNvPicPr>
                <a:picLocks/>
              </p:cNvPicPr>
              <p:nvPr/>
            </p:nvPicPr>
            <p:blipFill>
              <a:blip r:embed="rId5">
                <a:extLst/>
              </a:blip>
              <a:stretch>
                <a:fillRect/>
              </a:stretch>
            </p:blipFill>
            <p:spPr>
              <a:xfrm>
                <a:off x="0" y="0"/>
                <a:ext cx="3639791" cy="3690591"/>
              </a:xfrm>
              <a:prstGeom prst="rect">
                <a:avLst/>
              </a:prstGeom>
              <a:effectLst/>
            </p:spPr>
          </p:pic>
        </p:grpSp>
      </p:grpSp>
      <p:grpSp>
        <p:nvGrpSpPr>
          <p:cNvPr id="823" name="Group"/>
          <p:cNvGrpSpPr/>
          <p:nvPr/>
        </p:nvGrpSpPr>
        <p:grpSpPr>
          <a:xfrm>
            <a:off x="3761120" y="1860562"/>
            <a:ext cx="1946526" cy="2808945"/>
            <a:chOff x="-1" y="-88900"/>
            <a:chExt cx="3893050" cy="5617887"/>
          </a:xfrm>
        </p:grpSpPr>
        <p:sp>
          <p:nvSpPr>
            <p:cNvPr id="819" name="Dr Mike Apkon…"/>
            <p:cNvSpPr txBox="1"/>
            <p:nvPr/>
          </p:nvSpPr>
          <p:spPr>
            <a:xfrm>
              <a:off x="-1" y="3846476"/>
              <a:ext cx="3790522" cy="168251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t">
              <a:spAutoFit/>
            </a:bodyPr>
            <a:lstStyle/>
            <a:p>
              <a:pPr>
                <a:spcBef>
                  <a:spcPts val="400"/>
                </a:spcBef>
                <a:defRPr sz="4800" b="0">
                  <a:solidFill>
                    <a:srgbClr val="FFFFFF"/>
                  </a:solidFill>
                </a:defRPr>
              </a:pPr>
              <a:r>
                <a:rPr sz="2400"/>
                <a:t>Dr Mike Apkon</a:t>
              </a:r>
            </a:p>
            <a:p>
              <a:pPr>
                <a:spcBef>
                  <a:spcPts val="400"/>
                </a:spcBef>
                <a:defRPr sz="4800" b="0">
                  <a:solidFill>
                    <a:srgbClr val="FFFFFF"/>
                  </a:solidFill>
                </a:defRPr>
              </a:pPr>
              <a:r>
                <a:rPr sz="2400"/>
                <a:t>CEO, Sick Kids</a:t>
              </a:r>
            </a:p>
          </p:txBody>
        </p:sp>
        <p:grpSp>
          <p:nvGrpSpPr>
            <p:cNvPr id="822" name="Image"/>
            <p:cNvGrpSpPr/>
            <p:nvPr/>
          </p:nvGrpSpPr>
          <p:grpSpPr>
            <a:xfrm>
              <a:off x="433587" y="-88900"/>
              <a:ext cx="3459462" cy="3535661"/>
              <a:chOff x="0" y="0"/>
              <a:chExt cx="3459460" cy="3535660"/>
            </a:xfrm>
          </p:grpSpPr>
          <p:pic>
            <p:nvPicPr>
              <p:cNvPr id="821" name="Image" descr="Image"/>
              <p:cNvPicPr>
                <a:picLocks noChangeAspect="1"/>
              </p:cNvPicPr>
              <p:nvPr/>
            </p:nvPicPr>
            <p:blipFill>
              <a:blip r:embed="rId6">
                <a:extLst/>
              </a:blip>
              <a:stretch>
                <a:fillRect/>
              </a:stretch>
            </p:blipFill>
            <p:spPr>
              <a:xfrm>
                <a:off x="127000" y="88900"/>
                <a:ext cx="3205461" cy="3205461"/>
              </a:xfrm>
              <a:prstGeom prst="rect">
                <a:avLst/>
              </a:prstGeom>
              <a:ln>
                <a:noFill/>
              </a:ln>
              <a:effectLst/>
            </p:spPr>
          </p:pic>
          <p:pic>
            <p:nvPicPr>
              <p:cNvPr id="820" name="Image" descr="Image"/>
              <p:cNvPicPr>
                <a:picLocks/>
              </p:cNvPicPr>
              <p:nvPr/>
            </p:nvPicPr>
            <p:blipFill>
              <a:blip r:embed="rId7">
                <a:extLst/>
              </a:blip>
              <a:stretch>
                <a:fillRect/>
              </a:stretch>
            </p:blipFill>
            <p:spPr>
              <a:xfrm>
                <a:off x="0" y="0"/>
                <a:ext cx="3459461" cy="3535661"/>
              </a:xfrm>
              <a:prstGeom prst="rect">
                <a:avLst/>
              </a:prstGeom>
              <a:effectLst/>
            </p:spPr>
          </p:pic>
        </p:grpSp>
      </p:grpSp>
      <p:grpSp>
        <p:nvGrpSpPr>
          <p:cNvPr id="828" name="Group"/>
          <p:cNvGrpSpPr/>
          <p:nvPr/>
        </p:nvGrpSpPr>
        <p:grpSpPr>
          <a:xfrm>
            <a:off x="6390478" y="1816112"/>
            <a:ext cx="2315570" cy="2853395"/>
            <a:chOff x="0" y="-88900"/>
            <a:chExt cx="4631139" cy="5706787"/>
          </a:xfrm>
        </p:grpSpPr>
        <p:sp>
          <p:nvSpPr>
            <p:cNvPr id="824" name="Dr Robert Howard…"/>
            <p:cNvSpPr txBox="1"/>
            <p:nvPr/>
          </p:nvSpPr>
          <p:spPr>
            <a:xfrm>
              <a:off x="0" y="3935376"/>
              <a:ext cx="4631139" cy="168251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t">
              <a:spAutoFit/>
            </a:bodyPr>
            <a:lstStyle/>
            <a:p>
              <a:pPr>
                <a:spcBef>
                  <a:spcPts val="400"/>
                </a:spcBef>
                <a:defRPr sz="4800" b="0">
                  <a:solidFill>
                    <a:srgbClr val="FFFFFF"/>
                  </a:solidFill>
                </a:defRPr>
              </a:pPr>
              <a:r>
                <a:rPr sz="2400"/>
                <a:t>Dr Robert Howard</a:t>
              </a:r>
            </a:p>
            <a:p>
              <a:pPr>
                <a:spcBef>
                  <a:spcPts val="400"/>
                </a:spcBef>
                <a:defRPr sz="4800" b="0">
                  <a:solidFill>
                    <a:srgbClr val="FFFFFF"/>
                  </a:solidFill>
                </a:defRPr>
              </a:pPr>
              <a:r>
                <a:rPr sz="2400"/>
                <a:t>CEO, St Michael’s</a:t>
              </a:r>
            </a:p>
          </p:txBody>
        </p:sp>
        <p:grpSp>
          <p:nvGrpSpPr>
            <p:cNvPr id="827" name="Image"/>
            <p:cNvGrpSpPr/>
            <p:nvPr/>
          </p:nvGrpSpPr>
          <p:grpSpPr>
            <a:xfrm>
              <a:off x="763712" y="-88900"/>
              <a:ext cx="3711783" cy="3865861"/>
              <a:chOff x="0" y="0"/>
              <a:chExt cx="3711782" cy="3865860"/>
            </a:xfrm>
          </p:grpSpPr>
          <p:pic>
            <p:nvPicPr>
              <p:cNvPr id="826" name="Image" descr="Image"/>
              <p:cNvPicPr>
                <a:picLocks noChangeAspect="1"/>
              </p:cNvPicPr>
              <p:nvPr/>
            </p:nvPicPr>
            <p:blipFill>
              <a:blip r:embed="rId8">
                <a:extLst/>
              </a:blip>
              <a:stretch>
                <a:fillRect/>
              </a:stretch>
            </p:blipFill>
            <p:spPr>
              <a:xfrm>
                <a:off x="127000" y="88900"/>
                <a:ext cx="3457783" cy="3535661"/>
              </a:xfrm>
              <a:prstGeom prst="rect">
                <a:avLst/>
              </a:prstGeom>
              <a:ln>
                <a:noFill/>
              </a:ln>
              <a:effectLst/>
            </p:spPr>
          </p:pic>
          <p:pic>
            <p:nvPicPr>
              <p:cNvPr id="825" name="Image" descr="Image"/>
              <p:cNvPicPr>
                <a:picLocks/>
              </p:cNvPicPr>
              <p:nvPr/>
            </p:nvPicPr>
            <p:blipFill>
              <a:blip r:embed="rId9">
                <a:extLst/>
              </a:blip>
              <a:stretch>
                <a:fillRect/>
              </a:stretch>
            </p:blipFill>
            <p:spPr>
              <a:xfrm>
                <a:off x="0" y="0"/>
                <a:ext cx="3711783" cy="3865861"/>
              </a:xfrm>
              <a:prstGeom prst="rect">
                <a:avLst/>
              </a:prstGeom>
              <a:effectLst/>
            </p:spPr>
          </p:pic>
        </p:grpSp>
      </p:grpSp>
      <p:grpSp>
        <p:nvGrpSpPr>
          <p:cNvPr id="833" name="Group"/>
          <p:cNvGrpSpPr/>
          <p:nvPr/>
        </p:nvGrpSpPr>
        <p:grpSpPr>
          <a:xfrm>
            <a:off x="9439494" y="1809750"/>
            <a:ext cx="2072299" cy="3280385"/>
            <a:chOff x="0" y="-88900"/>
            <a:chExt cx="4144597" cy="6560769"/>
          </a:xfrm>
        </p:grpSpPr>
        <p:sp>
          <p:nvSpPr>
            <p:cNvPr id="829" name="Dr Robert Bell…"/>
            <p:cNvSpPr txBox="1"/>
            <p:nvPr/>
          </p:nvSpPr>
          <p:spPr>
            <a:xfrm>
              <a:off x="0" y="3948101"/>
              <a:ext cx="4144597" cy="25237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t">
              <a:spAutoFit/>
            </a:bodyPr>
            <a:lstStyle/>
            <a:p>
              <a:pPr>
                <a:spcBef>
                  <a:spcPts val="400"/>
                </a:spcBef>
                <a:defRPr sz="4800" b="0">
                  <a:solidFill>
                    <a:srgbClr val="FFFFFF"/>
                  </a:solidFill>
                </a:defRPr>
              </a:pPr>
              <a:r>
                <a:rPr sz="2400"/>
                <a:t>Dr Robert Bell</a:t>
              </a:r>
            </a:p>
            <a:p>
              <a:pPr>
                <a:spcBef>
                  <a:spcPts val="400"/>
                </a:spcBef>
                <a:defRPr sz="4800" b="0">
                  <a:solidFill>
                    <a:srgbClr val="FFFFFF"/>
                  </a:solidFill>
                </a:defRPr>
              </a:pPr>
              <a:r>
                <a:rPr sz="2400"/>
                <a:t>Deputy Minister</a:t>
              </a:r>
            </a:p>
            <a:p>
              <a:pPr>
                <a:spcBef>
                  <a:spcPts val="400"/>
                </a:spcBef>
                <a:defRPr sz="4800" b="0">
                  <a:solidFill>
                    <a:srgbClr val="FFFFFF"/>
                  </a:solidFill>
                </a:defRPr>
              </a:pPr>
              <a:r>
                <a:rPr sz="2400"/>
                <a:t>MOHLTC</a:t>
              </a:r>
            </a:p>
          </p:txBody>
        </p:sp>
        <p:grpSp>
          <p:nvGrpSpPr>
            <p:cNvPr id="832" name="Image"/>
            <p:cNvGrpSpPr/>
            <p:nvPr/>
          </p:nvGrpSpPr>
          <p:grpSpPr>
            <a:xfrm>
              <a:off x="545800" y="-88900"/>
              <a:ext cx="3483143" cy="3891310"/>
              <a:chOff x="0" y="0"/>
              <a:chExt cx="3483141" cy="3891309"/>
            </a:xfrm>
          </p:grpSpPr>
          <p:pic>
            <p:nvPicPr>
              <p:cNvPr id="831" name="Image" descr="Image"/>
              <p:cNvPicPr>
                <a:picLocks noChangeAspect="1"/>
              </p:cNvPicPr>
              <p:nvPr/>
            </p:nvPicPr>
            <p:blipFill>
              <a:blip r:embed="rId10">
                <a:extLst/>
              </a:blip>
              <a:stretch>
                <a:fillRect/>
              </a:stretch>
            </p:blipFill>
            <p:spPr>
              <a:xfrm>
                <a:off x="127000" y="88900"/>
                <a:ext cx="3229142" cy="3561110"/>
              </a:xfrm>
              <a:prstGeom prst="rect">
                <a:avLst/>
              </a:prstGeom>
              <a:ln>
                <a:noFill/>
              </a:ln>
              <a:effectLst/>
            </p:spPr>
          </p:pic>
          <p:pic>
            <p:nvPicPr>
              <p:cNvPr id="830" name="Image" descr="Image"/>
              <p:cNvPicPr>
                <a:picLocks/>
              </p:cNvPicPr>
              <p:nvPr/>
            </p:nvPicPr>
            <p:blipFill>
              <a:blip r:embed="rId11">
                <a:extLst/>
              </a:blip>
              <a:stretch>
                <a:fillRect/>
              </a:stretch>
            </p:blipFill>
            <p:spPr>
              <a:xfrm>
                <a:off x="0" y="0"/>
                <a:ext cx="3483142" cy="3891310"/>
              </a:xfrm>
              <a:prstGeom prst="rect">
                <a:avLst/>
              </a:prstGeom>
              <a:effectLst/>
            </p:spPr>
          </p:pic>
        </p:grpSp>
      </p:grpSp>
    </p:spTree>
    <p:extLst>
      <p:ext uri="{BB962C8B-B14F-4D97-AF65-F5344CB8AC3E}">
        <p14:creationId xmlns:p14="http://schemas.microsoft.com/office/powerpoint/2010/main" val="509555526"/>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823"/>
                                        </p:tgtEl>
                                        <p:attrNameLst>
                                          <p:attrName>style.visibility</p:attrName>
                                        </p:attrNameLst>
                                      </p:cBhvr>
                                      <p:to>
                                        <p:strVal val="visible"/>
                                      </p:to>
                                    </p:set>
                                    <p:animEffect transition="in" filter="dissolve">
                                      <p:cBhvr>
                                        <p:cTn id="7" dur="1000"/>
                                        <p:tgtEl>
                                          <p:spTgt spid="82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828"/>
                                        </p:tgtEl>
                                        <p:attrNameLst>
                                          <p:attrName>style.visibility</p:attrName>
                                        </p:attrNameLst>
                                      </p:cBhvr>
                                      <p:to>
                                        <p:strVal val="visible"/>
                                      </p:to>
                                    </p:set>
                                    <p:animEffect transition="in" filter="dissolve">
                                      <p:cBhvr>
                                        <p:cTn id="12" dur="1000"/>
                                        <p:tgtEl>
                                          <p:spTgt spid="82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0" nodeType="clickEffect">
                                  <p:stCondLst>
                                    <p:cond delay="0"/>
                                  </p:stCondLst>
                                  <p:iterate>
                                    <p:tmAbs val="0"/>
                                  </p:iterate>
                                  <p:childTnLst>
                                    <p:set>
                                      <p:cBhvr>
                                        <p:cTn id="16" fill="hold"/>
                                        <p:tgtEl>
                                          <p:spTgt spid="833"/>
                                        </p:tgtEl>
                                        <p:attrNameLst>
                                          <p:attrName>style.visibility</p:attrName>
                                        </p:attrNameLst>
                                      </p:cBhvr>
                                      <p:to>
                                        <p:strVal val="visible"/>
                                      </p:to>
                                    </p:set>
                                    <p:animEffect transition="in" filter="dissolve">
                                      <p:cBhvr>
                                        <p:cTn id="17" dur="1000"/>
                                        <p:tgtEl>
                                          <p:spTgt spid="8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 grpId="0" animBg="1" advAuto="0"/>
      <p:bldP spid="828" grpId="0" animBg="1" advAuto="0"/>
      <p:bldP spid="833"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Line"/>
          <p:cNvSpPr/>
          <p:nvPr/>
        </p:nvSpPr>
        <p:spPr>
          <a:xfrm>
            <a:off x="232707" y="631476"/>
            <a:ext cx="11726587" cy="1"/>
          </a:xfrm>
          <a:prstGeom prst="line">
            <a:avLst/>
          </a:prstGeom>
          <a:ln w="25400">
            <a:solidFill>
              <a:srgbClr val="4B70AA"/>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836" name="University of Toronto     Department of Surgery"/>
          <p:cNvSpPr txBox="1"/>
          <p:nvPr/>
        </p:nvSpPr>
        <p:spPr>
          <a:xfrm>
            <a:off x="231308" y="330242"/>
            <a:ext cx="2829301"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defRPr sz="2200">
                <a:solidFill>
                  <a:srgbClr val="1B2E59"/>
                </a:solidFill>
                <a:latin typeface="Athelas"/>
                <a:ea typeface="Athelas"/>
                <a:cs typeface="Athelas"/>
                <a:sym typeface="Athelas"/>
              </a:defRPr>
            </a:lvl1pPr>
          </a:lstStyle>
          <a:p>
            <a:r>
              <a:rPr sz="1100"/>
              <a:t>University of Toronto     Department of Surgery</a:t>
            </a:r>
          </a:p>
        </p:txBody>
      </p:sp>
      <p:sp>
        <p:nvSpPr>
          <p:cNvPr id="837" name="Line"/>
          <p:cNvSpPr/>
          <p:nvPr/>
        </p:nvSpPr>
        <p:spPr>
          <a:xfrm>
            <a:off x="1614219" y="345051"/>
            <a:ext cx="1" cy="203201"/>
          </a:xfrm>
          <a:prstGeom prst="line">
            <a:avLst/>
          </a:prstGeom>
          <a:ln w="25400">
            <a:solidFill>
              <a:srgbClr val="1B2E59"/>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838" name="Annual Address 2018"/>
          <p:cNvSpPr txBox="1"/>
          <p:nvPr/>
        </p:nvSpPr>
        <p:spPr>
          <a:xfrm>
            <a:off x="10660522" y="330242"/>
            <a:ext cx="1277594"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r" defTabSz="228600">
              <a:defRPr sz="2200">
                <a:solidFill>
                  <a:srgbClr val="1B2E59"/>
                </a:solidFill>
                <a:latin typeface="Athelas"/>
                <a:ea typeface="Athelas"/>
                <a:cs typeface="Athelas"/>
                <a:sym typeface="Athelas"/>
              </a:defRPr>
            </a:pPr>
            <a:r>
              <a:rPr sz="1100"/>
              <a:t>Annual Address </a:t>
            </a:r>
            <a:r>
              <a:rPr sz="1100">
                <a:solidFill>
                  <a:srgbClr val="F59331"/>
                </a:solidFill>
              </a:rPr>
              <a:t>2018</a:t>
            </a:r>
          </a:p>
        </p:txBody>
      </p:sp>
      <p:sp>
        <p:nvSpPr>
          <p:cNvPr id="839" name="Rectangle"/>
          <p:cNvSpPr/>
          <p:nvPr/>
        </p:nvSpPr>
        <p:spPr>
          <a:xfrm>
            <a:off x="-26649" y="6729275"/>
            <a:ext cx="12245299" cy="128608"/>
          </a:xfrm>
          <a:prstGeom prst="rect">
            <a:avLst/>
          </a:prstGeom>
          <a:solidFill>
            <a:srgbClr val="86AAD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840" name="Surgery Suture Logo-01.png" descr="Surgery Suture Logo-01.png"/>
          <p:cNvPicPr>
            <a:picLocks noChangeAspect="1"/>
          </p:cNvPicPr>
          <p:nvPr/>
        </p:nvPicPr>
        <p:blipFill>
          <a:blip r:embed="rId2">
            <a:extLst/>
          </a:blip>
          <a:stretch>
            <a:fillRect/>
          </a:stretch>
        </p:blipFill>
        <p:spPr>
          <a:xfrm>
            <a:off x="10857264" y="5638643"/>
            <a:ext cx="953839" cy="768174"/>
          </a:xfrm>
          <a:prstGeom prst="rect">
            <a:avLst/>
          </a:prstGeom>
          <a:ln w="12700">
            <a:miter lim="400000"/>
          </a:ln>
        </p:spPr>
      </p:pic>
      <p:pic>
        <p:nvPicPr>
          <p:cNvPr id="841" name="AdobeStock_104300024.jpeg" descr="AdobeStock_104300024.jpeg"/>
          <p:cNvPicPr>
            <a:picLocks noChangeAspect="1"/>
          </p:cNvPicPr>
          <p:nvPr/>
        </p:nvPicPr>
        <p:blipFill>
          <a:blip r:embed="rId3">
            <a:extLst/>
          </a:blip>
          <a:srcRect t="15999"/>
          <a:stretch>
            <a:fillRect/>
          </a:stretch>
        </p:blipFill>
        <p:spPr>
          <a:xfrm>
            <a:off x="-15191" y="0"/>
            <a:ext cx="12245299" cy="6858000"/>
          </a:xfrm>
          <a:prstGeom prst="rect">
            <a:avLst/>
          </a:prstGeom>
          <a:ln w="12700">
            <a:miter lim="400000"/>
          </a:ln>
        </p:spPr>
      </p:pic>
      <p:sp>
        <p:nvSpPr>
          <p:cNvPr id="842" name="Rectangle"/>
          <p:cNvSpPr/>
          <p:nvPr/>
        </p:nvSpPr>
        <p:spPr>
          <a:xfrm>
            <a:off x="-48112" y="-1461"/>
            <a:ext cx="12311222" cy="6860921"/>
          </a:xfrm>
          <a:prstGeom prst="rect">
            <a:avLst/>
          </a:prstGeom>
          <a:solidFill>
            <a:srgbClr val="1B2E59">
              <a:alpha val="64652"/>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843" name="IN MEMORIAM"/>
          <p:cNvSpPr txBox="1"/>
          <p:nvPr/>
        </p:nvSpPr>
        <p:spPr>
          <a:xfrm>
            <a:off x="5197864" y="911607"/>
            <a:ext cx="2527936" cy="4514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spAutoFit/>
          </a:bodyPr>
          <a:lstStyle>
            <a:lvl1pPr algn="l" defTabSz="457200">
              <a:defRPr sz="5200" b="0" cap="all">
                <a:solidFill>
                  <a:srgbClr val="FFFFFF"/>
                </a:solidFill>
                <a:latin typeface="Futura"/>
                <a:ea typeface="Futura"/>
                <a:cs typeface="Futura"/>
                <a:sym typeface="Futura"/>
              </a:defRPr>
            </a:lvl1pPr>
          </a:lstStyle>
          <a:p>
            <a:r>
              <a:rPr sz="2600"/>
              <a:t>IN MEMORIAM</a:t>
            </a:r>
          </a:p>
        </p:txBody>
      </p:sp>
      <p:sp>
        <p:nvSpPr>
          <p:cNvPr id="844" name="Dr. Martin Barkin…"/>
          <p:cNvSpPr txBox="1"/>
          <p:nvPr/>
        </p:nvSpPr>
        <p:spPr>
          <a:xfrm>
            <a:off x="5100750" y="4628351"/>
            <a:ext cx="2407582" cy="1261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spAutoFit/>
          </a:bodyPr>
          <a:lstStyle/>
          <a:p>
            <a:pPr>
              <a:spcBef>
                <a:spcPts val="400"/>
              </a:spcBef>
              <a:defRPr sz="4800" b="0">
                <a:solidFill>
                  <a:srgbClr val="FFFFFF"/>
                </a:solidFill>
              </a:defRPr>
            </a:pPr>
            <a:r>
              <a:rPr sz="2400"/>
              <a:t>Dr. Martin Barkin</a:t>
            </a:r>
          </a:p>
          <a:p>
            <a:pPr>
              <a:spcBef>
                <a:spcPts val="400"/>
              </a:spcBef>
              <a:defRPr sz="4800" b="0">
                <a:solidFill>
                  <a:srgbClr val="FFFFFF"/>
                </a:solidFill>
              </a:defRPr>
            </a:pPr>
            <a:r>
              <a:rPr sz="2400"/>
              <a:t>Division of Urology</a:t>
            </a:r>
          </a:p>
          <a:p>
            <a:pPr>
              <a:spcBef>
                <a:spcPts val="400"/>
              </a:spcBef>
              <a:defRPr sz="4800" b="0">
                <a:solidFill>
                  <a:srgbClr val="FFFFFF"/>
                </a:solidFill>
              </a:defRPr>
            </a:pPr>
            <a:r>
              <a:rPr sz="2400"/>
              <a:t>1936 - 2018</a:t>
            </a:r>
          </a:p>
        </p:txBody>
      </p:sp>
      <p:pic>
        <p:nvPicPr>
          <p:cNvPr id="845" name="MartinBarkin.jpg" descr="MartinBarkin.jpg"/>
          <p:cNvPicPr>
            <a:picLocks noChangeAspect="1"/>
          </p:cNvPicPr>
          <p:nvPr/>
        </p:nvPicPr>
        <p:blipFill>
          <a:blip r:embed="rId4">
            <a:extLst/>
          </a:blip>
          <a:srcRect l="7760" t="3965" r="7756" b="1659"/>
          <a:stretch>
            <a:fillRect/>
          </a:stretch>
        </p:blipFill>
        <p:spPr>
          <a:xfrm>
            <a:off x="5507191" y="1518453"/>
            <a:ext cx="1891456" cy="2817237"/>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p:spPr>
      </p:pic>
    </p:spTree>
    <p:extLst>
      <p:ext uri="{BB962C8B-B14F-4D97-AF65-F5344CB8AC3E}">
        <p14:creationId xmlns:p14="http://schemas.microsoft.com/office/powerpoint/2010/main" val="1039135679"/>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CHAIR ANNOUNCEMENTS…"/>
          <p:cNvSpPr txBox="1">
            <a:spLocks noGrp="1"/>
          </p:cNvSpPr>
          <p:nvPr>
            <p:ph type="body" idx="13"/>
          </p:nvPr>
        </p:nvSpPr>
        <p:spPr>
          <a:xfrm>
            <a:off x="2046023" y="736983"/>
            <a:ext cx="4859920" cy="687881"/>
          </a:xfrm>
          <a:prstGeom prst="rect">
            <a:avLst/>
          </a:prstGeom>
        </p:spPr>
        <p:txBody>
          <a:bodyPr/>
          <a:lstStyle/>
          <a:p>
            <a:r>
              <a:t>CHAIR ANNOUNCEMENTS</a:t>
            </a:r>
          </a:p>
          <a:p>
            <a:r>
              <a:rPr sz="1500">
                <a:solidFill>
                  <a:srgbClr val="F7941D"/>
                </a:solidFill>
              </a:rPr>
              <a:t>July 1, 2017 - June 30, 2018</a:t>
            </a:r>
          </a:p>
        </p:txBody>
      </p:sp>
      <p:pic>
        <p:nvPicPr>
          <p:cNvPr id="848" name="Chair.jpg" descr="Chair.jpg"/>
          <p:cNvPicPr>
            <a:picLocks noChangeAspect="1"/>
          </p:cNvPicPr>
          <p:nvPr/>
        </p:nvPicPr>
        <p:blipFill>
          <a:blip r:embed="rId2">
            <a:extLst/>
          </a:blip>
          <a:stretch>
            <a:fillRect/>
          </a:stretch>
        </p:blipFill>
        <p:spPr>
          <a:xfrm>
            <a:off x="10221151" y="790494"/>
            <a:ext cx="1335611" cy="1335611"/>
          </a:xfrm>
          <a:prstGeom prst="rect">
            <a:avLst/>
          </a:prstGeom>
          <a:ln w="25400">
            <a:miter lim="400000"/>
          </a:ln>
          <a:effectLst>
            <a:outerShdw blurRad="254000" dist="127000" dir="5400000" rotWithShape="0">
              <a:srgbClr val="000000">
                <a:alpha val="70000"/>
              </a:srgbClr>
            </a:outerShdw>
          </a:effectLst>
        </p:spPr>
      </p:pic>
      <p:grpSp>
        <p:nvGrpSpPr>
          <p:cNvPr id="851" name="Group"/>
          <p:cNvGrpSpPr/>
          <p:nvPr/>
        </p:nvGrpSpPr>
        <p:grpSpPr>
          <a:xfrm>
            <a:off x="1933482" y="1844257"/>
            <a:ext cx="5229352" cy="1335593"/>
            <a:chOff x="0" y="0"/>
            <a:chExt cx="10458701" cy="2671185"/>
          </a:xfrm>
        </p:grpSpPr>
        <p:pic>
          <p:nvPicPr>
            <p:cNvPr id="849" name="nam, r.jpeg" descr="nam, r.jpeg"/>
            <p:cNvPicPr>
              <a:picLocks noChangeAspect="1"/>
            </p:cNvPicPr>
            <p:nvPr/>
          </p:nvPicPr>
          <p:blipFill>
            <a:blip r:embed="rId3">
              <a:extLst/>
            </a:blip>
            <a:srcRect/>
            <a:stretch>
              <a:fillRect/>
            </a:stretch>
          </p:blipFill>
          <p:spPr>
            <a:xfrm>
              <a:off x="0" y="0"/>
              <a:ext cx="2671185" cy="2671185"/>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8035" y="0"/>
                    <a:pt x="5273" y="1055"/>
                    <a:pt x="3164" y="3164"/>
                  </a:cubicBezTo>
                  <a:cubicBezTo>
                    <a:pt x="1055" y="5273"/>
                    <a:pt x="0" y="8035"/>
                    <a:pt x="0" y="10798"/>
                  </a:cubicBezTo>
                  <a:cubicBezTo>
                    <a:pt x="0" y="13562"/>
                    <a:pt x="1055" y="16327"/>
                    <a:pt x="3164" y="18436"/>
                  </a:cubicBezTo>
                  <a:cubicBezTo>
                    <a:pt x="5273" y="20545"/>
                    <a:pt x="8035" y="21600"/>
                    <a:pt x="10798" y="21600"/>
                  </a:cubicBezTo>
                  <a:cubicBezTo>
                    <a:pt x="13562" y="21600"/>
                    <a:pt x="16327" y="20545"/>
                    <a:pt x="18436" y="18436"/>
                  </a:cubicBezTo>
                  <a:cubicBezTo>
                    <a:pt x="20545" y="16327"/>
                    <a:pt x="21600" y="13562"/>
                    <a:pt x="21600" y="10798"/>
                  </a:cubicBezTo>
                  <a:cubicBezTo>
                    <a:pt x="21600" y="8035"/>
                    <a:pt x="20545" y="5273"/>
                    <a:pt x="18436" y="3164"/>
                  </a:cubicBezTo>
                  <a:cubicBezTo>
                    <a:pt x="16327" y="1055"/>
                    <a:pt x="13562" y="0"/>
                    <a:pt x="10798" y="0"/>
                  </a:cubicBezTo>
                  <a:close/>
                </a:path>
              </a:pathLst>
            </a:custGeom>
            <a:ln w="12700" cap="flat">
              <a:noFill/>
              <a:miter lim="400000"/>
            </a:ln>
            <a:effectLst/>
          </p:spPr>
        </p:pic>
        <p:sp>
          <p:nvSpPr>
            <p:cNvPr id="850" name="Soham &amp; Shaila Ajmera Family Chair  in Urologic Oncology Research…"/>
            <p:cNvSpPr txBox="1"/>
            <p:nvPr/>
          </p:nvSpPr>
          <p:spPr>
            <a:xfrm>
              <a:off x="2724919" y="476474"/>
              <a:ext cx="7733782" cy="171841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lvl="2" algn="l">
                <a:defRPr sz="3500" b="0">
                  <a:latin typeface="Avenir Next Condensed"/>
                  <a:ea typeface="Avenir Next Condensed"/>
                  <a:cs typeface="Avenir Next Condensed"/>
                  <a:sym typeface="Avenir Next Condensed"/>
                </a:defRPr>
              </a:pPr>
              <a:r>
                <a:rPr sz="1750"/>
                <a:t>Soham &amp; Shaila Ajmera Family Chair </a:t>
              </a:r>
              <a:br>
                <a:rPr sz="1750"/>
              </a:br>
              <a:r>
                <a:rPr sz="1750"/>
                <a:t>in Urologic Oncology Research </a:t>
              </a:r>
            </a:p>
            <a:p>
              <a:pPr algn="l">
                <a:defRPr sz="3500" b="0">
                  <a:latin typeface="Avenir Next Condensed"/>
                  <a:ea typeface="Avenir Next Condensed"/>
                  <a:cs typeface="Avenir Next Condensed"/>
                  <a:sym typeface="Avenir Next Condensed"/>
                </a:defRPr>
              </a:pPr>
              <a:r>
                <a:rPr sz="1750"/>
                <a:t>      Robert Nam (re-appointed)</a:t>
              </a:r>
            </a:p>
          </p:txBody>
        </p:sp>
      </p:grpSp>
      <p:grpSp>
        <p:nvGrpSpPr>
          <p:cNvPr id="854" name="Group"/>
          <p:cNvGrpSpPr/>
          <p:nvPr/>
        </p:nvGrpSpPr>
        <p:grpSpPr>
          <a:xfrm>
            <a:off x="6904600" y="1844257"/>
            <a:ext cx="4349597" cy="1335618"/>
            <a:chOff x="0" y="0"/>
            <a:chExt cx="8699191" cy="2671233"/>
          </a:xfrm>
        </p:grpSpPr>
        <p:pic>
          <p:nvPicPr>
            <p:cNvPr id="852" name="darling.jpeg" descr="darling.jpeg"/>
            <p:cNvPicPr>
              <a:picLocks noChangeAspect="1"/>
            </p:cNvPicPr>
            <p:nvPr/>
          </p:nvPicPr>
          <p:blipFill>
            <a:blip r:embed="rId4">
              <a:extLst/>
            </a:blip>
            <a:srcRect t="469" b="29106"/>
            <a:stretch>
              <a:fillRect/>
            </a:stretch>
          </p:blipFill>
          <p:spPr>
            <a:xfrm>
              <a:off x="0" y="0"/>
              <a:ext cx="2671185" cy="2671233"/>
            </a:xfrm>
            <a:custGeom>
              <a:avLst/>
              <a:gdLst/>
              <a:ahLst/>
              <a:cxnLst>
                <a:cxn ang="0">
                  <a:pos x="wd2" y="hd2"/>
                </a:cxn>
                <a:cxn ang="5400000">
                  <a:pos x="wd2" y="hd2"/>
                </a:cxn>
                <a:cxn ang="10800000">
                  <a:pos x="wd2" y="hd2"/>
                </a:cxn>
                <a:cxn ang="16200000">
                  <a:pos x="wd2" y="hd2"/>
                </a:cxn>
              </a:cxnLst>
              <a:rect l="0" t="0" r="r" b="b"/>
              <a:pathLst>
                <a:path w="21600" h="20595" extrusionOk="0">
                  <a:moveTo>
                    <a:pt x="10798" y="0"/>
                  </a:moveTo>
                  <a:cubicBezTo>
                    <a:pt x="8035" y="0"/>
                    <a:pt x="5273" y="1006"/>
                    <a:pt x="3164" y="3017"/>
                  </a:cubicBezTo>
                  <a:cubicBezTo>
                    <a:pt x="1055" y="5028"/>
                    <a:pt x="0" y="7661"/>
                    <a:pt x="0" y="10296"/>
                  </a:cubicBezTo>
                  <a:cubicBezTo>
                    <a:pt x="0" y="12932"/>
                    <a:pt x="1055" y="15568"/>
                    <a:pt x="3164" y="17579"/>
                  </a:cubicBezTo>
                  <a:cubicBezTo>
                    <a:pt x="7381" y="21600"/>
                    <a:pt x="14219" y="21600"/>
                    <a:pt x="18436" y="17579"/>
                  </a:cubicBezTo>
                  <a:cubicBezTo>
                    <a:pt x="20545" y="15568"/>
                    <a:pt x="21600" y="12932"/>
                    <a:pt x="21600" y="10296"/>
                  </a:cubicBezTo>
                  <a:cubicBezTo>
                    <a:pt x="21600" y="7661"/>
                    <a:pt x="20545" y="5028"/>
                    <a:pt x="18436" y="3017"/>
                  </a:cubicBezTo>
                  <a:cubicBezTo>
                    <a:pt x="16327" y="1006"/>
                    <a:pt x="13562" y="0"/>
                    <a:pt x="10798" y="0"/>
                  </a:cubicBezTo>
                  <a:close/>
                </a:path>
              </a:pathLst>
            </a:custGeom>
            <a:ln w="12700" cap="flat">
              <a:noFill/>
              <a:miter lim="400000"/>
            </a:ln>
            <a:effectLst/>
          </p:spPr>
        </p:pic>
        <p:sp>
          <p:nvSpPr>
            <p:cNvPr id="853" name="Kress Family Chair     in Esophageal Cancer…"/>
            <p:cNvSpPr txBox="1"/>
            <p:nvPr/>
          </p:nvSpPr>
          <p:spPr>
            <a:xfrm>
              <a:off x="3057775" y="674469"/>
              <a:ext cx="5641416" cy="17184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lvl="2" algn="l">
                <a:defRPr sz="3500" b="0">
                  <a:latin typeface="Avenir Next Condensed"/>
                  <a:ea typeface="Avenir Next Condensed"/>
                  <a:cs typeface="Avenir Next Condensed"/>
                  <a:sym typeface="Avenir Next Condensed"/>
                </a:defRPr>
              </a:pPr>
              <a:r>
                <a:rPr sz="1750"/>
                <a:t>Kress Family Chair </a:t>
              </a:r>
              <a:br>
                <a:rPr sz="1750"/>
              </a:br>
              <a:r>
                <a:rPr sz="1750"/>
                <a:t>   in Esophageal Cancer </a:t>
              </a:r>
            </a:p>
            <a:p>
              <a:pPr algn="l">
                <a:defRPr sz="3500" b="0">
                  <a:latin typeface="Avenir Next Condensed"/>
                  <a:ea typeface="Avenir Next Condensed"/>
                  <a:cs typeface="Avenir Next Condensed"/>
                  <a:sym typeface="Avenir Next Condensed"/>
                </a:defRPr>
              </a:pPr>
              <a:r>
                <a:rPr sz="1750"/>
                <a:t>      Gail Darling (re-appointed)</a:t>
              </a:r>
            </a:p>
          </p:txBody>
        </p:sp>
      </p:grpSp>
      <p:grpSp>
        <p:nvGrpSpPr>
          <p:cNvPr id="857" name="Group"/>
          <p:cNvGrpSpPr/>
          <p:nvPr/>
        </p:nvGrpSpPr>
        <p:grpSpPr>
          <a:xfrm>
            <a:off x="1933482" y="5242735"/>
            <a:ext cx="3529166" cy="1335618"/>
            <a:chOff x="0" y="0"/>
            <a:chExt cx="7058330" cy="2671233"/>
          </a:xfrm>
        </p:grpSpPr>
        <p:pic>
          <p:nvPicPr>
            <p:cNvPr id="855" name="grantcharov.jpeg" descr="grantcharov.jpeg"/>
            <p:cNvPicPr>
              <a:picLocks noChangeAspect="1"/>
            </p:cNvPicPr>
            <p:nvPr/>
          </p:nvPicPr>
          <p:blipFill>
            <a:blip r:embed="rId5">
              <a:extLst/>
            </a:blip>
            <a:srcRect t="1438" b="18559"/>
            <a:stretch>
              <a:fillRect/>
            </a:stretch>
          </p:blipFill>
          <p:spPr>
            <a:xfrm>
              <a:off x="0" y="0"/>
              <a:ext cx="2671185" cy="2671233"/>
            </a:xfrm>
            <a:custGeom>
              <a:avLst/>
              <a:gdLst/>
              <a:ahLst/>
              <a:cxnLst>
                <a:cxn ang="0">
                  <a:pos x="wd2" y="hd2"/>
                </a:cxn>
                <a:cxn ang="5400000">
                  <a:pos x="wd2" y="hd2"/>
                </a:cxn>
                <a:cxn ang="10800000">
                  <a:pos x="wd2" y="hd2"/>
                </a:cxn>
                <a:cxn ang="16200000">
                  <a:pos x="wd2" y="hd2"/>
                </a:cxn>
              </a:cxnLst>
              <a:rect l="0" t="0" r="r" b="b"/>
              <a:pathLst>
                <a:path w="21600" h="20595" extrusionOk="0">
                  <a:moveTo>
                    <a:pt x="10798" y="0"/>
                  </a:moveTo>
                  <a:cubicBezTo>
                    <a:pt x="8035" y="0"/>
                    <a:pt x="5273" y="1006"/>
                    <a:pt x="3164" y="3017"/>
                  </a:cubicBezTo>
                  <a:cubicBezTo>
                    <a:pt x="1055" y="5028"/>
                    <a:pt x="0" y="7661"/>
                    <a:pt x="0" y="10296"/>
                  </a:cubicBezTo>
                  <a:cubicBezTo>
                    <a:pt x="0" y="12932"/>
                    <a:pt x="1055" y="15568"/>
                    <a:pt x="3164" y="17579"/>
                  </a:cubicBezTo>
                  <a:cubicBezTo>
                    <a:pt x="7381" y="21600"/>
                    <a:pt x="14219" y="21600"/>
                    <a:pt x="18436" y="17579"/>
                  </a:cubicBezTo>
                  <a:cubicBezTo>
                    <a:pt x="20545" y="15568"/>
                    <a:pt x="21600" y="12932"/>
                    <a:pt x="21600" y="10296"/>
                  </a:cubicBezTo>
                  <a:cubicBezTo>
                    <a:pt x="21600" y="7661"/>
                    <a:pt x="20545" y="5028"/>
                    <a:pt x="18436" y="3017"/>
                  </a:cubicBezTo>
                  <a:cubicBezTo>
                    <a:pt x="16327" y="1006"/>
                    <a:pt x="13562" y="0"/>
                    <a:pt x="10798" y="0"/>
                  </a:cubicBezTo>
                  <a:close/>
                </a:path>
              </a:pathLst>
            </a:custGeom>
            <a:ln w="12700" cap="flat">
              <a:noFill/>
              <a:miter lim="400000"/>
            </a:ln>
            <a:effectLst/>
          </p:spPr>
        </p:pic>
        <p:sp>
          <p:nvSpPr>
            <p:cNvPr id="856" name="Keenan Chair in Surgery…"/>
            <p:cNvSpPr txBox="1"/>
            <p:nvPr/>
          </p:nvSpPr>
          <p:spPr>
            <a:xfrm>
              <a:off x="3166367" y="970085"/>
              <a:ext cx="3891963" cy="117980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lgn="l">
                <a:defRPr sz="3500" b="0">
                  <a:latin typeface="Avenir Next Condensed"/>
                  <a:ea typeface="Avenir Next Condensed"/>
                  <a:cs typeface="Avenir Next Condensed"/>
                  <a:sym typeface="Avenir Next Condensed"/>
                </a:defRPr>
              </a:pPr>
              <a:r>
                <a:rPr sz="1750"/>
                <a:t>Keenan Chair in Surgery</a:t>
              </a:r>
            </a:p>
            <a:p>
              <a:pPr algn="l">
                <a:defRPr sz="3500" b="0">
                  <a:latin typeface="Avenir Next Condensed"/>
                  <a:ea typeface="Avenir Next Condensed"/>
                  <a:cs typeface="Avenir Next Condensed"/>
                  <a:sym typeface="Avenir Next Condensed"/>
                </a:defRPr>
              </a:pPr>
              <a:r>
                <a:rPr sz="1750"/>
                <a:t>Teodor Grantcharov</a:t>
              </a:r>
            </a:p>
          </p:txBody>
        </p:sp>
      </p:grpSp>
      <p:grpSp>
        <p:nvGrpSpPr>
          <p:cNvPr id="860" name="Group"/>
          <p:cNvGrpSpPr/>
          <p:nvPr/>
        </p:nvGrpSpPr>
        <p:grpSpPr>
          <a:xfrm>
            <a:off x="6968100" y="5242735"/>
            <a:ext cx="4088827" cy="1335618"/>
            <a:chOff x="0" y="0"/>
            <a:chExt cx="8177651" cy="2671233"/>
          </a:xfrm>
        </p:grpSpPr>
        <p:pic>
          <p:nvPicPr>
            <p:cNvPr id="858" name="papia.jpg" descr="papia.jpg"/>
            <p:cNvPicPr>
              <a:picLocks noChangeAspect="1"/>
            </p:cNvPicPr>
            <p:nvPr/>
          </p:nvPicPr>
          <p:blipFill>
            <a:blip r:embed="rId6">
              <a:extLst/>
            </a:blip>
            <a:srcRect t="2868" b="22130"/>
            <a:stretch>
              <a:fillRect/>
            </a:stretch>
          </p:blipFill>
          <p:spPr>
            <a:xfrm>
              <a:off x="0" y="0"/>
              <a:ext cx="2671185" cy="2671233"/>
            </a:xfrm>
            <a:custGeom>
              <a:avLst/>
              <a:gdLst/>
              <a:ahLst/>
              <a:cxnLst>
                <a:cxn ang="0">
                  <a:pos x="wd2" y="hd2"/>
                </a:cxn>
                <a:cxn ang="5400000">
                  <a:pos x="wd2" y="hd2"/>
                </a:cxn>
                <a:cxn ang="10800000">
                  <a:pos x="wd2" y="hd2"/>
                </a:cxn>
                <a:cxn ang="16200000">
                  <a:pos x="wd2" y="hd2"/>
                </a:cxn>
              </a:cxnLst>
              <a:rect l="0" t="0" r="r" b="b"/>
              <a:pathLst>
                <a:path w="21600" h="20595" extrusionOk="0">
                  <a:moveTo>
                    <a:pt x="10798" y="0"/>
                  </a:moveTo>
                  <a:cubicBezTo>
                    <a:pt x="8035" y="0"/>
                    <a:pt x="5273" y="1006"/>
                    <a:pt x="3164" y="3017"/>
                  </a:cubicBezTo>
                  <a:cubicBezTo>
                    <a:pt x="1055" y="5028"/>
                    <a:pt x="0" y="7661"/>
                    <a:pt x="0" y="10296"/>
                  </a:cubicBezTo>
                  <a:cubicBezTo>
                    <a:pt x="0" y="12932"/>
                    <a:pt x="1055" y="15568"/>
                    <a:pt x="3164" y="17579"/>
                  </a:cubicBezTo>
                  <a:cubicBezTo>
                    <a:pt x="7381" y="21600"/>
                    <a:pt x="14219" y="21600"/>
                    <a:pt x="18436" y="17579"/>
                  </a:cubicBezTo>
                  <a:cubicBezTo>
                    <a:pt x="20545" y="15568"/>
                    <a:pt x="21600" y="12932"/>
                    <a:pt x="21600" y="10296"/>
                  </a:cubicBezTo>
                  <a:cubicBezTo>
                    <a:pt x="21600" y="7661"/>
                    <a:pt x="20545" y="5028"/>
                    <a:pt x="18436" y="3017"/>
                  </a:cubicBezTo>
                  <a:cubicBezTo>
                    <a:pt x="16327" y="1006"/>
                    <a:pt x="13562" y="0"/>
                    <a:pt x="10798" y="0"/>
                  </a:cubicBezTo>
                  <a:close/>
                </a:path>
              </a:pathLst>
            </a:custGeom>
            <a:ln w="12700" cap="flat">
              <a:noFill/>
              <a:miter lim="400000"/>
            </a:ln>
            <a:effectLst/>
          </p:spPr>
        </p:pic>
        <p:sp>
          <p:nvSpPr>
            <p:cNvPr id="859" name="J. Ross &amp; Patricia Quigley Chair…"/>
            <p:cNvSpPr txBox="1"/>
            <p:nvPr/>
          </p:nvSpPr>
          <p:spPr>
            <a:xfrm>
              <a:off x="3256177" y="846825"/>
              <a:ext cx="4921474" cy="17184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lgn="l">
                <a:defRPr sz="3500" b="0">
                  <a:latin typeface="Avenir Next Condensed"/>
                  <a:ea typeface="Avenir Next Condensed"/>
                  <a:cs typeface="Avenir Next Condensed"/>
                  <a:sym typeface="Avenir Next Condensed"/>
                </a:defRPr>
              </a:pPr>
              <a:r>
                <a:rPr sz="1750"/>
                <a:t>J. Ross &amp; Patricia Quigley Chair</a:t>
              </a:r>
            </a:p>
            <a:p>
              <a:pPr algn="l">
                <a:defRPr sz="3500" b="0">
                  <a:latin typeface="Avenir Next Condensed"/>
                  <a:ea typeface="Avenir Next Condensed"/>
                  <a:cs typeface="Avenir Next Condensed"/>
                  <a:sym typeface="Avenir Next Condensed"/>
                </a:defRPr>
              </a:pPr>
              <a:r>
                <a:rPr sz="1750"/>
                <a:t>in Limb Preservation</a:t>
              </a:r>
            </a:p>
            <a:p>
              <a:pPr algn="l">
                <a:defRPr sz="3500" b="0">
                  <a:latin typeface="Avenir Next Condensed"/>
                  <a:ea typeface="Avenir Next Condensed"/>
                  <a:cs typeface="Avenir Next Condensed"/>
                  <a:sym typeface="Avenir Next Condensed"/>
                </a:defRPr>
              </a:pPr>
              <a:r>
                <a:rPr sz="1750"/>
                <a:t>Giuseppe Papia</a:t>
              </a:r>
            </a:p>
          </p:txBody>
        </p:sp>
      </p:grpSp>
      <p:grpSp>
        <p:nvGrpSpPr>
          <p:cNvPr id="863" name="Group"/>
          <p:cNvGrpSpPr/>
          <p:nvPr/>
        </p:nvGrpSpPr>
        <p:grpSpPr>
          <a:xfrm>
            <a:off x="1911763" y="3543496"/>
            <a:ext cx="3127644" cy="1335618"/>
            <a:chOff x="0" y="0"/>
            <a:chExt cx="6255286" cy="2671233"/>
          </a:xfrm>
        </p:grpSpPr>
        <p:pic>
          <p:nvPicPr>
            <p:cNvPr id="861" name="Finkelstein.jpeg" descr="Finkelstein.jpeg"/>
            <p:cNvPicPr>
              <a:picLocks noChangeAspect="1"/>
            </p:cNvPicPr>
            <p:nvPr/>
          </p:nvPicPr>
          <p:blipFill>
            <a:blip r:embed="rId7">
              <a:extLst/>
            </a:blip>
            <a:srcRect t="12546" b="12545"/>
            <a:stretch>
              <a:fillRect/>
            </a:stretch>
          </p:blipFill>
          <p:spPr>
            <a:xfrm>
              <a:off x="0" y="0"/>
              <a:ext cx="2671185" cy="2671233"/>
            </a:xfrm>
            <a:custGeom>
              <a:avLst/>
              <a:gdLst/>
              <a:ahLst/>
              <a:cxnLst>
                <a:cxn ang="0">
                  <a:pos x="wd2" y="hd2"/>
                </a:cxn>
                <a:cxn ang="5400000">
                  <a:pos x="wd2" y="hd2"/>
                </a:cxn>
                <a:cxn ang="10800000">
                  <a:pos x="wd2" y="hd2"/>
                </a:cxn>
                <a:cxn ang="16200000">
                  <a:pos x="wd2" y="hd2"/>
                </a:cxn>
              </a:cxnLst>
              <a:rect l="0" t="0" r="r" b="b"/>
              <a:pathLst>
                <a:path w="21600" h="20595" extrusionOk="0">
                  <a:moveTo>
                    <a:pt x="10798" y="0"/>
                  </a:moveTo>
                  <a:cubicBezTo>
                    <a:pt x="8035" y="0"/>
                    <a:pt x="5273" y="1006"/>
                    <a:pt x="3164" y="3017"/>
                  </a:cubicBezTo>
                  <a:cubicBezTo>
                    <a:pt x="1055" y="5028"/>
                    <a:pt x="0" y="7661"/>
                    <a:pt x="0" y="10296"/>
                  </a:cubicBezTo>
                  <a:cubicBezTo>
                    <a:pt x="0" y="12932"/>
                    <a:pt x="1055" y="15568"/>
                    <a:pt x="3164" y="17579"/>
                  </a:cubicBezTo>
                  <a:cubicBezTo>
                    <a:pt x="7381" y="21600"/>
                    <a:pt x="14219" y="21600"/>
                    <a:pt x="18436" y="17579"/>
                  </a:cubicBezTo>
                  <a:cubicBezTo>
                    <a:pt x="20545" y="15568"/>
                    <a:pt x="21600" y="12932"/>
                    <a:pt x="21600" y="10296"/>
                  </a:cubicBezTo>
                  <a:cubicBezTo>
                    <a:pt x="21600" y="7661"/>
                    <a:pt x="20545" y="5028"/>
                    <a:pt x="18436" y="3017"/>
                  </a:cubicBezTo>
                  <a:cubicBezTo>
                    <a:pt x="16327" y="1006"/>
                    <a:pt x="13562" y="0"/>
                    <a:pt x="10798" y="0"/>
                  </a:cubicBezTo>
                  <a:close/>
                </a:path>
              </a:pathLst>
            </a:custGeom>
            <a:ln w="12700" cap="flat">
              <a:noFill/>
              <a:miter lim="400000"/>
            </a:ln>
            <a:effectLst/>
          </p:spPr>
        </p:pic>
        <p:sp>
          <p:nvSpPr>
            <p:cNvPr id="862" name="Feldberg Chair…"/>
            <p:cNvSpPr txBox="1"/>
            <p:nvPr/>
          </p:nvSpPr>
          <p:spPr>
            <a:xfrm>
              <a:off x="3275367" y="476407"/>
              <a:ext cx="2979919" cy="17184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lgn="l">
                <a:defRPr sz="3500" b="0">
                  <a:latin typeface="Avenir Next Condensed"/>
                  <a:ea typeface="Avenir Next Condensed"/>
                  <a:cs typeface="Avenir Next Condensed"/>
                  <a:sym typeface="Avenir Next Condensed"/>
                </a:defRPr>
              </a:pPr>
              <a:r>
                <a:rPr sz="1750"/>
                <a:t>Feldberg Chair</a:t>
              </a:r>
            </a:p>
            <a:p>
              <a:pPr algn="l">
                <a:defRPr sz="3500" b="0">
                  <a:latin typeface="Avenir Next Condensed"/>
                  <a:ea typeface="Avenir Next Condensed"/>
                  <a:cs typeface="Avenir Next Condensed"/>
                  <a:sym typeface="Avenir Next Condensed"/>
                </a:defRPr>
              </a:pPr>
              <a:r>
                <a:rPr sz="1750"/>
                <a:t>in Spinal Research</a:t>
              </a:r>
            </a:p>
            <a:p>
              <a:pPr algn="l">
                <a:defRPr sz="3500" b="0">
                  <a:latin typeface="Avenir Next Condensed"/>
                  <a:ea typeface="Avenir Next Condensed"/>
                  <a:cs typeface="Avenir Next Condensed"/>
                  <a:sym typeface="Avenir Next Condensed"/>
                </a:defRPr>
              </a:pPr>
              <a:r>
                <a:rPr sz="1750"/>
                <a:t>Joel Finkelstein</a:t>
              </a:r>
            </a:p>
          </p:txBody>
        </p:sp>
      </p:grpSp>
      <p:grpSp>
        <p:nvGrpSpPr>
          <p:cNvPr id="866" name="Group"/>
          <p:cNvGrpSpPr/>
          <p:nvPr/>
        </p:nvGrpSpPr>
        <p:grpSpPr>
          <a:xfrm>
            <a:off x="6968100" y="3660615"/>
            <a:ext cx="3291744" cy="1335617"/>
            <a:chOff x="0" y="0"/>
            <a:chExt cx="6583486" cy="2671233"/>
          </a:xfrm>
        </p:grpSpPr>
        <p:pic>
          <p:nvPicPr>
            <p:cNvPr id="864" name="Forbes.jpg" descr="Forbes.jpg"/>
            <p:cNvPicPr>
              <a:picLocks noChangeAspect="1"/>
            </p:cNvPicPr>
            <p:nvPr/>
          </p:nvPicPr>
          <p:blipFill>
            <a:blip r:embed="rId8">
              <a:extLst/>
            </a:blip>
            <a:srcRect t="3838" b="23933"/>
            <a:stretch>
              <a:fillRect/>
            </a:stretch>
          </p:blipFill>
          <p:spPr>
            <a:xfrm>
              <a:off x="0" y="0"/>
              <a:ext cx="2671185" cy="2671233"/>
            </a:xfrm>
            <a:custGeom>
              <a:avLst/>
              <a:gdLst/>
              <a:ahLst/>
              <a:cxnLst>
                <a:cxn ang="0">
                  <a:pos x="wd2" y="hd2"/>
                </a:cxn>
                <a:cxn ang="5400000">
                  <a:pos x="wd2" y="hd2"/>
                </a:cxn>
                <a:cxn ang="10800000">
                  <a:pos x="wd2" y="hd2"/>
                </a:cxn>
                <a:cxn ang="16200000">
                  <a:pos x="wd2" y="hd2"/>
                </a:cxn>
              </a:cxnLst>
              <a:rect l="0" t="0" r="r" b="b"/>
              <a:pathLst>
                <a:path w="21600" h="20595" extrusionOk="0">
                  <a:moveTo>
                    <a:pt x="10798" y="0"/>
                  </a:moveTo>
                  <a:cubicBezTo>
                    <a:pt x="8035" y="0"/>
                    <a:pt x="5273" y="1006"/>
                    <a:pt x="3164" y="3017"/>
                  </a:cubicBezTo>
                  <a:cubicBezTo>
                    <a:pt x="1055" y="5028"/>
                    <a:pt x="0" y="7661"/>
                    <a:pt x="0" y="10296"/>
                  </a:cubicBezTo>
                  <a:cubicBezTo>
                    <a:pt x="0" y="12932"/>
                    <a:pt x="1055" y="15568"/>
                    <a:pt x="3164" y="17579"/>
                  </a:cubicBezTo>
                  <a:cubicBezTo>
                    <a:pt x="7381" y="21600"/>
                    <a:pt x="14219" y="21600"/>
                    <a:pt x="18436" y="17579"/>
                  </a:cubicBezTo>
                  <a:cubicBezTo>
                    <a:pt x="20545" y="15568"/>
                    <a:pt x="21600" y="12932"/>
                    <a:pt x="21600" y="10296"/>
                  </a:cubicBezTo>
                  <a:cubicBezTo>
                    <a:pt x="21600" y="7661"/>
                    <a:pt x="20545" y="5028"/>
                    <a:pt x="18436" y="3017"/>
                  </a:cubicBezTo>
                  <a:cubicBezTo>
                    <a:pt x="16327" y="1006"/>
                    <a:pt x="13562" y="0"/>
                    <a:pt x="10798" y="0"/>
                  </a:cubicBezTo>
                  <a:close/>
                </a:path>
              </a:pathLst>
            </a:custGeom>
            <a:ln w="12700" cap="flat">
              <a:noFill/>
              <a:miter lim="400000"/>
            </a:ln>
            <a:effectLst/>
          </p:spPr>
        </p:pic>
        <p:sp>
          <p:nvSpPr>
            <p:cNvPr id="865" name="R. Fraser Elliott Chair…"/>
            <p:cNvSpPr txBox="1"/>
            <p:nvPr/>
          </p:nvSpPr>
          <p:spPr>
            <a:xfrm>
              <a:off x="3268733" y="744386"/>
              <a:ext cx="3314753" cy="171841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lgn="l">
                <a:defRPr sz="3500" b="0">
                  <a:latin typeface="Avenir Next Condensed"/>
                  <a:ea typeface="Avenir Next Condensed"/>
                  <a:cs typeface="Avenir Next Condensed"/>
                  <a:sym typeface="Avenir Next Condensed"/>
                </a:defRPr>
              </a:pPr>
              <a:r>
                <a:rPr sz="1750"/>
                <a:t>R. Fraser Elliott Chair</a:t>
              </a:r>
            </a:p>
            <a:p>
              <a:pPr algn="l">
                <a:defRPr sz="3500" b="0">
                  <a:latin typeface="Avenir Next Condensed"/>
                  <a:ea typeface="Avenir Next Condensed"/>
                  <a:cs typeface="Avenir Next Condensed"/>
                  <a:sym typeface="Avenir Next Condensed"/>
                </a:defRPr>
              </a:pPr>
              <a:r>
                <a:rPr sz="1750"/>
                <a:t>in Vascular Surgery</a:t>
              </a:r>
            </a:p>
            <a:p>
              <a:pPr algn="l">
                <a:defRPr sz="3500" b="0">
                  <a:latin typeface="Avenir Next Condensed"/>
                  <a:ea typeface="Avenir Next Condensed"/>
                  <a:cs typeface="Avenir Next Condensed"/>
                  <a:sym typeface="Avenir Next Condensed"/>
                </a:defRPr>
              </a:pPr>
              <a:r>
                <a:rPr sz="1750"/>
                <a:t>Tom Forbes</a:t>
              </a:r>
            </a:p>
          </p:txBody>
        </p:sp>
      </p:grpSp>
    </p:spTree>
    <p:extLst>
      <p:ext uri="{BB962C8B-B14F-4D97-AF65-F5344CB8AC3E}">
        <p14:creationId xmlns:p14="http://schemas.microsoft.com/office/powerpoint/2010/main" val="3785827085"/>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851"/>
                                        </p:tgtEl>
                                        <p:attrNameLst>
                                          <p:attrName>style.visibility</p:attrName>
                                        </p:attrNameLst>
                                      </p:cBhvr>
                                      <p:to>
                                        <p:strVal val="visible"/>
                                      </p:to>
                                    </p:set>
                                    <p:animEffect transition="in" filter="dissolve">
                                      <p:cBhvr>
                                        <p:cTn id="7" dur="1000"/>
                                        <p:tgtEl>
                                          <p:spTgt spid="851"/>
                                        </p:tgtEl>
                                      </p:cBhvr>
                                    </p:animEffect>
                                  </p:childTnLst>
                                </p:cTn>
                              </p:par>
                            </p:childTnLst>
                          </p:cTn>
                        </p:par>
                        <p:par>
                          <p:cTn id="8" fill="hold">
                            <p:stCondLst>
                              <p:cond delay="1000"/>
                            </p:stCondLst>
                            <p:childTnLst>
                              <p:par>
                                <p:cTn id="9" presetID="9" presetClass="entr" fill="hold" grpId="0" nodeType="afterEffect">
                                  <p:stCondLst>
                                    <p:cond delay="0"/>
                                  </p:stCondLst>
                                  <p:iterate>
                                    <p:tmAbs val="0"/>
                                  </p:iterate>
                                  <p:childTnLst>
                                    <p:set>
                                      <p:cBhvr>
                                        <p:cTn id="10" fill="hold"/>
                                        <p:tgtEl>
                                          <p:spTgt spid="863"/>
                                        </p:tgtEl>
                                        <p:attrNameLst>
                                          <p:attrName>style.visibility</p:attrName>
                                        </p:attrNameLst>
                                      </p:cBhvr>
                                      <p:to>
                                        <p:strVal val="visible"/>
                                      </p:to>
                                    </p:set>
                                    <p:animEffect transition="in" filter="dissolve">
                                      <p:cBhvr>
                                        <p:cTn id="11" dur="1000"/>
                                        <p:tgtEl>
                                          <p:spTgt spid="863"/>
                                        </p:tgtEl>
                                      </p:cBhvr>
                                    </p:animEffect>
                                  </p:childTnLst>
                                </p:cTn>
                              </p:par>
                            </p:childTnLst>
                          </p:cTn>
                        </p:par>
                        <p:par>
                          <p:cTn id="12" fill="hold">
                            <p:stCondLst>
                              <p:cond delay="2000"/>
                            </p:stCondLst>
                            <p:childTnLst>
                              <p:par>
                                <p:cTn id="13" presetID="9" presetClass="entr" fill="hold" grpId="0" nodeType="afterEffect">
                                  <p:stCondLst>
                                    <p:cond delay="0"/>
                                  </p:stCondLst>
                                  <p:iterate>
                                    <p:tmAbs val="0"/>
                                  </p:iterate>
                                  <p:childTnLst>
                                    <p:set>
                                      <p:cBhvr>
                                        <p:cTn id="14" fill="hold"/>
                                        <p:tgtEl>
                                          <p:spTgt spid="857"/>
                                        </p:tgtEl>
                                        <p:attrNameLst>
                                          <p:attrName>style.visibility</p:attrName>
                                        </p:attrNameLst>
                                      </p:cBhvr>
                                      <p:to>
                                        <p:strVal val="visible"/>
                                      </p:to>
                                    </p:set>
                                    <p:animEffect transition="in" filter="dissolve">
                                      <p:cBhvr>
                                        <p:cTn id="15" dur="1000"/>
                                        <p:tgtEl>
                                          <p:spTgt spid="857"/>
                                        </p:tgtEl>
                                      </p:cBhvr>
                                    </p:animEffect>
                                  </p:childTnLst>
                                </p:cTn>
                              </p:par>
                            </p:childTnLst>
                          </p:cTn>
                        </p:par>
                        <p:par>
                          <p:cTn id="16" fill="hold">
                            <p:stCondLst>
                              <p:cond delay="3000"/>
                            </p:stCondLst>
                            <p:childTnLst>
                              <p:par>
                                <p:cTn id="17" presetID="9" presetClass="entr" fill="hold" grpId="0" nodeType="afterEffect">
                                  <p:stCondLst>
                                    <p:cond delay="0"/>
                                  </p:stCondLst>
                                  <p:iterate>
                                    <p:tmAbs val="0"/>
                                  </p:iterate>
                                  <p:childTnLst>
                                    <p:set>
                                      <p:cBhvr>
                                        <p:cTn id="18" fill="hold"/>
                                        <p:tgtEl>
                                          <p:spTgt spid="854"/>
                                        </p:tgtEl>
                                        <p:attrNameLst>
                                          <p:attrName>style.visibility</p:attrName>
                                        </p:attrNameLst>
                                      </p:cBhvr>
                                      <p:to>
                                        <p:strVal val="visible"/>
                                      </p:to>
                                    </p:set>
                                    <p:animEffect transition="in" filter="dissolve">
                                      <p:cBhvr>
                                        <p:cTn id="19" dur="1000"/>
                                        <p:tgtEl>
                                          <p:spTgt spid="854"/>
                                        </p:tgtEl>
                                      </p:cBhvr>
                                    </p:animEffect>
                                  </p:childTnLst>
                                </p:cTn>
                              </p:par>
                            </p:childTnLst>
                          </p:cTn>
                        </p:par>
                        <p:par>
                          <p:cTn id="20" fill="hold">
                            <p:stCondLst>
                              <p:cond delay="4000"/>
                            </p:stCondLst>
                            <p:childTnLst>
                              <p:par>
                                <p:cTn id="21" presetID="9" presetClass="entr" fill="hold" grpId="0" nodeType="afterEffect">
                                  <p:stCondLst>
                                    <p:cond delay="0"/>
                                  </p:stCondLst>
                                  <p:iterate>
                                    <p:tmAbs val="0"/>
                                  </p:iterate>
                                  <p:childTnLst>
                                    <p:set>
                                      <p:cBhvr>
                                        <p:cTn id="22" fill="hold"/>
                                        <p:tgtEl>
                                          <p:spTgt spid="866"/>
                                        </p:tgtEl>
                                        <p:attrNameLst>
                                          <p:attrName>style.visibility</p:attrName>
                                        </p:attrNameLst>
                                      </p:cBhvr>
                                      <p:to>
                                        <p:strVal val="visible"/>
                                      </p:to>
                                    </p:set>
                                    <p:animEffect transition="in" filter="dissolve">
                                      <p:cBhvr>
                                        <p:cTn id="23" dur="1000"/>
                                        <p:tgtEl>
                                          <p:spTgt spid="866"/>
                                        </p:tgtEl>
                                      </p:cBhvr>
                                    </p:animEffect>
                                  </p:childTnLst>
                                </p:cTn>
                              </p:par>
                            </p:childTnLst>
                          </p:cTn>
                        </p:par>
                        <p:par>
                          <p:cTn id="24" fill="hold">
                            <p:stCondLst>
                              <p:cond delay="5000"/>
                            </p:stCondLst>
                            <p:childTnLst>
                              <p:par>
                                <p:cTn id="25" presetID="9" presetClass="entr" fill="hold" grpId="0" nodeType="afterEffect">
                                  <p:stCondLst>
                                    <p:cond delay="0"/>
                                  </p:stCondLst>
                                  <p:iterate>
                                    <p:tmAbs val="0"/>
                                  </p:iterate>
                                  <p:childTnLst>
                                    <p:set>
                                      <p:cBhvr>
                                        <p:cTn id="26" fill="hold"/>
                                        <p:tgtEl>
                                          <p:spTgt spid="860"/>
                                        </p:tgtEl>
                                        <p:attrNameLst>
                                          <p:attrName>style.visibility</p:attrName>
                                        </p:attrNameLst>
                                      </p:cBhvr>
                                      <p:to>
                                        <p:strVal val="visible"/>
                                      </p:to>
                                    </p:set>
                                    <p:animEffect transition="in" filter="dissolve">
                                      <p:cBhvr>
                                        <p:cTn id="27" dur="1000"/>
                                        <p:tgtEl>
                                          <p:spTgt spid="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1" grpId="0" animBg="1" advAuto="0"/>
      <p:bldP spid="854" grpId="0" animBg="1" advAuto="0"/>
      <p:bldP spid="857" grpId="0" animBg="1" advAuto="0"/>
      <p:bldP spid="860" grpId="0" animBg="1" advAuto="0"/>
      <p:bldP spid="863" grpId="0" animBg="1" advAuto="0"/>
      <p:bldP spid="866"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 name="Line"/>
          <p:cNvSpPr/>
          <p:nvPr/>
        </p:nvSpPr>
        <p:spPr>
          <a:xfrm>
            <a:off x="232707" y="631476"/>
            <a:ext cx="11726587" cy="1"/>
          </a:xfrm>
          <a:prstGeom prst="line">
            <a:avLst/>
          </a:prstGeom>
          <a:ln w="25400">
            <a:solidFill>
              <a:srgbClr val="4B70AA"/>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869" name="Rectangle"/>
          <p:cNvSpPr/>
          <p:nvPr/>
        </p:nvSpPr>
        <p:spPr>
          <a:xfrm>
            <a:off x="-26649" y="6729275"/>
            <a:ext cx="12245299" cy="128608"/>
          </a:xfrm>
          <a:prstGeom prst="rect">
            <a:avLst/>
          </a:prstGeom>
          <a:solidFill>
            <a:srgbClr val="86AAD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870" name="Surgery Suture Logo-01.png" descr="Surgery Suture Logo-01.png"/>
          <p:cNvPicPr>
            <a:picLocks noChangeAspect="1"/>
          </p:cNvPicPr>
          <p:nvPr/>
        </p:nvPicPr>
        <p:blipFill>
          <a:blip r:embed="rId2">
            <a:extLst/>
          </a:blip>
          <a:stretch>
            <a:fillRect/>
          </a:stretch>
        </p:blipFill>
        <p:spPr>
          <a:xfrm>
            <a:off x="10857264" y="5638643"/>
            <a:ext cx="953839" cy="768174"/>
          </a:xfrm>
          <a:prstGeom prst="rect">
            <a:avLst/>
          </a:prstGeom>
          <a:ln w="12700">
            <a:miter lim="400000"/>
          </a:ln>
        </p:spPr>
      </p:pic>
      <p:sp>
        <p:nvSpPr>
          <p:cNvPr id="871" name="HONOURS AND AWARDS July 1, 2017 - June 30, 2018"/>
          <p:cNvSpPr txBox="1"/>
          <p:nvPr/>
        </p:nvSpPr>
        <p:spPr>
          <a:xfrm>
            <a:off x="571880" y="936280"/>
            <a:ext cx="3269421" cy="897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defTabSz="228600">
              <a:defRPr sz="4000" b="0" cap="all">
                <a:solidFill>
                  <a:srgbClr val="1B2E59"/>
                </a:solidFill>
                <a:latin typeface="Futura"/>
                <a:ea typeface="Futura"/>
                <a:cs typeface="Futura"/>
                <a:sym typeface="Futura"/>
              </a:defRPr>
            </a:pPr>
            <a:r>
              <a:rPr sz="2000"/>
              <a:t>HONOURS AND AWARDS</a:t>
            </a:r>
            <a:br>
              <a:rPr sz="2000"/>
            </a:br>
            <a:r>
              <a:rPr sz="1500">
                <a:solidFill>
                  <a:srgbClr val="F7941D"/>
                </a:solidFill>
              </a:rPr>
              <a:t>July 1, 2017 - June 30, 2018</a:t>
            </a:r>
            <a:br>
              <a:rPr sz="2000"/>
            </a:br>
            <a:endParaRPr sz="2000"/>
          </a:p>
        </p:txBody>
      </p:sp>
      <p:sp>
        <p:nvSpPr>
          <p:cNvPr id="872" name="University of Toronto     Department of Surgery"/>
          <p:cNvSpPr txBox="1"/>
          <p:nvPr/>
        </p:nvSpPr>
        <p:spPr>
          <a:xfrm>
            <a:off x="231308" y="330242"/>
            <a:ext cx="2914259"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defRPr sz="2200" b="0">
                <a:solidFill>
                  <a:srgbClr val="1B2E59"/>
                </a:solidFill>
                <a:latin typeface="Calisto MT"/>
                <a:ea typeface="Calisto MT"/>
                <a:cs typeface="Calisto MT"/>
                <a:sym typeface="Calisto MT"/>
              </a:defRPr>
            </a:lvl1pPr>
          </a:lstStyle>
          <a:p>
            <a:r>
              <a:rPr sz="1100"/>
              <a:t>University of Toronto     Department of Surgery</a:t>
            </a:r>
          </a:p>
        </p:txBody>
      </p:sp>
      <p:sp>
        <p:nvSpPr>
          <p:cNvPr id="873" name="Line"/>
          <p:cNvSpPr/>
          <p:nvPr/>
        </p:nvSpPr>
        <p:spPr>
          <a:xfrm>
            <a:off x="1639619" y="345051"/>
            <a:ext cx="1" cy="203201"/>
          </a:xfrm>
          <a:prstGeom prst="line">
            <a:avLst/>
          </a:prstGeom>
          <a:ln w="25400">
            <a:solidFill>
              <a:srgbClr val="1B2E59"/>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874" name="Annual Address 2018"/>
          <p:cNvSpPr txBox="1"/>
          <p:nvPr/>
        </p:nvSpPr>
        <p:spPr>
          <a:xfrm>
            <a:off x="10589990" y="330242"/>
            <a:ext cx="1348126"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r" defTabSz="228600">
              <a:defRPr sz="2200" b="0">
                <a:solidFill>
                  <a:srgbClr val="1B2E59"/>
                </a:solidFill>
                <a:latin typeface="Calisto MT"/>
                <a:ea typeface="Calisto MT"/>
                <a:cs typeface="Calisto MT"/>
                <a:sym typeface="Calisto MT"/>
              </a:defRPr>
            </a:pPr>
            <a:r>
              <a:rPr sz="1100"/>
              <a:t>Annual Address </a:t>
            </a:r>
            <a:r>
              <a:rPr sz="1100">
                <a:solidFill>
                  <a:srgbClr val="F59331"/>
                </a:solidFill>
              </a:rPr>
              <a:t>2018</a:t>
            </a:r>
          </a:p>
        </p:txBody>
      </p:sp>
      <p:grpSp>
        <p:nvGrpSpPr>
          <p:cNvPr id="877" name="Group"/>
          <p:cNvGrpSpPr/>
          <p:nvPr/>
        </p:nvGrpSpPr>
        <p:grpSpPr>
          <a:xfrm>
            <a:off x="482026" y="1739866"/>
            <a:ext cx="4977469" cy="1335638"/>
            <a:chOff x="0" y="0"/>
            <a:chExt cx="9954936" cy="2671275"/>
          </a:xfrm>
        </p:grpSpPr>
        <p:sp>
          <p:nvSpPr>
            <p:cNvPr id="875" name="Jameel Ali…"/>
            <p:cNvSpPr txBox="1"/>
            <p:nvPr/>
          </p:nvSpPr>
          <p:spPr>
            <a:xfrm>
              <a:off x="3172415" y="1141054"/>
              <a:ext cx="6782521" cy="744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Jameel Ali</a:t>
              </a:r>
            </a:p>
            <a:p>
              <a:pPr algn="l">
                <a:lnSpc>
                  <a:spcPct val="120000"/>
                </a:lnSpc>
                <a:defRPr b="0" i="1">
                  <a:latin typeface="Calisto MT"/>
                  <a:ea typeface="Calisto MT"/>
                  <a:cs typeface="Calisto MT"/>
                  <a:sym typeface="Calisto MT"/>
                </a:defRPr>
              </a:pPr>
              <a:r>
                <a:rPr sz="900"/>
                <a:t>Dr. Charles Burns TAC Board Recognition</a:t>
              </a:r>
            </a:p>
          </p:txBody>
        </p:sp>
        <p:pic>
          <p:nvPicPr>
            <p:cNvPr id="876" name="ali.jpeg" descr="ali.jpeg"/>
            <p:cNvPicPr>
              <a:picLocks noChangeAspect="1"/>
            </p:cNvPicPr>
            <p:nvPr/>
          </p:nvPicPr>
          <p:blipFill>
            <a:blip r:embed="rId3">
              <a:extLst/>
            </a:blip>
            <a:srcRect t="12264" r="3" b="12269"/>
            <a:stretch>
              <a:fillRect/>
            </a:stretch>
          </p:blipFill>
          <p:spPr>
            <a:xfrm>
              <a:off x="0" y="0"/>
              <a:ext cx="2671366" cy="2671275"/>
            </a:xfrm>
            <a:custGeom>
              <a:avLst/>
              <a:gdLst/>
              <a:ahLst/>
              <a:cxnLst>
                <a:cxn ang="0">
                  <a:pos x="wd2" y="hd2"/>
                </a:cxn>
                <a:cxn ang="5400000">
                  <a:pos x="wd2" y="hd2"/>
                </a:cxn>
                <a:cxn ang="10800000">
                  <a:pos x="wd2" y="hd2"/>
                </a:cxn>
                <a:cxn ang="16200000">
                  <a:pos x="wd2" y="hd2"/>
                </a:cxn>
              </a:cxnLst>
              <a:rect l="0" t="0" r="r" b="b"/>
              <a:pathLst>
                <a:path w="21600" h="20595" extrusionOk="0">
                  <a:moveTo>
                    <a:pt x="10802" y="0"/>
                  </a:moveTo>
                  <a:cubicBezTo>
                    <a:pt x="8038" y="0"/>
                    <a:pt x="5273" y="1006"/>
                    <a:pt x="3164" y="3017"/>
                  </a:cubicBezTo>
                  <a:cubicBezTo>
                    <a:pt x="1055" y="5028"/>
                    <a:pt x="0" y="7664"/>
                    <a:pt x="0" y="10299"/>
                  </a:cubicBezTo>
                  <a:cubicBezTo>
                    <a:pt x="0" y="12935"/>
                    <a:pt x="1055" y="15568"/>
                    <a:pt x="3164" y="17578"/>
                  </a:cubicBezTo>
                  <a:cubicBezTo>
                    <a:pt x="7382" y="21600"/>
                    <a:pt x="14218" y="21600"/>
                    <a:pt x="18436" y="17578"/>
                  </a:cubicBezTo>
                  <a:cubicBezTo>
                    <a:pt x="20545" y="15568"/>
                    <a:pt x="21600" y="12935"/>
                    <a:pt x="21600" y="10299"/>
                  </a:cubicBezTo>
                  <a:cubicBezTo>
                    <a:pt x="21600" y="7664"/>
                    <a:pt x="20545" y="5028"/>
                    <a:pt x="18436" y="3017"/>
                  </a:cubicBezTo>
                  <a:cubicBezTo>
                    <a:pt x="16327" y="1006"/>
                    <a:pt x="13566" y="0"/>
                    <a:pt x="10802" y="0"/>
                  </a:cubicBezTo>
                  <a:close/>
                </a:path>
              </a:pathLst>
            </a:custGeom>
            <a:ln w="12700" cap="flat">
              <a:noFill/>
              <a:miter lim="400000"/>
            </a:ln>
            <a:effectLst/>
          </p:spPr>
        </p:pic>
      </p:grpSp>
      <p:grpSp>
        <p:nvGrpSpPr>
          <p:cNvPr id="880" name="Group"/>
          <p:cNvGrpSpPr/>
          <p:nvPr/>
        </p:nvGrpSpPr>
        <p:grpSpPr>
          <a:xfrm>
            <a:off x="5482913" y="1235941"/>
            <a:ext cx="4874582" cy="1329487"/>
            <a:chOff x="0" y="12303"/>
            <a:chExt cx="9749161" cy="2658972"/>
          </a:xfrm>
        </p:grpSpPr>
        <p:pic>
          <p:nvPicPr>
            <p:cNvPr id="878" name="Ashamalla.jpg" descr="Ashamalla.jpg"/>
            <p:cNvPicPr>
              <a:picLocks noChangeAspect="1"/>
            </p:cNvPicPr>
            <p:nvPr/>
          </p:nvPicPr>
          <p:blipFill>
            <a:blip r:embed="rId4">
              <a:extLst/>
            </a:blip>
            <a:srcRect t="4" r="3" b="25346"/>
            <a:stretch>
              <a:fillRect/>
            </a:stretch>
          </p:blipFill>
          <p:spPr>
            <a:xfrm>
              <a:off x="0" y="12303"/>
              <a:ext cx="2671366" cy="2658972"/>
            </a:xfrm>
            <a:custGeom>
              <a:avLst/>
              <a:gdLst/>
              <a:ahLst/>
              <a:cxnLst>
                <a:cxn ang="0">
                  <a:pos x="wd2" y="hd2"/>
                </a:cxn>
                <a:cxn ang="5400000">
                  <a:pos x="wd2" y="hd2"/>
                </a:cxn>
                <a:cxn ang="10800000">
                  <a:pos x="wd2" y="hd2"/>
                </a:cxn>
                <a:cxn ang="16200000">
                  <a:pos x="wd2" y="hd2"/>
                </a:cxn>
              </a:cxnLst>
              <a:rect l="0" t="0" r="r" b="b"/>
              <a:pathLst>
                <a:path w="21600" h="20590" extrusionOk="0">
                  <a:moveTo>
                    <a:pt x="9415" y="0"/>
                  </a:moveTo>
                  <a:cubicBezTo>
                    <a:pt x="7130" y="282"/>
                    <a:pt x="4920" y="1254"/>
                    <a:pt x="3164" y="2935"/>
                  </a:cubicBezTo>
                  <a:cubicBezTo>
                    <a:pt x="1055" y="4955"/>
                    <a:pt x="0" y="7602"/>
                    <a:pt x="0" y="10249"/>
                  </a:cubicBezTo>
                  <a:cubicBezTo>
                    <a:pt x="0" y="12896"/>
                    <a:pt x="1055" y="15541"/>
                    <a:pt x="3164" y="17561"/>
                  </a:cubicBezTo>
                  <a:cubicBezTo>
                    <a:pt x="7382" y="21600"/>
                    <a:pt x="14218" y="21600"/>
                    <a:pt x="18436" y="17561"/>
                  </a:cubicBezTo>
                  <a:cubicBezTo>
                    <a:pt x="20545" y="15541"/>
                    <a:pt x="21600" y="12896"/>
                    <a:pt x="21600" y="10249"/>
                  </a:cubicBezTo>
                  <a:cubicBezTo>
                    <a:pt x="21600" y="7602"/>
                    <a:pt x="20545" y="4955"/>
                    <a:pt x="18436" y="2935"/>
                  </a:cubicBezTo>
                  <a:cubicBezTo>
                    <a:pt x="16680" y="1254"/>
                    <a:pt x="14470" y="282"/>
                    <a:pt x="12185" y="0"/>
                  </a:cubicBezTo>
                  <a:lnTo>
                    <a:pt x="9415" y="0"/>
                  </a:lnTo>
                  <a:close/>
                </a:path>
              </a:pathLst>
            </a:custGeom>
            <a:ln w="12700" cap="flat">
              <a:noFill/>
              <a:miter lim="400000"/>
            </a:ln>
            <a:effectLst/>
          </p:spPr>
        </p:pic>
        <p:sp>
          <p:nvSpPr>
            <p:cNvPr id="879" name="Shady Ashamalla…"/>
            <p:cNvSpPr txBox="1"/>
            <p:nvPr/>
          </p:nvSpPr>
          <p:spPr>
            <a:xfrm>
              <a:off x="3257079" y="963466"/>
              <a:ext cx="6492082" cy="7444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Shady Ashamalla</a:t>
              </a:r>
            </a:p>
            <a:p>
              <a:pPr algn="l">
                <a:lnSpc>
                  <a:spcPct val="120000"/>
                </a:lnSpc>
                <a:defRPr b="0" i="1">
                  <a:latin typeface="Calisto MT"/>
                  <a:ea typeface="Calisto MT"/>
                  <a:cs typeface="Calisto MT"/>
                  <a:sym typeface="Calisto MT"/>
                </a:defRPr>
              </a:pPr>
              <a:r>
                <a:rPr sz="900"/>
                <a:t>Ivan Silver Innovation Award</a:t>
              </a:r>
            </a:p>
          </p:txBody>
        </p:sp>
      </p:grpSp>
      <p:grpSp>
        <p:nvGrpSpPr>
          <p:cNvPr id="883" name="Group"/>
          <p:cNvGrpSpPr/>
          <p:nvPr/>
        </p:nvGrpSpPr>
        <p:grpSpPr>
          <a:xfrm>
            <a:off x="1841848" y="3529119"/>
            <a:ext cx="3789263" cy="1335638"/>
            <a:chOff x="0" y="0"/>
            <a:chExt cx="7578523" cy="2671275"/>
          </a:xfrm>
        </p:grpSpPr>
        <p:pic>
          <p:nvPicPr>
            <p:cNvPr id="881" name="Byrne J BlairGift_Prof2.jpg" descr="Byrne J BlairGift_Prof2.jpg"/>
            <p:cNvPicPr>
              <a:picLocks noChangeAspect="1"/>
            </p:cNvPicPr>
            <p:nvPr/>
          </p:nvPicPr>
          <p:blipFill>
            <a:blip r:embed="rId5">
              <a:extLst/>
            </a:blip>
            <a:srcRect t="3826" r="3" b="29512"/>
            <a:stretch>
              <a:fillRect/>
            </a:stretch>
          </p:blipFill>
          <p:spPr>
            <a:xfrm>
              <a:off x="0" y="0"/>
              <a:ext cx="2671366" cy="2671275"/>
            </a:xfrm>
            <a:custGeom>
              <a:avLst/>
              <a:gdLst/>
              <a:ahLst/>
              <a:cxnLst>
                <a:cxn ang="0">
                  <a:pos x="wd2" y="hd2"/>
                </a:cxn>
                <a:cxn ang="5400000">
                  <a:pos x="wd2" y="hd2"/>
                </a:cxn>
                <a:cxn ang="10800000">
                  <a:pos x="wd2" y="hd2"/>
                </a:cxn>
                <a:cxn ang="16200000">
                  <a:pos x="wd2" y="hd2"/>
                </a:cxn>
              </a:cxnLst>
              <a:rect l="0" t="0" r="r" b="b"/>
              <a:pathLst>
                <a:path w="21600" h="20595" extrusionOk="0">
                  <a:moveTo>
                    <a:pt x="10802" y="0"/>
                  </a:moveTo>
                  <a:cubicBezTo>
                    <a:pt x="8038" y="0"/>
                    <a:pt x="5273" y="1006"/>
                    <a:pt x="3164" y="3017"/>
                  </a:cubicBezTo>
                  <a:cubicBezTo>
                    <a:pt x="1055" y="5028"/>
                    <a:pt x="0" y="7664"/>
                    <a:pt x="0" y="10299"/>
                  </a:cubicBezTo>
                  <a:cubicBezTo>
                    <a:pt x="0" y="12935"/>
                    <a:pt x="1055" y="15568"/>
                    <a:pt x="3164" y="17578"/>
                  </a:cubicBezTo>
                  <a:cubicBezTo>
                    <a:pt x="7382" y="21600"/>
                    <a:pt x="14218" y="21600"/>
                    <a:pt x="18436" y="17578"/>
                  </a:cubicBezTo>
                  <a:cubicBezTo>
                    <a:pt x="20545" y="15568"/>
                    <a:pt x="21600" y="12935"/>
                    <a:pt x="21600" y="10299"/>
                  </a:cubicBezTo>
                  <a:cubicBezTo>
                    <a:pt x="21600" y="7664"/>
                    <a:pt x="20545" y="5028"/>
                    <a:pt x="18436" y="3017"/>
                  </a:cubicBezTo>
                  <a:cubicBezTo>
                    <a:pt x="16327" y="1006"/>
                    <a:pt x="13566" y="0"/>
                    <a:pt x="10802" y="0"/>
                  </a:cubicBezTo>
                  <a:close/>
                </a:path>
              </a:pathLst>
            </a:custGeom>
            <a:ln w="12700" cap="flat">
              <a:noFill/>
              <a:miter lim="400000"/>
            </a:ln>
            <a:effectLst/>
          </p:spPr>
        </p:pic>
        <p:sp>
          <p:nvSpPr>
            <p:cNvPr id="882" name="John Byrne…"/>
            <p:cNvSpPr txBox="1"/>
            <p:nvPr/>
          </p:nvSpPr>
          <p:spPr>
            <a:xfrm>
              <a:off x="3076085" y="1079884"/>
              <a:ext cx="4502438" cy="744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John Byrne</a:t>
              </a:r>
            </a:p>
            <a:p>
              <a:pPr algn="l">
                <a:lnSpc>
                  <a:spcPct val="120000"/>
                </a:lnSpc>
                <a:defRPr b="0" i="1">
                  <a:latin typeface="Calisto MT"/>
                  <a:ea typeface="Calisto MT"/>
                  <a:cs typeface="Calisto MT"/>
                  <a:sym typeface="Calisto MT"/>
                </a:defRPr>
              </a:pPr>
              <a:r>
                <a:rPr sz="900"/>
                <a:t>Wylie Scholarship Award</a:t>
              </a:r>
            </a:p>
          </p:txBody>
        </p:sp>
      </p:grpSp>
      <p:grpSp>
        <p:nvGrpSpPr>
          <p:cNvPr id="886" name="Group"/>
          <p:cNvGrpSpPr/>
          <p:nvPr/>
        </p:nvGrpSpPr>
        <p:grpSpPr>
          <a:xfrm>
            <a:off x="6991707" y="2947031"/>
            <a:ext cx="4493351" cy="1335638"/>
            <a:chOff x="0" y="0"/>
            <a:chExt cx="8986700" cy="2671275"/>
          </a:xfrm>
        </p:grpSpPr>
        <p:pic>
          <p:nvPicPr>
            <p:cNvPr id="884" name="Dan, Michael.jpeg" descr="Dan, Michael.jpeg"/>
            <p:cNvPicPr>
              <a:picLocks noChangeAspect="1"/>
            </p:cNvPicPr>
            <p:nvPr/>
          </p:nvPicPr>
          <p:blipFill>
            <a:blip r:embed="rId6">
              <a:extLst/>
            </a:blip>
            <a:srcRect t="3433" r="3" b="3440"/>
            <a:stretch>
              <a:fillRect/>
            </a:stretch>
          </p:blipFill>
          <p:spPr>
            <a:xfrm>
              <a:off x="0" y="0"/>
              <a:ext cx="2671366" cy="2671275"/>
            </a:xfrm>
            <a:custGeom>
              <a:avLst/>
              <a:gdLst/>
              <a:ahLst/>
              <a:cxnLst>
                <a:cxn ang="0">
                  <a:pos x="wd2" y="hd2"/>
                </a:cxn>
                <a:cxn ang="5400000">
                  <a:pos x="wd2" y="hd2"/>
                </a:cxn>
                <a:cxn ang="10800000">
                  <a:pos x="wd2" y="hd2"/>
                </a:cxn>
                <a:cxn ang="16200000">
                  <a:pos x="wd2" y="hd2"/>
                </a:cxn>
              </a:cxnLst>
              <a:rect l="0" t="0" r="r" b="b"/>
              <a:pathLst>
                <a:path w="21600" h="20595" extrusionOk="0">
                  <a:moveTo>
                    <a:pt x="10802" y="0"/>
                  </a:moveTo>
                  <a:cubicBezTo>
                    <a:pt x="8038" y="0"/>
                    <a:pt x="5273" y="1006"/>
                    <a:pt x="3164" y="3017"/>
                  </a:cubicBezTo>
                  <a:cubicBezTo>
                    <a:pt x="1055" y="5028"/>
                    <a:pt x="0" y="7664"/>
                    <a:pt x="0" y="10299"/>
                  </a:cubicBezTo>
                  <a:cubicBezTo>
                    <a:pt x="0" y="12935"/>
                    <a:pt x="1055" y="15568"/>
                    <a:pt x="3164" y="17578"/>
                  </a:cubicBezTo>
                  <a:cubicBezTo>
                    <a:pt x="7382" y="21600"/>
                    <a:pt x="14218" y="21600"/>
                    <a:pt x="18436" y="17578"/>
                  </a:cubicBezTo>
                  <a:cubicBezTo>
                    <a:pt x="20545" y="15568"/>
                    <a:pt x="21600" y="12935"/>
                    <a:pt x="21600" y="10299"/>
                  </a:cubicBezTo>
                  <a:cubicBezTo>
                    <a:pt x="21600" y="7664"/>
                    <a:pt x="20545" y="5028"/>
                    <a:pt x="18436" y="3017"/>
                  </a:cubicBezTo>
                  <a:cubicBezTo>
                    <a:pt x="16327" y="1006"/>
                    <a:pt x="13566" y="0"/>
                    <a:pt x="10802" y="0"/>
                  </a:cubicBezTo>
                  <a:close/>
                </a:path>
              </a:pathLst>
            </a:custGeom>
            <a:ln w="12700" cap="flat">
              <a:noFill/>
              <a:miter lim="400000"/>
            </a:ln>
            <a:effectLst/>
          </p:spPr>
        </p:pic>
        <p:sp>
          <p:nvSpPr>
            <p:cNvPr id="885" name="Michael Dan…"/>
            <p:cNvSpPr txBox="1"/>
            <p:nvPr/>
          </p:nvSpPr>
          <p:spPr>
            <a:xfrm>
              <a:off x="2987729" y="1335086"/>
              <a:ext cx="5998971" cy="744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Michael Dan</a:t>
              </a:r>
            </a:p>
            <a:p>
              <a:pPr algn="l">
                <a:lnSpc>
                  <a:spcPct val="120000"/>
                </a:lnSpc>
                <a:defRPr b="0" i="1">
                  <a:latin typeface="Calisto MT"/>
                  <a:ea typeface="Calisto MT"/>
                  <a:cs typeface="Calisto MT"/>
                  <a:sym typeface="Calisto MT"/>
                </a:defRPr>
              </a:pPr>
              <a:r>
                <a:rPr sz="900"/>
                <a:t>Doctor of Laws - University of Toronto</a:t>
              </a:r>
            </a:p>
          </p:txBody>
        </p:sp>
      </p:grpSp>
      <p:grpSp>
        <p:nvGrpSpPr>
          <p:cNvPr id="889" name="Group"/>
          <p:cNvGrpSpPr/>
          <p:nvPr/>
        </p:nvGrpSpPr>
        <p:grpSpPr>
          <a:xfrm>
            <a:off x="6221154" y="4445948"/>
            <a:ext cx="5813600" cy="1335684"/>
            <a:chOff x="0" y="0"/>
            <a:chExt cx="11627198" cy="2671366"/>
          </a:xfrm>
        </p:grpSpPr>
        <p:pic>
          <p:nvPicPr>
            <p:cNvPr id="887" name="Davidge.jpeg" descr="Davidge.jpeg"/>
            <p:cNvPicPr>
              <a:picLocks noChangeAspect="1"/>
            </p:cNvPicPr>
            <p:nvPr/>
          </p:nvPicPr>
          <p:blipFill>
            <a:blip r:embed="rId7">
              <a:extLst/>
            </a:blip>
            <a:srcRect r="3" b="3"/>
            <a:stretch>
              <a:fillRect/>
            </a:stretch>
          </p:blipFill>
          <p:spPr>
            <a:xfrm>
              <a:off x="0" y="0"/>
              <a:ext cx="2671366" cy="2671366"/>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cubicBezTo>
                    <a:pt x="8038" y="0"/>
                    <a:pt x="5273" y="1055"/>
                    <a:pt x="3164" y="3164"/>
                  </a:cubicBezTo>
                  <a:cubicBezTo>
                    <a:pt x="1055" y="5273"/>
                    <a:pt x="0" y="8038"/>
                    <a:pt x="0" y="10802"/>
                  </a:cubicBezTo>
                  <a:cubicBezTo>
                    <a:pt x="0" y="13566"/>
                    <a:pt x="1055" y="16327"/>
                    <a:pt x="3164" y="18436"/>
                  </a:cubicBezTo>
                  <a:cubicBezTo>
                    <a:pt x="5273" y="20545"/>
                    <a:pt x="8038" y="21600"/>
                    <a:pt x="10802" y="21600"/>
                  </a:cubicBezTo>
                  <a:cubicBezTo>
                    <a:pt x="13566" y="21600"/>
                    <a:pt x="16327" y="20545"/>
                    <a:pt x="18436" y="18436"/>
                  </a:cubicBezTo>
                  <a:cubicBezTo>
                    <a:pt x="20545" y="16327"/>
                    <a:pt x="21600" y="13566"/>
                    <a:pt x="21600" y="10802"/>
                  </a:cubicBezTo>
                  <a:cubicBezTo>
                    <a:pt x="21600" y="8038"/>
                    <a:pt x="20545" y="5273"/>
                    <a:pt x="18436" y="3164"/>
                  </a:cubicBezTo>
                  <a:cubicBezTo>
                    <a:pt x="16327" y="1055"/>
                    <a:pt x="13566" y="0"/>
                    <a:pt x="10802" y="0"/>
                  </a:cubicBezTo>
                  <a:close/>
                </a:path>
              </a:pathLst>
            </a:custGeom>
            <a:ln w="12700" cap="flat">
              <a:noFill/>
              <a:miter lim="400000"/>
            </a:ln>
            <a:effectLst/>
          </p:spPr>
        </p:pic>
        <p:sp>
          <p:nvSpPr>
            <p:cNvPr id="888" name="Kristen Davidge…"/>
            <p:cNvSpPr txBox="1"/>
            <p:nvPr/>
          </p:nvSpPr>
          <p:spPr>
            <a:xfrm>
              <a:off x="3429437" y="1400117"/>
              <a:ext cx="8197761" cy="7444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Kristen Davidge</a:t>
              </a:r>
            </a:p>
            <a:p>
              <a:pPr algn="l">
                <a:lnSpc>
                  <a:spcPct val="120000"/>
                </a:lnSpc>
                <a:defRPr b="0" i="1">
                  <a:latin typeface="Calisto MT"/>
                  <a:ea typeface="Calisto MT"/>
                  <a:cs typeface="Calisto MT"/>
                  <a:sym typeface="Calisto MT"/>
                </a:defRPr>
              </a:pPr>
              <a:r>
                <a:rPr sz="900"/>
                <a:t>Plastic &amp; Reconstructive Surgery Early Career Award</a:t>
              </a:r>
            </a:p>
          </p:txBody>
        </p:sp>
      </p:grpSp>
      <p:grpSp>
        <p:nvGrpSpPr>
          <p:cNvPr id="892" name="Group"/>
          <p:cNvGrpSpPr/>
          <p:nvPr/>
        </p:nvGrpSpPr>
        <p:grpSpPr>
          <a:xfrm>
            <a:off x="623319" y="5244723"/>
            <a:ext cx="6968482" cy="1335638"/>
            <a:chOff x="0" y="0"/>
            <a:chExt cx="13936962" cy="2671275"/>
          </a:xfrm>
        </p:grpSpPr>
        <p:pic>
          <p:nvPicPr>
            <p:cNvPr id="890" name="David.jpg" descr="David.jpg"/>
            <p:cNvPicPr>
              <a:picLocks noChangeAspect="1"/>
            </p:cNvPicPr>
            <p:nvPr/>
          </p:nvPicPr>
          <p:blipFill>
            <a:blip r:embed="rId8">
              <a:extLst/>
            </a:blip>
            <a:srcRect t="4606" r="3" b="20616"/>
            <a:stretch>
              <a:fillRect/>
            </a:stretch>
          </p:blipFill>
          <p:spPr>
            <a:xfrm>
              <a:off x="0" y="0"/>
              <a:ext cx="2671366" cy="2671275"/>
            </a:xfrm>
            <a:custGeom>
              <a:avLst/>
              <a:gdLst/>
              <a:ahLst/>
              <a:cxnLst>
                <a:cxn ang="0">
                  <a:pos x="wd2" y="hd2"/>
                </a:cxn>
                <a:cxn ang="5400000">
                  <a:pos x="wd2" y="hd2"/>
                </a:cxn>
                <a:cxn ang="10800000">
                  <a:pos x="wd2" y="hd2"/>
                </a:cxn>
                <a:cxn ang="16200000">
                  <a:pos x="wd2" y="hd2"/>
                </a:cxn>
              </a:cxnLst>
              <a:rect l="0" t="0" r="r" b="b"/>
              <a:pathLst>
                <a:path w="21600" h="20595" extrusionOk="0">
                  <a:moveTo>
                    <a:pt x="10802" y="0"/>
                  </a:moveTo>
                  <a:cubicBezTo>
                    <a:pt x="8038" y="0"/>
                    <a:pt x="5273" y="1006"/>
                    <a:pt x="3164" y="3017"/>
                  </a:cubicBezTo>
                  <a:cubicBezTo>
                    <a:pt x="1055" y="5028"/>
                    <a:pt x="0" y="7664"/>
                    <a:pt x="0" y="10299"/>
                  </a:cubicBezTo>
                  <a:cubicBezTo>
                    <a:pt x="0" y="12935"/>
                    <a:pt x="1055" y="15568"/>
                    <a:pt x="3164" y="17578"/>
                  </a:cubicBezTo>
                  <a:cubicBezTo>
                    <a:pt x="7382" y="21600"/>
                    <a:pt x="14218" y="21600"/>
                    <a:pt x="18436" y="17578"/>
                  </a:cubicBezTo>
                  <a:cubicBezTo>
                    <a:pt x="20545" y="15568"/>
                    <a:pt x="21600" y="12935"/>
                    <a:pt x="21600" y="10299"/>
                  </a:cubicBezTo>
                  <a:cubicBezTo>
                    <a:pt x="21600" y="7664"/>
                    <a:pt x="20545" y="5028"/>
                    <a:pt x="18436" y="3017"/>
                  </a:cubicBezTo>
                  <a:cubicBezTo>
                    <a:pt x="16327" y="1006"/>
                    <a:pt x="13566" y="0"/>
                    <a:pt x="10802" y="0"/>
                  </a:cubicBezTo>
                  <a:close/>
                </a:path>
              </a:pathLst>
            </a:custGeom>
            <a:ln w="12700" cap="flat">
              <a:noFill/>
              <a:miter lim="400000"/>
            </a:ln>
            <a:effectLst/>
          </p:spPr>
        </p:pic>
        <p:sp>
          <p:nvSpPr>
            <p:cNvPr id="891" name="Tirone David…"/>
            <p:cNvSpPr txBox="1"/>
            <p:nvPr/>
          </p:nvSpPr>
          <p:spPr>
            <a:xfrm>
              <a:off x="3383970" y="1571195"/>
              <a:ext cx="10552992" cy="744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Tirone David</a:t>
              </a:r>
            </a:p>
            <a:p>
              <a:pPr algn="l">
                <a:lnSpc>
                  <a:spcPct val="120000"/>
                </a:lnSpc>
                <a:defRPr b="0" i="1">
                  <a:latin typeface="Calisto MT"/>
                  <a:ea typeface="Calisto MT"/>
                  <a:cs typeface="Calisto MT"/>
                  <a:sym typeface="Calisto MT"/>
                </a:defRPr>
              </a:pPr>
              <a:r>
                <a:rPr sz="900"/>
                <a:t>Honorary Member of the Royal College of Surgeons of Edinburgh</a:t>
              </a:r>
            </a:p>
          </p:txBody>
        </p:sp>
      </p:grpSp>
    </p:spTree>
    <p:extLst>
      <p:ext uri="{BB962C8B-B14F-4D97-AF65-F5344CB8AC3E}">
        <p14:creationId xmlns:p14="http://schemas.microsoft.com/office/powerpoint/2010/main" val="3468863361"/>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877"/>
                                        </p:tgtEl>
                                        <p:attrNameLst>
                                          <p:attrName>style.visibility</p:attrName>
                                        </p:attrNameLst>
                                      </p:cBhvr>
                                      <p:to>
                                        <p:strVal val="visible"/>
                                      </p:to>
                                    </p:set>
                                    <p:animEffect transition="in" filter="dissolve">
                                      <p:cBhvr>
                                        <p:cTn id="7" dur="1000"/>
                                        <p:tgtEl>
                                          <p:spTgt spid="877"/>
                                        </p:tgtEl>
                                      </p:cBhvr>
                                    </p:animEffect>
                                  </p:childTnLst>
                                </p:cTn>
                              </p:par>
                            </p:childTnLst>
                          </p:cTn>
                        </p:par>
                        <p:par>
                          <p:cTn id="8" fill="hold">
                            <p:stCondLst>
                              <p:cond delay="1000"/>
                            </p:stCondLst>
                            <p:childTnLst>
                              <p:par>
                                <p:cTn id="9" presetID="9" presetClass="entr" fill="hold" grpId="0" nodeType="afterEffect">
                                  <p:stCondLst>
                                    <p:cond delay="0"/>
                                  </p:stCondLst>
                                  <p:iterate>
                                    <p:tmAbs val="0"/>
                                  </p:iterate>
                                  <p:childTnLst>
                                    <p:set>
                                      <p:cBhvr>
                                        <p:cTn id="10" fill="hold"/>
                                        <p:tgtEl>
                                          <p:spTgt spid="883"/>
                                        </p:tgtEl>
                                        <p:attrNameLst>
                                          <p:attrName>style.visibility</p:attrName>
                                        </p:attrNameLst>
                                      </p:cBhvr>
                                      <p:to>
                                        <p:strVal val="visible"/>
                                      </p:to>
                                    </p:set>
                                    <p:animEffect transition="in" filter="dissolve">
                                      <p:cBhvr>
                                        <p:cTn id="11" dur="1000"/>
                                        <p:tgtEl>
                                          <p:spTgt spid="883"/>
                                        </p:tgtEl>
                                      </p:cBhvr>
                                    </p:animEffect>
                                  </p:childTnLst>
                                </p:cTn>
                              </p:par>
                            </p:childTnLst>
                          </p:cTn>
                        </p:par>
                        <p:par>
                          <p:cTn id="12" fill="hold">
                            <p:stCondLst>
                              <p:cond delay="2000"/>
                            </p:stCondLst>
                            <p:childTnLst>
                              <p:par>
                                <p:cTn id="13" presetID="9" presetClass="entr" fill="hold" grpId="0" nodeType="afterEffect">
                                  <p:stCondLst>
                                    <p:cond delay="0"/>
                                  </p:stCondLst>
                                  <p:iterate>
                                    <p:tmAbs val="0"/>
                                  </p:iterate>
                                  <p:childTnLst>
                                    <p:set>
                                      <p:cBhvr>
                                        <p:cTn id="14" fill="hold"/>
                                        <p:tgtEl>
                                          <p:spTgt spid="892"/>
                                        </p:tgtEl>
                                        <p:attrNameLst>
                                          <p:attrName>style.visibility</p:attrName>
                                        </p:attrNameLst>
                                      </p:cBhvr>
                                      <p:to>
                                        <p:strVal val="visible"/>
                                      </p:to>
                                    </p:set>
                                    <p:animEffect transition="in" filter="dissolve">
                                      <p:cBhvr>
                                        <p:cTn id="15" dur="1000"/>
                                        <p:tgtEl>
                                          <p:spTgt spid="892"/>
                                        </p:tgtEl>
                                      </p:cBhvr>
                                    </p:animEffect>
                                  </p:childTnLst>
                                </p:cTn>
                              </p:par>
                            </p:childTnLst>
                          </p:cTn>
                        </p:par>
                        <p:par>
                          <p:cTn id="16" fill="hold">
                            <p:stCondLst>
                              <p:cond delay="3000"/>
                            </p:stCondLst>
                            <p:childTnLst>
                              <p:par>
                                <p:cTn id="17" presetID="9" presetClass="entr" fill="hold" grpId="0" nodeType="afterEffect">
                                  <p:stCondLst>
                                    <p:cond delay="0"/>
                                  </p:stCondLst>
                                  <p:iterate>
                                    <p:tmAbs val="0"/>
                                  </p:iterate>
                                  <p:childTnLst>
                                    <p:set>
                                      <p:cBhvr>
                                        <p:cTn id="18" fill="hold"/>
                                        <p:tgtEl>
                                          <p:spTgt spid="880"/>
                                        </p:tgtEl>
                                        <p:attrNameLst>
                                          <p:attrName>style.visibility</p:attrName>
                                        </p:attrNameLst>
                                      </p:cBhvr>
                                      <p:to>
                                        <p:strVal val="visible"/>
                                      </p:to>
                                    </p:set>
                                    <p:animEffect transition="in" filter="dissolve">
                                      <p:cBhvr>
                                        <p:cTn id="19" dur="1000"/>
                                        <p:tgtEl>
                                          <p:spTgt spid="880"/>
                                        </p:tgtEl>
                                      </p:cBhvr>
                                    </p:animEffect>
                                  </p:childTnLst>
                                </p:cTn>
                              </p:par>
                            </p:childTnLst>
                          </p:cTn>
                        </p:par>
                        <p:par>
                          <p:cTn id="20" fill="hold">
                            <p:stCondLst>
                              <p:cond delay="4000"/>
                            </p:stCondLst>
                            <p:childTnLst>
                              <p:par>
                                <p:cTn id="21" presetID="9" presetClass="entr" fill="hold" grpId="0" nodeType="afterEffect">
                                  <p:stCondLst>
                                    <p:cond delay="0"/>
                                  </p:stCondLst>
                                  <p:iterate>
                                    <p:tmAbs val="0"/>
                                  </p:iterate>
                                  <p:childTnLst>
                                    <p:set>
                                      <p:cBhvr>
                                        <p:cTn id="22" fill="hold"/>
                                        <p:tgtEl>
                                          <p:spTgt spid="886"/>
                                        </p:tgtEl>
                                        <p:attrNameLst>
                                          <p:attrName>style.visibility</p:attrName>
                                        </p:attrNameLst>
                                      </p:cBhvr>
                                      <p:to>
                                        <p:strVal val="visible"/>
                                      </p:to>
                                    </p:set>
                                    <p:animEffect transition="in" filter="dissolve">
                                      <p:cBhvr>
                                        <p:cTn id="23" dur="1000"/>
                                        <p:tgtEl>
                                          <p:spTgt spid="886"/>
                                        </p:tgtEl>
                                      </p:cBhvr>
                                    </p:animEffect>
                                  </p:childTnLst>
                                </p:cTn>
                              </p:par>
                            </p:childTnLst>
                          </p:cTn>
                        </p:par>
                        <p:par>
                          <p:cTn id="24" fill="hold">
                            <p:stCondLst>
                              <p:cond delay="5000"/>
                            </p:stCondLst>
                            <p:childTnLst>
                              <p:par>
                                <p:cTn id="25" presetID="9" presetClass="entr" fill="hold" grpId="0" nodeType="afterEffect">
                                  <p:stCondLst>
                                    <p:cond delay="0"/>
                                  </p:stCondLst>
                                  <p:iterate>
                                    <p:tmAbs val="0"/>
                                  </p:iterate>
                                  <p:childTnLst>
                                    <p:set>
                                      <p:cBhvr>
                                        <p:cTn id="26" fill="hold"/>
                                        <p:tgtEl>
                                          <p:spTgt spid="889"/>
                                        </p:tgtEl>
                                        <p:attrNameLst>
                                          <p:attrName>style.visibility</p:attrName>
                                        </p:attrNameLst>
                                      </p:cBhvr>
                                      <p:to>
                                        <p:strVal val="visible"/>
                                      </p:to>
                                    </p:set>
                                    <p:animEffect transition="in" filter="dissolve">
                                      <p:cBhvr>
                                        <p:cTn id="27" dur="1000"/>
                                        <p:tgtEl>
                                          <p:spTgt spid="8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7" grpId="0" animBg="1" advAuto="0"/>
      <p:bldP spid="880" grpId="0" animBg="1" advAuto="0"/>
      <p:bldP spid="883" grpId="0" animBg="1" advAuto="0"/>
      <p:bldP spid="886" grpId="0" animBg="1" advAuto="0"/>
      <p:bldP spid="889" grpId="0" animBg="1" advAuto="0"/>
      <p:bldP spid="892"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Line"/>
          <p:cNvSpPr/>
          <p:nvPr/>
        </p:nvSpPr>
        <p:spPr>
          <a:xfrm>
            <a:off x="232707" y="631476"/>
            <a:ext cx="11726587" cy="1"/>
          </a:xfrm>
          <a:prstGeom prst="line">
            <a:avLst/>
          </a:prstGeom>
          <a:ln w="25400">
            <a:solidFill>
              <a:srgbClr val="4B70AA"/>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895" name="Rectangle"/>
          <p:cNvSpPr/>
          <p:nvPr/>
        </p:nvSpPr>
        <p:spPr>
          <a:xfrm>
            <a:off x="-26649" y="6729275"/>
            <a:ext cx="12245299" cy="128608"/>
          </a:xfrm>
          <a:prstGeom prst="rect">
            <a:avLst/>
          </a:prstGeom>
          <a:solidFill>
            <a:srgbClr val="86AAD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896" name="Surgery Suture Logo-01.png" descr="Surgery Suture Logo-01.png"/>
          <p:cNvPicPr>
            <a:picLocks noChangeAspect="1"/>
          </p:cNvPicPr>
          <p:nvPr/>
        </p:nvPicPr>
        <p:blipFill>
          <a:blip r:embed="rId2">
            <a:extLst/>
          </a:blip>
          <a:stretch>
            <a:fillRect/>
          </a:stretch>
        </p:blipFill>
        <p:spPr>
          <a:xfrm>
            <a:off x="10857264" y="5638643"/>
            <a:ext cx="953839" cy="768174"/>
          </a:xfrm>
          <a:prstGeom prst="rect">
            <a:avLst/>
          </a:prstGeom>
          <a:ln w="12700">
            <a:miter lim="400000"/>
          </a:ln>
        </p:spPr>
      </p:pic>
      <p:sp>
        <p:nvSpPr>
          <p:cNvPr id="897" name="HONOURS AND AWARDS  cont’d JULY 1, 2017 - JUNE 30, 2018"/>
          <p:cNvSpPr txBox="1"/>
          <p:nvPr/>
        </p:nvSpPr>
        <p:spPr>
          <a:xfrm>
            <a:off x="239509" y="882338"/>
            <a:ext cx="4154214" cy="897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l">
              <a:defRPr sz="4000" b="0"/>
            </a:pPr>
            <a:r>
              <a:rPr sz="2000">
                <a:latin typeface="Futura"/>
                <a:ea typeface="Futura"/>
                <a:cs typeface="Futura"/>
                <a:sym typeface="Futura"/>
              </a:rPr>
              <a:t>HONOURS AND AWARDS  cont’d</a:t>
            </a:r>
            <a:br>
              <a:rPr sz="2000">
                <a:latin typeface="Futura"/>
                <a:ea typeface="Futura"/>
                <a:cs typeface="Futura"/>
                <a:sym typeface="Futura"/>
              </a:rPr>
            </a:br>
            <a:r>
              <a:rPr sz="1500">
                <a:solidFill>
                  <a:srgbClr val="F7941D"/>
                </a:solidFill>
                <a:latin typeface="Futura"/>
                <a:ea typeface="Futura"/>
                <a:cs typeface="Futura"/>
                <a:sym typeface="Futura"/>
              </a:rPr>
              <a:t>JULY 1, 2017 - JUNE 30, 2018</a:t>
            </a:r>
            <a:br>
              <a:rPr sz="2000"/>
            </a:br>
            <a:endParaRPr sz="2000"/>
          </a:p>
        </p:txBody>
      </p:sp>
      <p:sp>
        <p:nvSpPr>
          <p:cNvPr id="898" name="University of Toronto     Department of Surgery"/>
          <p:cNvSpPr txBox="1"/>
          <p:nvPr/>
        </p:nvSpPr>
        <p:spPr>
          <a:xfrm>
            <a:off x="231308" y="330242"/>
            <a:ext cx="2914259"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defRPr sz="2200" b="0">
                <a:solidFill>
                  <a:srgbClr val="1B2E59"/>
                </a:solidFill>
                <a:latin typeface="Calisto MT"/>
                <a:ea typeface="Calisto MT"/>
                <a:cs typeface="Calisto MT"/>
                <a:sym typeface="Calisto MT"/>
              </a:defRPr>
            </a:lvl1pPr>
          </a:lstStyle>
          <a:p>
            <a:r>
              <a:rPr sz="1100"/>
              <a:t>University of Toronto     Department of Surgery</a:t>
            </a:r>
          </a:p>
        </p:txBody>
      </p:sp>
      <p:sp>
        <p:nvSpPr>
          <p:cNvPr id="899" name="Line"/>
          <p:cNvSpPr/>
          <p:nvPr/>
        </p:nvSpPr>
        <p:spPr>
          <a:xfrm>
            <a:off x="1639619" y="345051"/>
            <a:ext cx="1" cy="203201"/>
          </a:xfrm>
          <a:prstGeom prst="line">
            <a:avLst/>
          </a:prstGeom>
          <a:ln w="25400">
            <a:solidFill>
              <a:srgbClr val="1B2E59"/>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900" name="Annual Address 2018"/>
          <p:cNvSpPr txBox="1"/>
          <p:nvPr/>
        </p:nvSpPr>
        <p:spPr>
          <a:xfrm>
            <a:off x="10589990" y="330242"/>
            <a:ext cx="1348126"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r" defTabSz="228600">
              <a:defRPr sz="2200" b="0">
                <a:solidFill>
                  <a:srgbClr val="1B2E59"/>
                </a:solidFill>
                <a:latin typeface="Calisto MT"/>
                <a:ea typeface="Calisto MT"/>
                <a:cs typeface="Calisto MT"/>
                <a:sym typeface="Calisto MT"/>
              </a:defRPr>
            </a:pPr>
            <a:r>
              <a:rPr sz="1100"/>
              <a:t>Annual Address </a:t>
            </a:r>
            <a:r>
              <a:rPr sz="1100">
                <a:solidFill>
                  <a:srgbClr val="F59331"/>
                </a:solidFill>
              </a:rPr>
              <a:t>2018</a:t>
            </a:r>
          </a:p>
        </p:txBody>
      </p:sp>
      <p:grpSp>
        <p:nvGrpSpPr>
          <p:cNvPr id="903" name="Group"/>
          <p:cNvGrpSpPr/>
          <p:nvPr/>
        </p:nvGrpSpPr>
        <p:grpSpPr>
          <a:xfrm>
            <a:off x="5266933" y="896574"/>
            <a:ext cx="5241029" cy="1335638"/>
            <a:chOff x="0" y="0"/>
            <a:chExt cx="10482056" cy="2671275"/>
          </a:xfrm>
        </p:grpSpPr>
        <p:sp>
          <p:nvSpPr>
            <p:cNvPr id="901" name="Sandra de Montbrun…"/>
            <p:cNvSpPr txBox="1"/>
            <p:nvPr/>
          </p:nvSpPr>
          <p:spPr>
            <a:xfrm>
              <a:off x="3374591" y="610194"/>
              <a:ext cx="7107465" cy="10768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Sandra de Montbrun</a:t>
              </a:r>
            </a:p>
            <a:p>
              <a:pPr algn="l">
                <a:lnSpc>
                  <a:spcPct val="120000"/>
                </a:lnSpc>
                <a:defRPr b="0" i="1">
                  <a:latin typeface="Calisto MT"/>
                  <a:ea typeface="Calisto MT"/>
                  <a:cs typeface="Calisto MT"/>
                  <a:sym typeface="Calisto MT"/>
                </a:defRPr>
              </a:pPr>
              <a:r>
                <a:rPr sz="900"/>
                <a:t>David Fear Fellowship</a:t>
              </a:r>
            </a:p>
            <a:p>
              <a:pPr algn="l">
                <a:lnSpc>
                  <a:spcPct val="120000"/>
                </a:lnSpc>
                <a:defRPr b="0" i="1">
                  <a:latin typeface="Calisto MT"/>
                  <a:ea typeface="Calisto MT"/>
                  <a:cs typeface="Calisto MT"/>
                  <a:sym typeface="Calisto MT"/>
                </a:defRPr>
              </a:pPr>
              <a:r>
                <a:rPr sz="900"/>
                <a:t>PGME Development and Innovation Award</a:t>
              </a:r>
            </a:p>
          </p:txBody>
        </p:sp>
        <p:pic>
          <p:nvPicPr>
            <p:cNvPr id="902" name="de Montbrun, S.JPG" descr="de Montbrun, S.JPG"/>
            <p:cNvPicPr>
              <a:picLocks noChangeAspect="1"/>
            </p:cNvPicPr>
            <p:nvPr/>
          </p:nvPicPr>
          <p:blipFill>
            <a:blip r:embed="rId3">
              <a:extLst/>
            </a:blip>
            <a:srcRect t="2903" r="3" b="18121"/>
            <a:stretch>
              <a:fillRect/>
            </a:stretch>
          </p:blipFill>
          <p:spPr>
            <a:xfrm>
              <a:off x="0" y="0"/>
              <a:ext cx="2671366" cy="2671275"/>
            </a:xfrm>
            <a:custGeom>
              <a:avLst/>
              <a:gdLst/>
              <a:ahLst/>
              <a:cxnLst>
                <a:cxn ang="0">
                  <a:pos x="wd2" y="hd2"/>
                </a:cxn>
                <a:cxn ang="5400000">
                  <a:pos x="wd2" y="hd2"/>
                </a:cxn>
                <a:cxn ang="10800000">
                  <a:pos x="wd2" y="hd2"/>
                </a:cxn>
                <a:cxn ang="16200000">
                  <a:pos x="wd2" y="hd2"/>
                </a:cxn>
              </a:cxnLst>
              <a:rect l="0" t="0" r="r" b="b"/>
              <a:pathLst>
                <a:path w="21600" h="20595" extrusionOk="0">
                  <a:moveTo>
                    <a:pt x="10802" y="0"/>
                  </a:moveTo>
                  <a:cubicBezTo>
                    <a:pt x="8038" y="0"/>
                    <a:pt x="5273" y="1006"/>
                    <a:pt x="3164" y="3017"/>
                  </a:cubicBezTo>
                  <a:cubicBezTo>
                    <a:pt x="1055" y="5028"/>
                    <a:pt x="0" y="7664"/>
                    <a:pt x="0" y="10299"/>
                  </a:cubicBezTo>
                  <a:cubicBezTo>
                    <a:pt x="0" y="12935"/>
                    <a:pt x="1055" y="15568"/>
                    <a:pt x="3164" y="17578"/>
                  </a:cubicBezTo>
                  <a:cubicBezTo>
                    <a:pt x="7382" y="21600"/>
                    <a:pt x="14218" y="21600"/>
                    <a:pt x="18436" y="17578"/>
                  </a:cubicBezTo>
                  <a:cubicBezTo>
                    <a:pt x="20545" y="15568"/>
                    <a:pt x="21600" y="12935"/>
                    <a:pt x="21600" y="10299"/>
                  </a:cubicBezTo>
                  <a:cubicBezTo>
                    <a:pt x="21600" y="7664"/>
                    <a:pt x="20545" y="5028"/>
                    <a:pt x="18436" y="3017"/>
                  </a:cubicBezTo>
                  <a:cubicBezTo>
                    <a:pt x="16327" y="1006"/>
                    <a:pt x="13566" y="0"/>
                    <a:pt x="10802" y="0"/>
                  </a:cubicBezTo>
                  <a:close/>
                </a:path>
              </a:pathLst>
            </a:custGeom>
            <a:ln w="12700" cap="flat">
              <a:noFill/>
              <a:miter lim="400000"/>
            </a:ln>
            <a:effectLst/>
          </p:spPr>
        </p:pic>
      </p:grpSp>
      <p:grpSp>
        <p:nvGrpSpPr>
          <p:cNvPr id="906" name="Group"/>
          <p:cNvGrpSpPr/>
          <p:nvPr/>
        </p:nvGrpSpPr>
        <p:grpSpPr>
          <a:xfrm>
            <a:off x="482026" y="1739866"/>
            <a:ext cx="6525797" cy="1335684"/>
            <a:chOff x="0" y="0"/>
            <a:chExt cx="13051591" cy="2671366"/>
          </a:xfrm>
        </p:grpSpPr>
        <p:pic>
          <p:nvPicPr>
            <p:cNvPr id="904" name="Di-Pasquale-Dennis-200x200.jpg" descr="Di-Pasquale-Dennis-200x200.jpg"/>
            <p:cNvPicPr>
              <a:picLocks noChangeAspect="1"/>
            </p:cNvPicPr>
            <p:nvPr/>
          </p:nvPicPr>
          <p:blipFill>
            <a:blip r:embed="rId4">
              <a:extLst/>
            </a:blip>
            <a:srcRect r="3" b="3"/>
            <a:stretch>
              <a:fillRect/>
            </a:stretch>
          </p:blipFill>
          <p:spPr>
            <a:xfrm>
              <a:off x="0" y="0"/>
              <a:ext cx="2671366" cy="2671366"/>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cubicBezTo>
                    <a:pt x="8038" y="0"/>
                    <a:pt x="5273" y="1055"/>
                    <a:pt x="3164" y="3164"/>
                  </a:cubicBezTo>
                  <a:cubicBezTo>
                    <a:pt x="1055" y="5273"/>
                    <a:pt x="0" y="8038"/>
                    <a:pt x="0" y="10802"/>
                  </a:cubicBezTo>
                  <a:cubicBezTo>
                    <a:pt x="0" y="13566"/>
                    <a:pt x="1055" y="16327"/>
                    <a:pt x="3164" y="18436"/>
                  </a:cubicBezTo>
                  <a:cubicBezTo>
                    <a:pt x="5273" y="20545"/>
                    <a:pt x="8038" y="21600"/>
                    <a:pt x="10802" y="21600"/>
                  </a:cubicBezTo>
                  <a:cubicBezTo>
                    <a:pt x="13566" y="21600"/>
                    <a:pt x="16327" y="20545"/>
                    <a:pt x="18436" y="18436"/>
                  </a:cubicBezTo>
                  <a:cubicBezTo>
                    <a:pt x="20545" y="16327"/>
                    <a:pt x="21600" y="13566"/>
                    <a:pt x="21600" y="10802"/>
                  </a:cubicBezTo>
                  <a:cubicBezTo>
                    <a:pt x="21600" y="8038"/>
                    <a:pt x="20545" y="5273"/>
                    <a:pt x="18436" y="3164"/>
                  </a:cubicBezTo>
                  <a:cubicBezTo>
                    <a:pt x="16327" y="1055"/>
                    <a:pt x="13566" y="0"/>
                    <a:pt x="10802" y="0"/>
                  </a:cubicBezTo>
                  <a:close/>
                </a:path>
              </a:pathLst>
            </a:custGeom>
            <a:ln w="12700" cap="flat">
              <a:noFill/>
              <a:miter lim="400000"/>
            </a:ln>
            <a:effectLst/>
          </p:spPr>
        </p:pic>
        <p:sp>
          <p:nvSpPr>
            <p:cNvPr id="905" name="Dennis Di Pasquale…"/>
            <p:cNvSpPr txBox="1"/>
            <p:nvPr/>
          </p:nvSpPr>
          <p:spPr>
            <a:xfrm>
              <a:off x="3312747" y="1396017"/>
              <a:ext cx="9738844" cy="7444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Dennis Di Pasquale</a:t>
              </a:r>
            </a:p>
            <a:p>
              <a:pPr algn="l">
                <a:lnSpc>
                  <a:spcPct val="120000"/>
                </a:lnSpc>
                <a:defRPr b="0" i="1">
                  <a:latin typeface="Calisto MT"/>
                  <a:ea typeface="Calisto MT"/>
                  <a:cs typeface="Calisto MT"/>
                  <a:sym typeface="Calisto MT"/>
                </a:defRPr>
              </a:pPr>
              <a:r>
                <a:rPr sz="900"/>
                <a:t>Excellence in Community-based Teaching Award (Clinical Office)</a:t>
              </a:r>
            </a:p>
          </p:txBody>
        </p:sp>
      </p:grpSp>
      <p:grpSp>
        <p:nvGrpSpPr>
          <p:cNvPr id="909" name="Group"/>
          <p:cNvGrpSpPr/>
          <p:nvPr/>
        </p:nvGrpSpPr>
        <p:grpSpPr>
          <a:xfrm>
            <a:off x="623319" y="3411986"/>
            <a:ext cx="7530206" cy="1335684"/>
            <a:chOff x="0" y="0"/>
            <a:chExt cx="15060409" cy="2671366"/>
          </a:xfrm>
        </p:grpSpPr>
        <p:pic>
          <p:nvPicPr>
            <p:cNvPr id="907" name="Drake.jpeg" descr="Drake.jpeg"/>
            <p:cNvPicPr>
              <a:picLocks noChangeAspect="1"/>
            </p:cNvPicPr>
            <p:nvPr/>
          </p:nvPicPr>
          <p:blipFill>
            <a:blip r:embed="rId5">
              <a:extLst/>
            </a:blip>
            <a:srcRect r="3" b="3"/>
            <a:stretch>
              <a:fillRect/>
            </a:stretch>
          </p:blipFill>
          <p:spPr>
            <a:xfrm>
              <a:off x="0" y="0"/>
              <a:ext cx="2671366" cy="2671366"/>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cubicBezTo>
                    <a:pt x="8038" y="0"/>
                    <a:pt x="5273" y="1055"/>
                    <a:pt x="3164" y="3164"/>
                  </a:cubicBezTo>
                  <a:cubicBezTo>
                    <a:pt x="1055" y="5273"/>
                    <a:pt x="0" y="8038"/>
                    <a:pt x="0" y="10802"/>
                  </a:cubicBezTo>
                  <a:cubicBezTo>
                    <a:pt x="0" y="13566"/>
                    <a:pt x="1055" y="16327"/>
                    <a:pt x="3164" y="18436"/>
                  </a:cubicBezTo>
                  <a:cubicBezTo>
                    <a:pt x="5273" y="20545"/>
                    <a:pt x="8038" y="21600"/>
                    <a:pt x="10802" y="21600"/>
                  </a:cubicBezTo>
                  <a:cubicBezTo>
                    <a:pt x="13566" y="21600"/>
                    <a:pt x="16327" y="20545"/>
                    <a:pt x="18436" y="18436"/>
                  </a:cubicBezTo>
                  <a:cubicBezTo>
                    <a:pt x="20545" y="16327"/>
                    <a:pt x="21600" y="13566"/>
                    <a:pt x="21600" y="10802"/>
                  </a:cubicBezTo>
                  <a:cubicBezTo>
                    <a:pt x="21600" y="8038"/>
                    <a:pt x="20545" y="5273"/>
                    <a:pt x="18436" y="3164"/>
                  </a:cubicBezTo>
                  <a:cubicBezTo>
                    <a:pt x="16327" y="1055"/>
                    <a:pt x="13566" y="0"/>
                    <a:pt x="10802" y="0"/>
                  </a:cubicBezTo>
                  <a:close/>
                </a:path>
              </a:pathLst>
            </a:custGeom>
            <a:ln w="12700" cap="flat">
              <a:noFill/>
              <a:miter lim="400000"/>
            </a:ln>
            <a:effectLst/>
          </p:spPr>
        </p:pic>
        <p:sp>
          <p:nvSpPr>
            <p:cNvPr id="908" name="James Drake…"/>
            <p:cNvSpPr txBox="1"/>
            <p:nvPr/>
          </p:nvSpPr>
          <p:spPr>
            <a:xfrm>
              <a:off x="2926591" y="1127647"/>
              <a:ext cx="12133818" cy="7444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James Drake</a:t>
              </a:r>
            </a:p>
            <a:p>
              <a:pPr algn="l">
                <a:lnSpc>
                  <a:spcPct val="120000"/>
                </a:lnSpc>
                <a:defRPr b="0" i="1">
                  <a:latin typeface="Calisto MT"/>
                  <a:ea typeface="Calisto MT"/>
                  <a:cs typeface="Calisto MT"/>
                  <a:sym typeface="Calisto MT"/>
                </a:defRPr>
              </a:pPr>
              <a:r>
                <a:rPr sz="900"/>
                <a:t>Lifetime Achievement - International Federation of Neuroendoscopy Award</a:t>
              </a:r>
            </a:p>
          </p:txBody>
        </p:sp>
      </p:grpSp>
      <p:grpSp>
        <p:nvGrpSpPr>
          <p:cNvPr id="912" name="Group"/>
          <p:cNvGrpSpPr/>
          <p:nvPr/>
        </p:nvGrpSpPr>
        <p:grpSpPr>
          <a:xfrm>
            <a:off x="7487389" y="2491051"/>
            <a:ext cx="4333796" cy="1335638"/>
            <a:chOff x="0" y="0"/>
            <a:chExt cx="8667590" cy="2671275"/>
          </a:xfrm>
        </p:grpSpPr>
        <p:pic>
          <p:nvPicPr>
            <p:cNvPr id="910" name="EscallonJ.jpeg" descr="EscallonJ.jpeg"/>
            <p:cNvPicPr>
              <a:picLocks noChangeAspect="1"/>
            </p:cNvPicPr>
            <p:nvPr/>
          </p:nvPicPr>
          <p:blipFill>
            <a:blip r:embed="rId6">
              <a:extLst/>
            </a:blip>
            <a:srcRect t="3103" r="3" b="22274"/>
            <a:stretch>
              <a:fillRect/>
            </a:stretch>
          </p:blipFill>
          <p:spPr>
            <a:xfrm>
              <a:off x="0" y="0"/>
              <a:ext cx="2671366" cy="2671275"/>
            </a:xfrm>
            <a:custGeom>
              <a:avLst/>
              <a:gdLst/>
              <a:ahLst/>
              <a:cxnLst>
                <a:cxn ang="0">
                  <a:pos x="wd2" y="hd2"/>
                </a:cxn>
                <a:cxn ang="5400000">
                  <a:pos x="wd2" y="hd2"/>
                </a:cxn>
                <a:cxn ang="10800000">
                  <a:pos x="wd2" y="hd2"/>
                </a:cxn>
                <a:cxn ang="16200000">
                  <a:pos x="wd2" y="hd2"/>
                </a:cxn>
              </a:cxnLst>
              <a:rect l="0" t="0" r="r" b="b"/>
              <a:pathLst>
                <a:path w="21600" h="20595" extrusionOk="0">
                  <a:moveTo>
                    <a:pt x="10802" y="0"/>
                  </a:moveTo>
                  <a:cubicBezTo>
                    <a:pt x="8038" y="0"/>
                    <a:pt x="5273" y="1006"/>
                    <a:pt x="3164" y="3017"/>
                  </a:cubicBezTo>
                  <a:cubicBezTo>
                    <a:pt x="1055" y="5028"/>
                    <a:pt x="0" y="7664"/>
                    <a:pt x="0" y="10299"/>
                  </a:cubicBezTo>
                  <a:cubicBezTo>
                    <a:pt x="0" y="12935"/>
                    <a:pt x="1055" y="15568"/>
                    <a:pt x="3164" y="17578"/>
                  </a:cubicBezTo>
                  <a:cubicBezTo>
                    <a:pt x="7382" y="21600"/>
                    <a:pt x="14218" y="21600"/>
                    <a:pt x="18436" y="17578"/>
                  </a:cubicBezTo>
                  <a:cubicBezTo>
                    <a:pt x="20545" y="15568"/>
                    <a:pt x="21600" y="12935"/>
                    <a:pt x="21600" y="10299"/>
                  </a:cubicBezTo>
                  <a:cubicBezTo>
                    <a:pt x="21600" y="7664"/>
                    <a:pt x="20545" y="5028"/>
                    <a:pt x="18436" y="3017"/>
                  </a:cubicBezTo>
                  <a:cubicBezTo>
                    <a:pt x="16327" y="1006"/>
                    <a:pt x="13566" y="0"/>
                    <a:pt x="10802" y="0"/>
                  </a:cubicBezTo>
                  <a:close/>
                </a:path>
              </a:pathLst>
            </a:custGeom>
            <a:ln w="12700" cap="flat">
              <a:noFill/>
              <a:miter lim="400000"/>
            </a:ln>
            <a:effectLst/>
          </p:spPr>
        </p:pic>
        <p:sp>
          <p:nvSpPr>
            <p:cNvPr id="911" name="Jaime Escallon…"/>
            <p:cNvSpPr txBox="1"/>
            <p:nvPr/>
          </p:nvSpPr>
          <p:spPr>
            <a:xfrm>
              <a:off x="3630499" y="922152"/>
              <a:ext cx="5037091" cy="744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Jaime Escallon</a:t>
              </a:r>
            </a:p>
            <a:p>
              <a:pPr algn="l">
                <a:lnSpc>
                  <a:spcPct val="120000"/>
                </a:lnSpc>
                <a:defRPr b="0" i="1">
                  <a:latin typeface="Calisto MT"/>
                  <a:ea typeface="Calisto MT"/>
                  <a:cs typeface="Calisto MT"/>
                  <a:sym typeface="Calisto MT"/>
                </a:defRPr>
              </a:pPr>
              <a:r>
                <a:rPr sz="900"/>
                <a:t>Frank Mills Teaching Award</a:t>
              </a:r>
            </a:p>
          </p:txBody>
        </p:sp>
      </p:grpSp>
      <p:grpSp>
        <p:nvGrpSpPr>
          <p:cNvPr id="915" name="Group"/>
          <p:cNvGrpSpPr/>
          <p:nvPr/>
        </p:nvGrpSpPr>
        <p:grpSpPr>
          <a:xfrm>
            <a:off x="5428159" y="4610140"/>
            <a:ext cx="6105931" cy="1335684"/>
            <a:chOff x="0" y="0"/>
            <a:chExt cx="12211861" cy="2671366"/>
          </a:xfrm>
        </p:grpSpPr>
        <p:pic>
          <p:nvPicPr>
            <p:cNvPr id="913" name="herschorn-sender.jpeg" descr="herschorn-sender.jpeg"/>
            <p:cNvPicPr>
              <a:picLocks noChangeAspect="1"/>
            </p:cNvPicPr>
            <p:nvPr/>
          </p:nvPicPr>
          <p:blipFill>
            <a:blip r:embed="rId7">
              <a:extLst/>
            </a:blip>
            <a:srcRect r="3" b="3"/>
            <a:stretch>
              <a:fillRect/>
            </a:stretch>
          </p:blipFill>
          <p:spPr>
            <a:xfrm>
              <a:off x="0" y="0"/>
              <a:ext cx="2671366" cy="2671366"/>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cubicBezTo>
                    <a:pt x="8038" y="0"/>
                    <a:pt x="5273" y="1055"/>
                    <a:pt x="3164" y="3164"/>
                  </a:cubicBezTo>
                  <a:cubicBezTo>
                    <a:pt x="1055" y="5273"/>
                    <a:pt x="0" y="8038"/>
                    <a:pt x="0" y="10802"/>
                  </a:cubicBezTo>
                  <a:cubicBezTo>
                    <a:pt x="0" y="13566"/>
                    <a:pt x="1055" y="16327"/>
                    <a:pt x="3164" y="18436"/>
                  </a:cubicBezTo>
                  <a:cubicBezTo>
                    <a:pt x="5273" y="20545"/>
                    <a:pt x="8038" y="21600"/>
                    <a:pt x="10802" y="21600"/>
                  </a:cubicBezTo>
                  <a:cubicBezTo>
                    <a:pt x="13566" y="21600"/>
                    <a:pt x="16327" y="20545"/>
                    <a:pt x="18436" y="18436"/>
                  </a:cubicBezTo>
                  <a:cubicBezTo>
                    <a:pt x="20545" y="16327"/>
                    <a:pt x="21600" y="13566"/>
                    <a:pt x="21600" y="10802"/>
                  </a:cubicBezTo>
                  <a:cubicBezTo>
                    <a:pt x="21600" y="8038"/>
                    <a:pt x="20545" y="5273"/>
                    <a:pt x="18436" y="3164"/>
                  </a:cubicBezTo>
                  <a:cubicBezTo>
                    <a:pt x="16327" y="1055"/>
                    <a:pt x="13566" y="0"/>
                    <a:pt x="10802" y="0"/>
                  </a:cubicBezTo>
                  <a:close/>
                </a:path>
              </a:pathLst>
            </a:custGeom>
            <a:ln w="12700" cap="flat">
              <a:noFill/>
              <a:miter lim="400000"/>
            </a:ln>
            <a:effectLst/>
          </p:spPr>
        </p:pic>
        <p:sp>
          <p:nvSpPr>
            <p:cNvPr id="914" name="Sender Herschorn…"/>
            <p:cNvSpPr txBox="1"/>
            <p:nvPr/>
          </p:nvSpPr>
          <p:spPr>
            <a:xfrm>
              <a:off x="2911524" y="963465"/>
              <a:ext cx="9300337" cy="7444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Sender Herschorn</a:t>
              </a:r>
            </a:p>
            <a:p>
              <a:pPr algn="l">
                <a:lnSpc>
                  <a:spcPct val="120000"/>
                </a:lnSpc>
                <a:defRPr b="0" i="1">
                  <a:latin typeface="Calisto MT"/>
                  <a:ea typeface="Calisto MT"/>
                  <a:cs typeface="Calisto MT"/>
                  <a:sym typeface="Calisto MT"/>
                </a:defRPr>
              </a:pPr>
              <a:r>
                <a:rPr sz="900"/>
                <a:t>International Continence Society Lifetime Achievement Award</a:t>
              </a:r>
            </a:p>
          </p:txBody>
        </p:sp>
      </p:grpSp>
      <p:grpSp>
        <p:nvGrpSpPr>
          <p:cNvPr id="918" name="Group"/>
          <p:cNvGrpSpPr/>
          <p:nvPr/>
        </p:nvGrpSpPr>
        <p:grpSpPr>
          <a:xfrm>
            <a:off x="623319" y="5244723"/>
            <a:ext cx="4523771" cy="1335638"/>
            <a:chOff x="0" y="0"/>
            <a:chExt cx="9047539" cy="2671275"/>
          </a:xfrm>
        </p:grpSpPr>
        <p:pic>
          <p:nvPicPr>
            <p:cNvPr id="916" name="Fehlings 2017.jpg" descr="Fehlings 2017.jpg"/>
            <p:cNvPicPr>
              <a:picLocks noChangeAspect="1"/>
            </p:cNvPicPr>
            <p:nvPr/>
          </p:nvPicPr>
          <p:blipFill>
            <a:blip r:embed="rId8">
              <a:extLst/>
            </a:blip>
            <a:srcRect t="1000" r="3" b="27148"/>
            <a:stretch>
              <a:fillRect/>
            </a:stretch>
          </p:blipFill>
          <p:spPr>
            <a:xfrm>
              <a:off x="0" y="0"/>
              <a:ext cx="2671366" cy="2671275"/>
            </a:xfrm>
            <a:custGeom>
              <a:avLst/>
              <a:gdLst/>
              <a:ahLst/>
              <a:cxnLst>
                <a:cxn ang="0">
                  <a:pos x="wd2" y="hd2"/>
                </a:cxn>
                <a:cxn ang="5400000">
                  <a:pos x="wd2" y="hd2"/>
                </a:cxn>
                <a:cxn ang="10800000">
                  <a:pos x="wd2" y="hd2"/>
                </a:cxn>
                <a:cxn ang="16200000">
                  <a:pos x="wd2" y="hd2"/>
                </a:cxn>
              </a:cxnLst>
              <a:rect l="0" t="0" r="r" b="b"/>
              <a:pathLst>
                <a:path w="21600" h="20595" extrusionOk="0">
                  <a:moveTo>
                    <a:pt x="10802" y="0"/>
                  </a:moveTo>
                  <a:cubicBezTo>
                    <a:pt x="8038" y="0"/>
                    <a:pt x="5273" y="1006"/>
                    <a:pt x="3164" y="3017"/>
                  </a:cubicBezTo>
                  <a:cubicBezTo>
                    <a:pt x="1055" y="5028"/>
                    <a:pt x="0" y="7664"/>
                    <a:pt x="0" y="10299"/>
                  </a:cubicBezTo>
                  <a:cubicBezTo>
                    <a:pt x="0" y="12935"/>
                    <a:pt x="1055" y="15568"/>
                    <a:pt x="3164" y="17578"/>
                  </a:cubicBezTo>
                  <a:cubicBezTo>
                    <a:pt x="7382" y="21600"/>
                    <a:pt x="14218" y="21600"/>
                    <a:pt x="18436" y="17578"/>
                  </a:cubicBezTo>
                  <a:cubicBezTo>
                    <a:pt x="20545" y="15568"/>
                    <a:pt x="21600" y="12935"/>
                    <a:pt x="21600" y="10299"/>
                  </a:cubicBezTo>
                  <a:cubicBezTo>
                    <a:pt x="21600" y="7664"/>
                    <a:pt x="20545" y="5028"/>
                    <a:pt x="18436" y="3017"/>
                  </a:cubicBezTo>
                  <a:cubicBezTo>
                    <a:pt x="16327" y="1006"/>
                    <a:pt x="13566" y="0"/>
                    <a:pt x="10802" y="0"/>
                  </a:cubicBezTo>
                  <a:close/>
                </a:path>
              </a:pathLst>
            </a:custGeom>
            <a:ln w="12700" cap="flat">
              <a:noFill/>
              <a:miter lim="400000"/>
            </a:ln>
            <a:effectLst/>
          </p:spPr>
        </p:pic>
        <p:sp>
          <p:nvSpPr>
            <p:cNvPr id="917" name="Michael Fehlings…"/>
            <p:cNvSpPr txBox="1"/>
            <p:nvPr/>
          </p:nvSpPr>
          <p:spPr>
            <a:xfrm>
              <a:off x="3233507" y="1017596"/>
              <a:ext cx="5814032" cy="10768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Michael Fehlings</a:t>
              </a:r>
            </a:p>
            <a:p>
              <a:pPr algn="l">
                <a:lnSpc>
                  <a:spcPct val="120000"/>
                </a:lnSpc>
                <a:defRPr b="0" i="1">
                  <a:latin typeface="Calisto MT"/>
                  <a:ea typeface="Calisto MT"/>
                  <a:cs typeface="Calisto MT"/>
                  <a:sym typeface="Calisto MT"/>
                </a:defRPr>
              </a:pPr>
              <a:r>
                <a:rPr sz="900"/>
                <a:t>David Lostchuck Memorial Award</a:t>
              </a:r>
            </a:p>
            <a:p>
              <a:pPr algn="l">
                <a:lnSpc>
                  <a:spcPct val="120000"/>
                </a:lnSpc>
                <a:defRPr b="0" i="1">
                  <a:latin typeface="Calisto MT"/>
                  <a:ea typeface="Calisto MT"/>
                  <a:cs typeface="Calisto MT"/>
                  <a:sym typeface="Calisto MT"/>
                </a:defRPr>
              </a:pPr>
              <a:r>
                <a:rPr sz="900"/>
                <a:t>German Ochoa Traveling Fellowship</a:t>
              </a:r>
            </a:p>
          </p:txBody>
        </p:sp>
      </p:grpSp>
    </p:spTree>
    <p:extLst>
      <p:ext uri="{BB962C8B-B14F-4D97-AF65-F5344CB8AC3E}">
        <p14:creationId xmlns:p14="http://schemas.microsoft.com/office/powerpoint/2010/main" val="2885557537"/>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906"/>
                                        </p:tgtEl>
                                        <p:attrNameLst>
                                          <p:attrName>style.visibility</p:attrName>
                                        </p:attrNameLst>
                                      </p:cBhvr>
                                      <p:to>
                                        <p:strVal val="visible"/>
                                      </p:to>
                                    </p:set>
                                    <p:animEffect transition="in" filter="dissolve">
                                      <p:cBhvr>
                                        <p:cTn id="7" dur="1000"/>
                                        <p:tgtEl>
                                          <p:spTgt spid="906"/>
                                        </p:tgtEl>
                                      </p:cBhvr>
                                    </p:animEffect>
                                  </p:childTnLst>
                                </p:cTn>
                              </p:par>
                            </p:childTnLst>
                          </p:cTn>
                        </p:par>
                        <p:par>
                          <p:cTn id="8" fill="hold">
                            <p:stCondLst>
                              <p:cond delay="1000"/>
                            </p:stCondLst>
                            <p:childTnLst>
                              <p:par>
                                <p:cTn id="9" presetID="9" presetClass="entr" fill="hold" grpId="0" nodeType="afterEffect">
                                  <p:stCondLst>
                                    <p:cond delay="0"/>
                                  </p:stCondLst>
                                  <p:iterate>
                                    <p:tmAbs val="0"/>
                                  </p:iterate>
                                  <p:childTnLst>
                                    <p:set>
                                      <p:cBhvr>
                                        <p:cTn id="10" fill="hold"/>
                                        <p:tgtEl>
                                          <p:spTgt spid="909"/>
                                        </p:tgtEl>
                                        <p:attrNameLst>
                                          <p:attrName>style.visibility</p:attrName>
                                        </p:attrNameLst>
                                      </p:cBhvr>
                                      <p:to>
                                        <p:strVal val="visible"/>
                                      </p:to>
                                    </p:set>
                                    <p:animEffect transition="in" filter="dissolve">
                                      <p:cBhvr>
                                        <p:cTn id="11" dur="1000"/>
                                        <p:tgtEl>
                                          <p:spTgt spid="909"/>
                                        </p:tgtEl>
                                      </p:cBhvr>
                                    </p:animEffect>
                                  </p:childTnLst>
                                </p:cTn>
                              </p:par>
                            </p:childTnLst>
                          </p:cTn>
                        </p:par>
                        <p:par>
                          <p:cTn id="12" fill="hold">
                            <p:stCondLst>
                              <p:cond delay="2000"/>
                            </p:stCondLst>
                            <p:childTnLst>
                              <p:par>
                                <p:cTn id="13" presetID="9" presetClass="entr" fill="hold" grpId="0" nodeType="afterEffect">
                                  <p:stCondLst>
                                    <p:cond delay="0"/>
                                  </p:stCondLst>
                                  <p:iterate>
                                    <p:tmAbs val="0"/>
                                  </p:iterate>
                                  <p:childTnLst>
                                    <p:set>
                                      <p:cBhvr>
                                        <p:cTn id="14" fill="hold"/>
                                        <p:tgtEl>
                                          <p:spTgt spid="918"/>
                                        </p:tgtEl>
                                        <p:attrNameLst>
                                          <p:attrName>style.visibility</p:attrName>
                                        </p:attrNameLst>
                                      </p:cBhvr>
                                      <p:to>
                                        <p:strVal val="visible"/>
                                      </p:to>
                                    </p:set>
                                    <p:animEffect transition="in" filter="dissolve">
                                      <p:cBhvr>
                                        <p:cTn id="15" dur="1000"/>
                                        <p:tgtEl>
                                          <p:spTgt spid="918"/>
                                        </p:tgtEl>
                                      </p:cBhvr>
                                    </p:animEffect>
                                  </p:childTnLst>
                                </p:cTn>
                              </p:par>
                            </p:childTnLst>
                          </p:cTn>
                        </p:par>
                        <p:par>
                          <p:cTn id="16" fill="hold">
                            <p:stCondLst>
                              <p:cond delay="3000"/>
                            </p:stCondLst>
                            <p:childTnLst>
                              <p:par>
                                <p:cTn id="17" presetID="9" presetClass="entr" fill="hold" grpId="0" nodeType="afterEffect">
                                  <p:stCondLst>
                                    <p:cond delay="0"/>
                                  </p:stCondLst>
                                  <p:iterate>
                                    <p:tmAbs val="0"/>
                                  </p:iterate>
                                  <p:childTnLst>
                                    <p:set>
                                      <p:cBhvr>
                                        <p:cTn id="18" fill="hold"/>
                                        <p:tgtEl>
                                          <p:spTgt spid="903"/>
                                        </p:tgtEl>
                                        <p:attrNameLst>
                                          <p:attrName>style.visibility</p:attrName>
                                        </p:attrNameLst>
                                      </p:cBhvr>
                                      <p:to>
                                        <p:strVal val="visible"/>
                                      </p:to>
                                    </p:set>
                                    <p:animEffect transition="in" filter="dissolve">
                                      <p:cBhvr>
                                        <p:cTn id="19" dur="1000"/>
                                        <p:tgtEl>
                                          <p:spTgt spid="903"/>
                                        </p:tgtEl>
                                      </p:cBhvr>
                                    </p:animEffect>
                                  </p:childTnLst>
                                </p:cTn>
                              </p:par>
                            </p:childTnLst>
                          </p:cTn>
                        </p:par>
                        <p:par>
                          <p:cTn id="20" fill="hold">
                            <p:stCondLst>
                              <p:cond delay="4000"/>
                            </p:stCondLst>
                            <p:childTnLst>
                              <p:par>
                                <p:cTn id="21" presetID="9" presetClass="entr" fill="hold" grpId="0" nodeType="afterEffect">
                                  <p:stCondLst>
                                    <p:cond delay="0"/>
                                  </p:stCondLst>
                                  <p:iterate>
                                    <p:tmAbs val="0"/>
                                  </p:iterate>
                                  <p:childTnLst>
                                    <p:set>
                                      <p:cBhvr>
                                        <p:cTn id="22" fill="hold"/>
                                        <p:tgtEl>
                                          <p:spTgt spid="912"/>
                                        </p:tgtEl>
                                        <p:attrNameLst>
                                          <p:attrName>style.visibility</p:attrName>
                                        </p:attrNameLst>
                                      </p:cBhvr>
                                      <p:to>
                                        <p:strVal val="visible"/>
                                      </p:to>
                                    </p:set>
                                    <p:animEffect transition="in" filter="dissolve">
                                      <p:cBhvr>
                                        <p:cTn id="23" dur="1000"/>
                                        <p:tgtEl>
                                          <p:spTgt spid="912"/>
                                        </p:tgtEl>
                                      </p:cBhvr>
                                    </p:animEffect>
                                  </p:childTnLst>
                                </p:cTn>
                              </p:par>
                            </p:childTnLst>
                          </p:cTn>
                        </p:par>
                        <p:par>
                          <p:cTn id="24" fill="hold">
                            <p:stCondLst>
                              <p:cond delay="5000"/>
                            </p:stCondLst>
                            <p:childTnLst>
                              <p:par>
                                <p:cTn id="25" presetID="9" presetClass="entr" fill="hold" grpId="0" nodeType="afterEffect">
                                  <p:stCondLst>
                                    <p:cond delay="0"/>
                                  </p:stCondLst>
                                  <p:iterate>
                                    <p:tmAbs val="0"/>
                                  </p:iterate>
                                  <p:childTnLst>
                                    <p:set>
                                      <p:cBhvr>
                                        <p:cTn id="26" fill="hold"/>
                                        <p:tgtEl>
                                          <p:spTgt spid="915"/>
                                        </p:tgtEl>
                                        <p:attrNameLst>
                                          <p:attrName>style.visibility</p:attrName>
                                        </p:attrNameLst>
                                      </p:cBhvr>
                                      <p:to>
                                        <p:strVal val="visible"/>
                                      </p:to>
                                    </p:set>
                                    <p:animEffect transition="in" filter="dissolve">
                                      <p:cBhvr>
                                        <p:cTn id="27" dur="1000"/>
                                        <p:tgtEl>
                                          <p:spTgt spid="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 grpId="0" animBg="1" advAuto="0"/>
      <p:bldP spid="906" grpId="0" animBg="1" advAuto="0"/>
      <p:bldP spid="909" grpId="0" animBg="1" advAuto="0"/>
      <p:bldP spid="912" grpId="0" animBg="1" advAuto="0"/>
      <p:bldP spid="915" grpId="0" animBg="1" advAuto="0"/>
      <p:bldP spid="918"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 name="Line"/>
          <p:cNvSpPr/>
          <p:nvPr/>
        </p:nvSpPr>
        <p:spPr>
          <a:xfrm>
            <a:off x="232707" y="631476"/>
            <a:ext cx="11726587" cy="1"/>
          </a:xfrm>
          <a:prstGeom prst="line">
            <a:avLst/>
          </a:prstGeom>
          <a:ln w="25400">
            <a:solidFill>
              <a:srgbClr val="4B70AA"/>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921" name="Rectangle"/>
          <p:cNvSpPr/>
          <p:nvPr/>
        </p:nvSpPr>
        <p:spPr>
          <a:xfrm>
            <a:off x="-26649" y="6729275"/>
            <a:ext cx="12245299" cy="128608"/>
          </a:xfrm>
          <a:prstGeom prst="rect">
            <a:avLst/>
          </a:prstGeom>
          <a:solidFill>
            <a:srgbClr val="86AAD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922" name="Surgery Suture Logo-01.png" descr="Surgery Suture Logo-01.png"/>
          <p:cNvPicPr>
            <a:picLocks noChangeAspect="1"/>
          </p:cNvPicPr>
          <p:nvPr/>
        </p:nvPicPr>
        <p:blipFill>
          <a:blip r:embed="rId2">
            <a:extLst/>
          </a:blip>
          <a:stretch>
            <a:fillRect/>
          </a:stretch>
        </p:blipFill>
        <p:spPr>
          <a:xfrm>
            <a:off x="10857264" y="5638643"/>
            <a:ext cx="953839" cy="768174"/>
          </a:xfrm>
          <a:prstGeom prst="rect">
            <a:avLst/>
          </a:prstGeom>
          <a:ln w="12700">
            <a:miter lim="400000"/>
          </a:ln>
        </p:spPr>
      </p:pic>
      <p:sp>
        <p:nvSpPr>
          <p:cNvPr id="923" name="HONOURS AND AWARDS  cont’d JULY 1, 2017 - JUNE 30, 2018"/>
          <p:cNvSpPr txBox="1"/>
          <p:nvPr/>
        </p:nvSpPr>
        <p:spPr>
          <a:xfrm>
            <a:off x="163309" y="826421"/>
            <a:ext cx="4154214" cy="897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l">
              <a:defRPr sz="4000" b="0"/>
            </a:pPr>
            <a:r>
              <a:rPr sz="2000">
                <a:latin typeface="Futura"/>
                <a:ea typeface="Futura"/>
                <a:cs typeface="Futura"/>
                <a:sym typeface="Futura"/>
              </a:rPr>
              <a:t>HONOURS AND AWARDS  cont’d</a:t>
            </a:r>
            <a:br>
              <a:rPr sz="2000">
                <a:latin typeface="Futura"/>
                <a:ea typeface="Futura"/>
                <a:cs typeface="Futura"/>
                <a:sym typeface="Futura"/>
              </a:rPr>
            </a:br>
            <a:r>
              <a:rPr sz="1500">
                <a:solidFill>
                  <a:srgbClr val="F7941D"/>
                </a:solidFill>
                <a:latin typeface="Futura"/>
                <a:ea typeface="Futura"/>
                <a:cs typeface="Futura"/>
                <a:sym typeface="Futura"/>
              </a:rPr>
              <a:t>JULY 1, 2017 - JUNE 30, 2018</a:t>
            </a:r>
            <a:br>
              <a:rPr sz="2000"/>
            </a:br>
            <a:endParaRPr sz="2000"/>
          </a:p>
        </p:txBody>
      </p:sp>
      <p:sp>
        <p:nvSpPr>
          <p:cNvPr id="924" name="University of Toronto     Department of Surgery"/>
          <p:cNvSpPr txBox="1"/>
          <p:nvPr/>
        </p:nvSpPr>
        <p:spPr>
          <a:xfrm>
            <a:off x="231308" y="330242"/>
            <a:ext cx="2914259"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defRPr sz="2200" b="0">
                <a:solidFill>
                  <a:srgbClr val="1B2E59"/>
                </a:solidFill>
                <a:latin typeface="Calisto MT"/>
                <a:ea typeface="Calisto MT"/>
                <a:cs typeface="Calisto MT"/>
                <a:sym typeface="Calisto MT"/>
              </a:defRPr>
            </a:lvl1pPr>
          </a:lstStyle>
          <a:p>
            <a:r>
              <a:rPr sz="1100"/>
              <a:t>University of Toronto     Department of Surgery</a:t>
            </a:r>
          </a:p>
        </p:txBody>
      </p:sp>
      <p:sp>
        <p:nvSpPr>
          <p:cNvPr id="925" name="Line"/>
          <p:cNvSpPr/>
          <p:nvPr/>
        </p:nvSpPr>
        <p:spPr>
          <a:xfrm>
            <a:off x="1639619" y="345051"/>
            <a:ext cx="1" cy="203201"/>
          </a:xfrm>
          <a:prstGeom prst="line">
            <a:avLst/>
          </a:prstGeom>
          <a:ln w="25400">
            <a:solidFill>
              <a:srgbClr val="1B2E59"/>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926" name="Annual Address 2018"/>
          <p:cNvSpPr txBox="1"/>
          <p:nvPr/>
        </p:nvSpPr>
        <p:spPr>
          <a:xfrm>
            <a:off x="10589990" y="330242"/>
            <a:ext cx="1348126"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r" defTabSz="228600">
              <a:defRPr sz="2200" b="0">
                <a:solidFill>
                  <a:srgbClr val="1B2E59"/>
                </a:solidFill>
                <a:latin typeface="Calisto MT"/>
                <a:ea typeface="Calisto MT"/>
                <a:cs typeface="Calisto MT"/>
                <a:sym typeface="Calisto MT"/>
              </a:defRPr>
            </a:pPr>
            <a:r>
              <a:rPr sz="1100"/>
              <a:t>Annual Address </a:t>
            </a:r>
            <a:r>
              <a:rPr sz="1100">
                <a:solidFill>
                  <a:srgbClr val="F59331"/>
                </a:solidFill>
              </a:rPr>
              <a:t>2018</a:t>
            </a:r>
          </a:p>
        </p:txBody>
      </p:sp>
      <p:grpSp>
        <p:nvGrpSpPr>
          <p:cNvPr id="929" name="Group"/>
          <p:cNvGrpSpPr/>
          <p:nvPr/>
        </p:nvGrpSpPr>
        <p:grpSpPr>
          <a:xfrm>
            <a:off x="4738089" y="718904"/>
            <a:ext cx="6169608" cy="1163440"/>
            <a:chOff x="0" y="0"/>
            <a:chExt cx="12339215" cy="2326879"/>
          </a:xfrm>
        </p:grpSpPr>
        <p:pic>
          <p:nvPicPr>
            <p:cNvPr id="927" name="klotz.jpeg" descr="klotz.jpeg"/>
            <p:cNvPicPr>
              <a:picLocks noChangeAspect="1"/>
            </p:cNvPicPr>
            <p:nvPr/>
          </p:nvPicPr>
          <p:blipFill>
            <a:blip r:embed="rId3">
              <a:extLst/>
            </a:blip>
            <a:srcRect r="6" b="6"/>
            <a:stretch>
              <a:fillRect/>
            </a:stretch>
          </p:blipFill>
          <p:spPr>
            <a:xfrm>
              <a:off x="0" y="0"/>
              <a:ext cx="2326879" cy="2326879"/>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cubicBezTo>
                    <a:pt x="8038" y="0"/>
                    <a:pt x="5274" y="1056"/>
                    <a:pt x="3165" y="3165"/>
                  </a:cubicBezTo>
                  <a:cubicBezTo>
                    <a:pt x="1056" y="5274"/>
                    <a:pt x="0" y="8038"/>
                    <a:pt x="0" y="10802"/>
                  </a:cubicBezTo>
                  <a:cubicBezTo>
                    <a:pt x="0" y="13566"/>
                    <a:pt x="1056" y="16330"/>
                    <a:pt x="3165" y="18439"/>
                  </a:cubicBezTo>
                  <a:cubicBezTo>
                    <a:pt x="5274" y="20548"/>
                    <a:pt x="8038" y="21600"/>
                    <a:pt x="10802" y="21600"/>
                  </a:cubicBezTo>
                  <a:cubicBezTo>
                    <a:pt x="13566" y="21600"/>
                    <a:pt x="16330" y="20548"/>
                    <a:pt x="18439" y="18439"/>
                  </a:cubicBezTo>
                  <a:cubicBezTo>
                    <a:pt x="20548" y="16330"/>
                    <a:pt x="21600" y="13566"/>
                    <a:pt x="21600" y="10802"/>
                  </a:cubicBezTo>
                  <a:cubicBezTo>
                    <a:pt x="21600" y="8038"/>
                    <a:pt x="20548" y="5274"/>
                    <a:pt x="18439" y="3165"/>
                  </a:cubicBezTo>
                  <a:cubicBezTo>
                    <a:pt x="16330" y="1056"/>
                    <a:pt x="13566" y="0"/>
                    <a:pt x="10802" y="0"/>
                  </a:cubicBezTo>
                  <a:close/>
                </a:path>
              </a:pathLst>
            </a:custGeom>
            <a:ln w="12700" cap="flat">
              <a:noFill/>
              <a:miter lim="400000"/>
            </a:ln>
            <a:effectLst/>
          </p:spPr>
        </p:pic>
        <p:sp>
          <p:nvSpPr>
            <p:cNvPr id="928" name="Laurence Klotz…"/>
            <p:cNvSpPr txBox="1"/>
            <p:nvPr/>
          </p:nvSpPr>
          <p:spPr>
            <a:xfrm>
              <a:off x="2600372" y="958130"/>
              <a:ext cx="9738843" cy="744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Laurence Klotz</a:t>
              </a:r>
            </a:p>
            <a:p>
              <a:pPr algn="l">
                <a:lnSpc>
                  <a:spcPct val="120000"/>
                </a:lnSpc>
                <a:defRPr b="0" i="1">
                  <a:latin typeface="Calisto MT"/>
                  <a:ea typeface="Calisto MT"/>
                  <a:cs typeface="Calisto MT"/>
                  <a:sym typeface="Calisto MT"/>
                </a:defRPr>
              </a:pPr>
              <a:r>
                <a:rPr sz="900"/>
                <a:t>Dean’s Alumni Lifetime Achievement Award</a:t>
              </a:r>
            </a:p>
          </p:txBody>
        </p:sp>
      </p:grpSp>
      <p:grpSp>
        <p:nvGrpSpPr>
          <p:cNvPr id="932" name="Group"/>
          <p:cNvGrpSpPr/>
          <p:nvPr/>
        </p:nvGrpSpPr>
        <p:grpSpPr>
          <a:xfrm>
            <a:off x="7724002" y="3259055"/>
            <a:ext cx="4650169" cy="1534702"/>
            <a:chOff x="0" y="0"/>
            <a:chExt cx="9300336" cy="3069401"/>
          </a:xfrm>
        </p:grpSpPr>
        <p:sp>
          <p:nvSpPr>
            <p:cNvPr id="930" name="Joan Lipa…"/>
            <p:cNvSpPr txBox="1"/>
            <p:nvPr/>
          </p:nvSpPr>
          <p:spPr>
            <a:xfrm>
              <a:off x="0" y="2324966"/>
              <a:ext cx="9300336" cy="7444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Joan Lipa</a:t>
              </a:r>
            </a:p>
            <a:p>
              <a:pPr algn="l">
                <a:lnSpc>
                  <a:spcPct val="120000"/>
                </a:lnSpc>
                <a:defRPr b="0" i="1">
                  <a:latin typeface="Calisto MT"/>
                  <a:ea typeface="Calisto MT"/>
                  <a:cs typeface="Calisto MT"/>
                  <a:sym typeface="Calisto MT"/>
                </a:defRPr>
              </a:pPr>
              <a:r>
                <a:rPr sz="900"/>
                <a:t>William K. Lindsay Faculty Research Mentor Award</a:t>
              </a:r>
            </a:p>
          </p:txBody>
        </p:sp>
        <p:pic>
          <p:nvPicPr>
            <p:cNvPr id="931" name="Lipa.jpeg" descr="Lipa.jpeg"/>
            <p:cNvPicPr>
              <a:picLocks noChangeAspect="1"/>
            </p:cNvPicPr>
            <p:nvPr/>
          </p:nvPicPr>
          <p:blipFill>
            <a:blip r:embed="rId4">
              <a:extLst/>
            </a:blip>
            <a:srcRect r="6" b="6"/>
            <a:stretch>
              <a:fillRect/>
            </a:stretch>
          </p:blipFill>
          <p:spPr>
            <a:xfrm>
              <a:off x="2016369" y="0"/>
              <a:ext cx="2326880" cy="2326879"/>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cubicBezTo>
                    <a:pt x="8038" y="0"/>
                    <a:pt x="5274" y="1056"/>
                    <a:pt x="3165" y="3165"/>
                  </a:cubicBezTo>
                  <a:cubicBezTo>
                    <a:pt x="1056" y="5274"/>
                    <a:pt x="0" y="8038"/>
                    <a:pt x="0" y="10802"/>
                  </a:cubicBezTo>
                  <a:cubicBezTo>
                    <a:pt x="0" y="13566"/>
                    <a:pt x="1056" y="16330"/>
                    <a:pt x="3165" y="18439"/>
                  </a:cubicBezTo>
                  <a:cubicBezTo>
                    <a:pt x="5274" y="20548"/>
                    <a:pt x="8038" y="21600"/>
                    <a:pt x="10802" y="21600"/>
                  </a:cubicBezTo>
                  <a:cubicBezTo>
                    <a:pt x="13566" y="21600"/>
                    <a:pt x="16330" y="20548"/>
                    <a:pt x="18439" y="18439"/>
                  </a:cubicBezTo>
                  <a:cubicBezTo>
                    <a:pt x="20548" y="16330"/>
                    <a:pt x="21600" y="13566"/>
                    <a:pt x="21600" y="10802"/>
                  </a:cubicBezTo>
                  <a:cubicBezTo>
                    <a:pt x="21600" y="8038"/>
                    <a:pt x="20548" y="5274"/>
                    <a:pt x="18439" y="3165"/>
                  </a:cubicBezTo>
                  <a:cubicBezTo>
                    <a:pt x="16330" y="1056"/>
                    <a:pt x="13566" y="0"/>
                    <a:pt x="10802" y="0"/>
                  </a:cubicBezTo>
                  <a:close/>
                </a:path>
              </a:pathLst>
            </a:custGeom>
            <a:ln w="12700" cap="flat">
              <a:noFill/>
              <a:miter lim="400000"/>
            </a:ln>
            <a:effectLst/>
          </p:spPr>
        </p:pic>
      </p:grpSp>
      <p:grpSp>
        <p:nvGrpSpPr>
          <p:cNvPr id="935" name="Group"/>
          <p:cNvGrpSpPr/>
          <p:nvPr/>
        </p:nvGrpSpPr>
        <p:grpSpPr>
          <a:xfrm>
            <a:off x="1403252" y="3183867"/>
            <a:ext cx="7445944" cy="1163574"/>
            <a:chOff x="0" y="0"/>
            <a:chExt cx="14891886" cy="2327145"/>
          </a:xfrm>
        </p:grpSpPr>
        <p:sp>
          <p:nvSpPr>
            <p:cNvPr id="933" name="Tom Lindsay…"/>
            <p:cNvSpPr txBox="1"/>
            <p:nvPr/>
          </p:nvSpPr>
          <p:spPr>
            <a:xfrm>
              <a:off x="2758070" y="791355"/>
              <a:ext cx="12133816" cy="7444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Tom Lindsay</a:t>
              </a:r>
            </a:p>
            <a:p>
              <a:pPr algn="l">
                <a:lnSpc>
                  <a:spcPct val="120000"/>
                </a:lnSpc>
                <a:defRPr b="0" i="1">
                  <a:latin typeface="Calisto MT"/>
                  <a:ea typeface="Calisto MT"/>
                  <a:cs typeface="Calisto MT"/>
                  <a:sym typeface="Calisto MT"/>
                </a:defRPr>
              </a:pPr>
              <a:r>
                <a:rPr sz="900"/>
                <a:t>Residents and Fellows Most Outstanding Faculty Member Award</a:t>
              </a:r>
            </a:p>
          </p:txBody>
        </p:sp>
        <p:pic>
          <p:nvPicPr>
            <p:cNvPr id="934" name="Lindsay T.jpeg" descr="Lindsay T.jpeg"/>
            <p:cNvPicPr>
              <a:picLocks noChangeAspect="1"/>
            </p:cNvPicPr>
            <p:nvPr/>
          </p:nvPicPr>
          <p:blipFill>
            <a:blip r:embed="rId5">
              <a:extLst/>
            </a:blip>
            <a:srcRect t="6403" r="6" b="23597"/>
            <a:stretch>
              <a:fillRect/>
            </a:stretch>
          </p:blipFill>
          <p:spPr>
            <a:xfrm>
              <a:off x="0" y="0"/>
              <a:ext cx="2326879" cy="2327145"/>
            </a:xfrm>
            <a:custGeom>
              <a:avLst/>
              <a:gdLst/>
              <a:ahLst/>
              <a:cxnLst>
                <a:cxn ang="0">
                  <a:pos x="wd2" y="hd2"/>
                </a:cxn>
                <a:cxn ang="5400000">
                  <a:pos x="wd2" y="hd2"/>
                </a:cxn>
                <a:cxn ang="10800000">
                  <a:pos x="wd2" y="hd2"/>
                </a:cxn>
                <a:cxn ang="16200000">
                  <a:pos x="wd2" y="hd2"/>
                </a:cxn>
              </a:cxnLst>
              <a:rect l="0" t="0" r="r" b="b"/>
              <a:pathLst>
                <a:path w="21600" h="20595" extrusionOk="0">
                  <a:moveTo>
                    <a:pt x="10802" y="0"/>
                  </a:moveTo>
                  <a:cubicBezTo>
                    <a:pt x="8038" y="0"/>
                    <a:pt x="5274" y="1006"/>
                    <a:pt x="3165" y="3017"/>
                  </a:cubicBezTo>
                  <a:cubicBezTo>
                    <a:pt x="1056" y="5028"/>
                    <a:pt x="0" y="7663"/>
                    <a:pt x="0" y="10298"/>
                  </a:cubicBezTo>
                  <a:cubicBezTo>
                    <a:pt x="0" y="12933"/>
                    <a:pt x="1056" y="15568"/>
                    <a:pt x="3165" y="17579"/>
                  </a:cubicBezTo>
                  <a:cubicBezTo>
                    <a:pt x="7383" y="21600"/>
                    <a:pt x="14221" y="21600"/>
                    <a:pt x="18439" y="17579"/>
                  </a:cubicBezTo>
                  <a:cubicBezTo>
                    <a:pt x="20548" y="15568"/>
                    <a:pt x="21600" y="12933"/>
                    <a:pt x="21600" y="10298"/>
                  </a:cubicBezTo>
                  <a:cubicBezTo>
                    <a:pt x="21600" y="7663"/>
                    <a:pt x="20548" y="5028"/>
                    <a:pt x="18439" y="3017"/>
                  </a:cubicBezTo>
                  <a:cubicBezTo>
                    <a:pt x="16330" y="1006"/>
                    <a:pt x="13566" y="0"/>
                    <a:pt x="10802" y="0"/>
                  </a:cubicBezTo>
                  <a:close/>
                </a:path>
              </a:pathLst>
            </a:custGeom>
            <a:ln w="12700" cap="flat">
              <a:noFill/>
              <a:miter lim="400000"/>
            </a:ln>
            <a:effectLst/>
          </p:spPr>
        </p:pic>
      </p:grpSp>
      <p:grpSp>
        <p:nvGrpSpPr>
          <p:cNvPr id="938" name="Group"/>
          <p:cNvGrpSpPr/>
          <p:nvPr/>
        </p:nvGrpSpPr>
        <p:grpSpPr>
          <a:xfrm>
            <a:off x="6543708" y="1784000"/>
            <a:ext cx="5771002" cy="1163573"/>
            <a:chOff x="0" y="0"/>
            <a:chExt cx="11542002" cy="2327145"/>
          </a:xfrm>
        </p:grpSpPr>
        <p:sp>
          <p:nvSpPr>
            <p:cNvPr id="936" name="Bernard Langer…"/>
            <p:cNvSpPr txBox="1"/>
            <p:nvPr/>
          </p:nvSpPr>
          <p:spPr>
            <a:xfrm>
              <a:off x="2479512" y="791356"/>
              <a:ext cx="9062490" cy="744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Bernard Langer</a:t>
              </a:r>
            </a:p>
            <a:p>
              <a:pPr algn="l">
                <a:lnSpc>
                  <a:spcPct val="120000"/>
                </a:lnSpc>
                <a:defRPr b="0" i="1">
                  <a:latin typeface="Calisto MT"/>
                  <a:ea typeface="Calisto MT"/>
                  <a:cs typeface="Calisto MT"/>
                  <a:sym typeface="Calisto MT"/>
                </a:defRPr>
              </a:pPr>
              <a:r>
                <a:rPr sz="900"/>
                <a:t>AHPBA 2018 Nonie Lowry Distinguished Service Award</a:t>
              </a:r>
            </a:p>
          </p:txBody>
        </p:sp>
        <p:pic>
          <p:nvPicPr>
            <p:cNvPr id="937" name="Langer B.jpg" descr="Langer B.jpg"/>
            <p:cNvPicPr>
              <a:picLocks noChangeAspect="1"/>
            </p:cNvPicPr>
            <p:nvPr/>
          </p:nvPicPr>
          <p:blipFill>
            <a:blip r:embed="rId6">
              <a:extLst/>
            </a:blip>
            <a:srcRect t="441" r="6" b="25804"/>
            <a:stretch>
              <a:fillRect/>
            </a:stretch>
          </p:blipFill>
          <p:spPr>
            <a:xfrm>
              <a:off x="0" y="0"/>
              <a:ext cx="2326879" cy="2327145"/>
            </a:xfrm>
            <a:custGeom>
              <a:avLst/>
              <a:gdLst/>
              <a:ahLst/>
              <a:cxnLst>
                <a:cxn ang="0">
                  <a:pos x="wd2" y="hd2"/>
                </a:cxn>
                <a:cxn ang="5400000">
                  <a:pos x="wd2" y="hd2"/>
                </a:cxn>
                <a:cxn ang="10800000">
                  <a:pos x="wd2" y="hd2"/>
                </a:cxn>
                <a:cxn ang="16200000">
                  <a:pos x="wd2" y="hd2"/>
                </a:cxn>
              </a:cxnLst>
              <a:rect l="0" t="0" r="r" b="b"/>
              <a:pathLst>
                <a:path w="21600" h="20595" extrusionOk="0">
                  <a:moveTo>
                    <a:pt x="10802" y="0"/>
                  </a:moveTo>
                  <a:cubicBezTo>
                    <a:pt x="8038" y="0"/>
                    <a:pt x="5274" y="1006"/>
                    <a:pt x="3165" y="3017"/>
                  </a:cubicBezTo>
                  <a:cubicBezTo>
                    <a:pt x="1056" y="5028"/>
                    <a:pt x="0" y="7663"/>
                    <a:pt x="0" y="10298"/>
                  </a:cubicBezTo>
                  <a:cubicBezTo>
                    <a:pt x="0" y="12933"/>
                    <a:pt x="1056" y="15568"/>
                    <a:pt x="3165" y="17579"/>
                  </a:cubicBezTo>
                  <a:cubicBezTo>
                    <a:pt x="7383" y="21600"/>
                    <a:pt x="14221" y="21600"/>
                    <a:pt x="18439" y="17579"/>
                  </a:cubicBezTo>
                  <a:cubicBezTo>
                    <a:pt x="20548" y="15568"/>
                    <a:pt x="21600" y="12933"/>
                    <a:pt x="21600" y="10298"/>
                  </a:cubicBezTo>
                  <a:cubicBezTo>
                    <a:pt x="21600" y="7663"/>
                    <a:pt x="20548" y="5028"/>
                    <a:pt x="18439" y="3017"/>
                  </a:cubicBezTo>
                  <a:cubicBezTo>
                    <a:pt x="16330" y="1006"/>
                    <a:pt x="13566" y="0"/>
                    <a:pt x="10802" y="0"/>
                  </a:cubicBezTo>
                  <a:close/>
                </a:path>
              </a:pathLst>
            </a:custGeom>
            <a:ln w="12700" cap="flat">
              <a:noFill/>
              <a:miter lim="400000"/>
            </a:ln>
            <a:effectLst/>
          </p:spPr>
        </p:pic>
      </p:grpSp>
      <p:grpSp>
        <p:nvGrpSpPr>
          <p:cNvPr id="941" name="Group"/>
          <p:cNvGrpSpPr/>
          <p:nvPr/>
        </p:nvGrpSpPr>
        <p:grpSpPr>
          <a:xfrm>
            <a:off x="275372" y="1912697"/>
            <a:ext cx="6004615" cy="1163574"/>
            <a:chOff x="0" y="0"/>
            <a:chExt cx="12009229" cy="2327145"/>
          </a:xfrm>
        </p:grpSpPr>
        <p:sp>
          <p:nvSpPr>
            <p:cNvPr id="939" name="Abhaya Kulkarni…"/>
            <p:cNvSpPr txBox="1"/>
            <p:nvPr/>
          </p:nvSpPr>
          <p:spPr>
            <a:xfrm>
              <a:off x="2461220" y="791223"/>
              <a:ext cx="9548009" cy="7444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Abhaya Kulkarni</a:t>
              </a:r>
            </a:p>
            <a:p>
              <a:pPr algn="l">
                <a:lnSpc>
                  <a:spcPct val="120000"/>
                </a:lnSpc>
                <a:defRPr b="0" i="1">
                  <a:latin typeface="Calisto MT"/>
                  <a:ea typeface="Calisto MT"/>
                  <a:cs typeface="Calisto MT"/>
                  <a:sym typeface="Calisto MT"/>
                </a:defRPr>
              </a:pPr>
              <a:r>
                <a:rPr sz="900"/>
                <a:t>PGME Teaching Performance, Mentorship and Advocacy Award</a:t>
              </a:r>
            </a:p>
          </p:txBody>
        </p:sp>
        <p:pic>
          <p:nvPicPr>
            <p:cNvPr id="940" name="kulkarni.jpg" descr="kulkarni.jpg"/>
            <p:cNvPicPr>
              <a:picLocks noChangeAspect="1"/>
            </p:cNvPicPr>
            <p:nvPr/>
          </p:nvPicPr>
          <p:blipFill>
            <a:blip r:embed="rId7">
              <a:extLst/>
            </a:blip>
            <a:srcRect t="4382" r="6" b="28947"/>
            <a:stretch>
              <a:fillRect/>
            </a:stretch>
          </p:blipFill>
          <p:spPr>
            <a:xfrm>
              <a:off x="0" y="0"/>
              <a:ext cx="2326879" cy="2327145"/>
            </a:xfrm>
            <a:custGeom>
              <a:avLst/>
              <a:gdLst/>
              <a:ahLst/>
              <a:cxnLst>
                <a:cxn ang="0">
                  <a:pos x="wd2" y="hd2"/>
                </a:cxn>
                <a:cxn ang="5400000">
                  <a:pos x="wd2" y="hd2"/>
                </a:cxn>
                <a:cxn ang="10800000">
                  <a:pos x="wd2" y="hd2"/>
                </a:cxn>
                <a:cxn ang="16200000">
                  <a:pos x="wd2" y="hd2"/>
                </a:cxn>
              </a:cxnLst>
              <a:rect l="0" t="0" r="r" b="b"/>
              <a:pathLst>
                <a:path w="21600" h="20595" extrusionOk="0">
                  <a:moveTo>
                    <a:pt x="10802" y="0"/>
                  </a:moveTo>
                  <a:cubicBezTo>
                    <a:pt x="8038" y="0"/>
                    <a:pt x="5274" y="1006"/>
                    <a:pt x="3165" y="3017"/>
                  </a:cubicBezTo>
                  <a:cubicBezTo>
                    <a:pt x="1056" y="5028"/>
                    <a:pt x="0" y="7663"/>
                    <a:pt x="0" y="10298"/>
                  </a:cubicBezTo>
                  <a:cubicBezTo>
                    <a:pt x="0" y="12933"/>
                    <a:pt x="1056" y="15568"/>
                    <a:pt x="3165" y="17579"/>
                  </a:cubicBezTo>
                  <a:cubicBezTo>
                    <a:pt x="7383" y="21600"/>
                    <a:pt x="14221" y="21600"/>
                    <a:pt x="18439" y="17579"/>
                  </a:cubicBezTo>
                  <a:cubicBezTo>
                    <a:pt x="20548" y="15568"/>
                    <a:pt x="21600" y="12933"/>
                    <a:pt x="21600" y="10298"/>
                  </a:cubicBezTo>
                  <a:cubicBezTo>
                    <a:pt x="21600" y="7663"/>
                    <a:pt x="20548" y="5028"/>
                    <a:pt x="18439" y="3017"/>
                  </a:cubicBezTo>
                  <a:cubicBezTo>
                    <a:pt x="16330" y="1006"/>
                    <a:pt x="13566" y="0"/>
                    <a:pt x="10802" y="0"/>
                  </a:cubicBezTo>
                  <a:close/>
                </a:path>
              </a:pathLst>
            </a:custGeom>
            <a:ln w="12700" cap="flat">
              <a:noFill/>
              <a:miter lim="400000"/>
            </a:ln>
            <a:effectLst/>
          </p:spPr>
        </p:pic>
      </p:grpSp>
      <p:grpSp>
        <p:nvGrpSpPr>
          <p:cNvPr id="944" name="Group"/>
          <p:cNvGrpSpPr/>
          <p:nvPr/>
        </p:nvGrpSpPr>
        <p:grpSpPr>
          <a:xfrm>
            <a:off x="534285" y="4588388"/>
            <a:ext cx="5986565" cy="1163440"/>
            <a:chOff x="0" y="0"/>
            <a:chExt cx="11973127" cy="2326879"/>
          </a:xfrm>
        </p:grpSpPr>
        <p:sp>
          <p:nvSpPr>
            <p:cNvPr id="942" name="Steve McCabe…"/>
            <p:cNvSpPr txBox="1"/>
            <p:nvPr/>
          </p:nvSpPr>
          <p:spPr>
            <a:xfrm>
              <a:off x="2425119" y="625024"/>
              <a:ext cx="9548008" cy="10768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Steve McCabe</a:t>
              </a:r>
            </a:p>
            <a:p>
              <a:pPr algn="l">
                <a:lnSpc>
                  <a:spcPct val="120000"/>
                </a:lnSpc>
                <a:defRPr b="0" i="1">
                  <a:latin typeface="Calisto MT"/>
                  <a:ea typeface="Calisto MT"/>
                  <a:cs typeface="Calisto MT"/>
                  <a:sym typeface="Calisto MT"/>
                </a:defRPr>
              </a:pPr>
              <a:r>
                <a:rPr sz="900"/>
                <a:t>Plastic &amp; Reconstructive Surgery Above and Beyond Award</a:t>
              </a:r>
            </a:p>
            <a:p>
              <a:pPr algn="l">
                <a:lnSpc>
                  <a:spcPct val="120000"/>
                </a:lnSpc>
                <a:defRPr b="0" i="1">
                  <a:latin typeface="Calisto MT"/>
                  <a:ea typeface="Calisto MT"/>
                  <a:cs typeface="Calisto MT"/>
                  <a:sym typeface="Calisto MT"/>
                </a:defRPr>
              </a:pPr>
              <a:r>
                <a:rPr sz="900"/>
                <a:t>Arnis Freiberg Award</a:t>
              </a:r>
            </a:p>
          </p:txBody>
        </p:sp>
        <p:pic>
          <p:nvPicPr>
            <p:cNvPr id="943" name="McCabe.jpeg" descr="McCabe.jpeg"/>
            <p:cNvPicPr>
              <a:picLocks noChangeAspect="1"/>
            </p:cNvPicPr>
            <p:nvPr/>
          </p:nvPicPr>
          <p:blipFill>
            <a:blip r:embed="rId8">
              <a:extLst/>
            </a:blip>
            <a:srcRect r="6" b="6"/>
            <a:stretch>
              <a:fillRect/>
            </a:stretch>
          </p:blipFill>
          <p:spPr>
            <a:xfrm>
              <a:off x="0" y="0"/>
              <a:ext cx="2326879" cy="2326879"/>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cubicBezTo>
                    <a:pt x="8038" y="0"/>
                    <a:pt x="5274" y="1056"/>
                    <a:pt x="3165" y="3165"/>
                  </a:cubicBezTo>
                  <a:cubicBezTo>
                    <a:pt x="1056" y="5274"/>
                    <a:pt x="0" y="8038"/>
                    <a:pt x="0" y="10802"/>
                  </a:cubicBezTo>
                  <a:cubicBezTo>
                    <a:pt x="0" y="13566"/>
                    <a:pt x="1056" y="16330"/>
                    <a:pt x="3165" y="18439"/>
                  </a:cubicBezTo>
                  <a:cubicBezTo>
                    <a:pt x="5274" y="20548"/>
                    <a:pt x="8038" y="21600"/>
                    <a:pt x="10802" y="21600"/>
                  </a:cubicBezTo>
                  <a:cubicBezTo>
                    <a:pt x="13566" y="21600"/>
                    <a:pt x="16330" y="20548"/>
                    <a:pt x="18439" y="18439"/>
                  </a:cubicBezTo>
                  <a:cubicBezTo>
                    <a:pt x="20548" y="16330"/>
                    <a:pt x="21600" y="13566"/>
                    <a:pt x="21600" y="10802"/>
                  </a:cubicBezTo>
                  <a:cubicBezTo>
                    <a:pt x="21600" y="8038"/>
                    <a:pt x="20548" y="5274"/>
                    <a:pt x="18439" y="3165"/>
                  </a:cubicBezTo>
                  <a:cubicBezTo>
                    <a:pt x="16330" y="1056"/>
                    <a:pt x="13566" y="0"/>
                    <a:pt x="10802" y="0"/>
                  </a:cubicBezTo>
                  <a:close/>
                </a:path>
              </a:pathLst>
            </a:custGeom>
            <a:ln w="12700" cap="flat">
              <a:noFill/>
              <a:miter lim="400000"/>
            </a:ln>
            <a:effectLst/>
          </p:spPr>
        </p:pic>
      </p:grpSp>
      <p:grpSp>
        <p:nvGrpSpPr>
          <p:cNvPr id="947" name="Group"/>
          <p:cNvGrpSpPr/>
          <p:nvPr/>
        </p:nvGrpSpPr>
        <p:grpSpPr>
          <a:xfrm>
            <a:off x="6733842" y="4956542"/>
            <a:ext cx="2710131" cy="1163574"/>
            <a:chOff x="0" y="0"/>
            <a:chExt cx="5420260" cy="2327145"/>
          </a:xfrm>
        </p:grpSpPr>
        <p:pic>
          <p:nvPicPr>
            <p:cNvPr id="945" name="Moussa, F.jpg" descr="Moussa, F.jpg"/>
            <p:cNvPicPr>
              <a:picLocks noChangeAspect="1"/>
            </p:cNvPicPr>
            <p:nvPr/>
          </p:nvPicPr>
          <p:blipFill>
            <a:blip r:embed="rId9">
              <a:extLst/>
            </a:blip>
            <a:srcRect t="2365" r="6" b="22630"/>
            <a:stretch>
              <a:fillRect/>
            </a:stretch>
          </p:blipFill>
          <p:spPr>
            <a:xfrm>
              <a:off x="0" y="0"/>
              <a:ext cx="2326879" cy="2327145"/>
            </a:xfrm>
            <a:custGeom>
              <a:avLst/>
              <a:gdLst/>
              <a:ahLst/>
              <a:cxnLst>
                <a:cxn ang="0">
                  <a:pos x="wd2" y="hd2"/>
                </a:cxn>
                <a:cxn ang="5400000">
                  <a:pos x="wd2" y="hd2"/>
                </a:cxn>
                <a:cxn ang="10800000">
                  <a:pos x="wd2" y="hd2"/>
                </a:cxn>
                <a:cxn ang="16200000">
                  <a:pos x="wd2" y="hd2"/>
                </a:cxn>
              </a:cxnLst>
              <a:rect l="0" t="0" r="r" b="b"/>
              <a:pathLst>
                <a:path w="21600" h="20595" extrusionOk="0">
                  <a:moveTo>
                    <a:pt x="10802" y="0"/>
                  </a:moveTo>
                  <a:cubicBezTo>
                    <a:pt x="8038" y="0"/>
                    <a:pt x="5274" y="1006"/>
                    <a:pt x="3165" y="3017"/>
                  </a:cubicBezTo>
                  <a:cubicBezTo>
                    <a:pt x="1056" y="5028"/>
                    <a:pt x="0" y="7663"/>
                    <a:pt x="0" y="10298"/>
                  </a:cubicBezTo>
                  <a:cubicBezTo>
                    <a:pt x="0" y="12933"/>
                    <a:pt x="1056" y="15568"/>
                    <a:pt x="3165" y="17579"/>
                  </a:cubicBezTo>
                  <a:cubicBezTo>
                    <a:pt x="7383" y="21600"/>
                    <a:pt x="14221" y="21600"/>
                    <a:pt x="18439" y="17579"/>
                  </a:cubicBezTo>
                  <a:cubicBezTo>
                    <a:pt x="20548" y="15568"/>
                    <a:pt x="21600" y="12933"/>
                    <a:pt x="21600" y="10298"/>
                  </a:cubicBezTo>
                  <a:cubicBezTo>
                    <a:pt x="21600" y="7663"/>
                    <a:pt x="20548" y="5028"/>
                    <a:pt x="18439" y="3017"/>
                  </a:cubicBezTo>
                  <a:cubicBezTo>
                    <a:pt x="16330" y="1006"/>
                    <a:pt x="13566" y="0"/>
                    <a:pt x="10802" y="0"/>
                  </a:cubicBezTo>
                  <a:close/>
                </a:path>
              </a:pathLst>
            </a:custGeom>
            <a:ln w="12700" cap="flat">
              <a:noFill/>
              <a:miter lim="400000"/>
            </a:ln>
            <a:effectLst/>
          </p:spPr>
        </p:pic>
        <p:sp>
          <p:nvSpPr>
            <p:cNvPr id="946" name="Fuad Moussa…"/>
            <p:cNvSpPr txBox="1"/>
            <p:nvPr/>
          </p:nvSpPr>
          <p:spPr>
            <a:xfrm>
              <a:off x="2752865" y="1088175"/>
              <a:ext cx="2667395" cy="7444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lgn="l">
                <a:lnSpc>
                  <a:spcPct val="120000"/>
                </a:lnSpc>
                <a:defRPr>
                  <a:latin typeface="Calisto MT"/>
                  <a:ea typeface="Calisto MT"/>
                  <a:cs typeface="Calisto MT"/>
                  <a:sym typeface="Calisto MT"/>
                </a:defRPr>
              </a:pPr>
              <a:r>
                <a:rPr sz="900"/>
                <a:t>Fuad Moussa</a:t>
              </a:r>
            </a:p>
            <a:p>
              <a:pPr algn="l">
                <a:lnSpc>
                  <a:spcPct val="120000"/>
                </a:lnSpc>
                <a:defRPr b="0" i="1">
                  <a:latin typeface="Calisto MT"/>
                  <a:ea typeface="Calisto MT"/>
                  <a:cs typeface="Calisto MT"/>
                  <a:sym typeface="Calisto MT"/>
                </a:defRPr>
              </a:pPr>
              <a:r>
                <a:rPr sz="900"/>
                <a:t>Peters-Boyd Teaching Award</a:t>
              </a:r>
            </a:p>
          </p:txBody>
        </p:sp>
      </p:grpSp>
    </p:spTree>
    <p:extLst>
      <p:ext uri="{BB962C8B-B14F-4D97-AF65-F5344CB8AC3E}">
        <p14:creationId xmlns:p14="http://schemas.microsoft.com/office/powerpoint/2010/main" val="2488638687"/>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941"/>
                                        </p:tgtEl>
                                        <p:attrNameLst>
                                          <p:attrName>style.visibility</p:attrName>
                                        </p:attrNameLst>
                                      </p:cBhvr>
                                      <p:to>
                                        <p:strVal val="visible"/>
                                      </p:to>
                                    </p:set>
                                    <p:animEffect transition="in" filter="dissolve">
                                      <p:cBhvr>
                                        <p:cTn id="7" dur="1000"/>
                                        <p:tgtEl>
                                          <p:spTgt spid="941"/>
                                        </p:tgtEl>
                                      </p:cBhvr>
                                    </p:animEffect>
                                  </p:childTnLst>
                                </p:cTn>
                              </p:par>
                            </p:childTnLst>
                          </p:cTn>
                        </p:par>
                        <p:par>
                          <p:cTn id="8" fill="hold">
                            <p:stCondLst>
                              <p:cond delay="1000"/>
                            </p:stCondLst>
                            <p:childTnLst>
                              <p:par>
                                <p:cTn id="9" presetID="9" presetClass="entr" fill="hold" grpId="0" nodeType="afterEffect">
                                  <p:stCondLst>
                                    <p:cond delay="0"/>
                                  </p:stCondLst>
                                  <p:iterate>
                                    <p:tmAbs val="0"/>
                                  </p:iterate>
                                  <p:childTnLst>
                                    <p:set>
                                      <p:cBhvr>
                                        <p:cTn id="10" fill="hold"/>
                                        <p:tgtEl>
                                          <p:spTgt spid="935"/>
                                        </p:tgtEl>
                                        <p:attrNameLst>
                                          <p:attrName>style.visibility</p:attrName>
                                        </p:attrNameLst>
                                      </p:cBhvr>
                                      <p:to>
                                        <p:strVal val="visible"/>
                                      </p:to>
                                    </p:set>
                                    <p:animEffect transition="in" filter="dissolve">
                                      <p:cBhvr>
                                        <p:cTn id="11" dur="1000"/>
                                        <p:tgtEl>
                                          <p:spTgt spid="935"/>
                                        </p:tgtEl>
                                      </p:cBhvr>
                                    </p:animEffect>
                                  </p:childTnLst>
                                </p:cTn>
                              </p:par>
                            </p:childTnLst>
                          </p:cTn>
                        </p:par>
                        <p:par>
                          <p:cTn id="12" fill="hold">
                            <p:stCondLst>
                              <p:cond delay="2000"/>
                            </p:stCondLst>
                            <p:childTnLst>
                              <p:par>
                                <p:cTn id="13" presetID="9" presetClass="entr" fill="hold" grpId="0" nodeType="afterEffect">
                                  <p:stCondLst>
                                    <p:cond delay="0"/>
                                  </p:stCondLst>
                                  <p:iterate>
                                    <p:tmAbs val="0"/>
                                  </p:iterate>
                                  <p:childTnLst>
                                    <p:set>
                                      <p:cBhvr>
                                        <p:cTn id="14" fill="hold"/>
                                        <p:tgtEl>
                                          <p:spTgt spid="944"/>
                                        </p:tgtEl>
                                        <p:attrNameLst>
                                          <p:attrName>style.visibility</p:attrName>
                                        </p:attrNameLst>
                                      </p:cBhvr>
                                      <p:to>
                                        <p:strVal val="visible"/>
                                      </p:to>
                                    </p:set>
                                    <p:animEffect transition="in" filter="dissolve">
                                      <p:cBhvr>
                                        <p:cTn id="15" dur="1000"/>
                                        <p:tgtEl>
                                          <p:spTgt spid="944"/>
                                        </p:tgtEl>
                                      </p:cBhvr>
                                    </p:animEffect>
                                  </p:childTnLst>
                                </p:cTn>
                              </p:par>
                            </p:childTnLst>
                          </p:cTn>
                        </p:par>
                        <p:par>
                          <p:cTn id="16" fill="hold">
                            <p:stCondLst>
                              <p:cond delay="3000"/>
                            </p:stCondLst>
                            <p:childTnLst>
                              <p:par>
                                <p:cTn id="17" presetID="9" presetClass="entr" fill="hold" grpId="0" nodeType="afterEffect">
                                  <p:stCondLst>
                                    <p:cond delay="0"/>
                                  </p:stCondLst>
                                  <p:iterate>
                                    <p:tmAbs val="0"/>
                                  </p:iterate>
                                  <p:childTnLst>
                                    <p:set>
                                      <p:cBhvr>
                                        <p:cTn id="18" fill="hold"/>
                                        <p:tgtEl>
                                          <p:spTgt spid="947"/>
                                        </p:tgtEl>
                                        <p:attrNameLst>
                                          <p:attrName>style.visibility</p:attrName>
                                        </p:attrNameLst>
                                      </p:cBhvr>
                                      <p:to>
                                        <p:strVal val="visible"/>
                                      </p:to>
                                    </p:set>
                                    <p:animEffect transition="in" filter="dissolve">
                                      <p:cBhvr>
                                        <p:cTn id="19" dur="1000"/>
                                        <p:tgtEl>
                                          <p:spTgt spid="947"/>
                                        </p:tgtEl>
                                      </p:cBhvr>
                                    </p:animEffect>
                                  </p:childTnLst>
                                </p:cTn>
                              </p:par>
                            </p:childTnLst>
                          </p:cTn>
                        </p:par>
                        <p:par>
                          <p:cTn id="20" fill="hold">
                            <p:stCondLst>
                              <p:cond delay="4000"/>
                            </p:stCondLst>
                            <p:childTnLst>
                              <p:par>
                                <p:cTn id="21" presetID="9" presetClass="entr" fill="hold" grpId="0" nodeType="afterEffect">
                                  <p:stCondLst>
                                    <p:cond delay="0"/>
                                  </p:stCondLst>
                                  <p:iterate>
                                    <p:tmAbs val="0"/>
                                  </p:iterate>
                                  <p:childTnLst>
                                    <p:set>
                                      <p:cBhvr>
                                        <p:cTn id="22" fill="hold"/>
                                        <p:tgtEl>
                                          <p:spTgt spid="932"/>
                                        </p:tgtEl>
                                        <p:attrNameLst>
                                          <p:attrName>style.visibility</p:attrName>
                                        </p:attrNameLst>
                                      </p:cBhvr>
                                      <p:to>
                                        <p:strVal val="visible"/>
                                      </p:to>
                                    </p:set>
                                    <p:animEffect transition="in" filter="dissolve">
                                      <p:cBhvr>
                                        <p:cTn id="23" dur="1000"/>
                                        <p:tgtEl>
                                          <p:spTgt spid="932"/>
                                        </p:tgtEl>
                                      </p:cBhvr>
                                    </p:animEffect>
                                  </p:childTnLst>
                                </p:cTn>
                              </p:par>
                            </p:childTnLst>
                          </p:cTn>
                        </p:par>
                        <p:par>
                          <p:cTn id="24" fill="hold">
                            <p:stCondLst>
                              <p:cond delay="5000"/>
                            </p:stCondLst>
                            <p:childTnLst>
                              <p:par>
                                <p:cTn id="25" presetID="9" presetClass="entr" fill="hold" grpId="0" nodeType="afterEffect">
                                  <p:stCondLst>
                                    <p:cond delay="0"/>
                                  </p:stCondLst>
                                  <p:iterate>
                                    <p:tmAbs val="0"/>
                                  </p:iterate>
                                  <p:childTnLst>
                                    <p:set>
                                      <p:cBhvr>
                                        <p:cTn id="26" fill="hold"/>
                                        <p:tgtEl>
                                          <p:spTgt spid="938"/>
                                        </p:tgtEl>
                                        <p:attrNameLst>
                                          <p:attrName>style.visibility</p:attrName>
                                        </p:attrNameLst>
                                      </p:cBhvr>
                                      <p:to>
                                        <p:strVal val="visible"/>
                                      </p:to>
                                    </p:set>
                                    <p:animEffect transition="in" filter="dissolve">
                                      <p:cBhvr>
                                        <p:cTn id="27" dur="1000"/>
                                        <p:tgtEl>
                                          <p:spTgt spid="938"/>
                                        </p:tgtEl>
                                      </p:cBhvr>
                                    </p:animEffect>
                                  </p:childTnLst>
                                </p:cTn>
                              </p:par>
                            </p:childTnLst>
                          </p:cTn>
                        </p:par>
                        <p:par>
                          <p:cTn id="28" fill="hold">
                            <p:stCondLst>
                              <p:cond delay="6000"/>
                            </p:stCondLst>
                            <p:childTnLst>
                              <p:par>
                                <p:cTn id="29" presetID="9" presetClass="entr" fill="hold" grpId="0" nodeType="afterEffect">
                                  <p:stCondLst>
                                    <p:cond delay="0"/>
                                  </p:stCondLst>
                                  <p:iterate>
                                    <p:tmAbs val="0"/>
                                  </p:iterate>
                                  <p:childTnLst>
                                    <p:set>
                                      <p:cBhvr>
                                        <p:cTn id="30" fill="hold"/>
                                        <p:tgtEl>
                                          <p:spTgt spid="929"/>
                                        </p:tgtEl>
                                        <p:attrNameLst>
                                          <p:attrName>style.visibility</p:attrName>
                                        </p:attrNameLst>
                                      </p:cBhvr>
                                      <p:to>
                                        <p:strVal val="visible"/>
                                      </p:to>
                                    </p:set>
                                    <p:animEffect transition="in" filter="dissolve">
                                      <p:cBhvr>
                                        <p:cTn id="31" dur="1000"/>
                                        <p:tgtEl>
                                          <p:spTgt spid="9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9" grpId="0" animBg="1" advAuto="0"/>
      <p:bldP spid="932" grpId="0" animBg="1" advAuto="0"/>
      <p:bldP spid="935" grpId="0" animBg="1" advAuto="0"/>
      <p:bldP spid="938" grpId="0" animBg="1" advAuto="0"/>
      <p:bldP spid="941" grpId="0" animBg="1" advAuto="0"/>
      <p:bldP spid="944" grpId="0" animBg="1" advAuto="0"/>
      <p:bldP spid="947"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 name="Line"/>
          <p:cNvSpPr/>
          <p:nvPr/>
        </p:nvSpPr>
        <p:spPr>
          <a:xfrm>
            <a:off x="232707" y="631476"/>
            <a:ext cx="11726587" cy="1"/>
          </a:xfrm>
          <a:prstGeom prst="line">
            <a:avLst/>
          </a:prstGeom>
          <a:ln w="25400">
            <a:solidFill>
              <a:srgbClr val="4B70AA"/>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950" name="Rectangle"/>
          <p:cNvSpPr/>
          <p:nvPr/>
        </p:nvSpPr>
        <p:spPr>
          <a:xfrm>
            <a:off x="-26649" y="6729275"/>
            <a:ext cx="12245299" cy="128608"/>
          </a:xfrm>
          <a:prstGeom prst="rect">
            <a:avLst/>
          </a:prstGeom>
          <a:solidFill>
            <a:srgbClr val="86AAD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951" name="Surgery Suture Logo-01.png" descr="Surgery Suture Logo-01.png"/>
          <p:cNvPicPr>
            <a:picLocks noChangeAspect="1"/>
          </p:cNvPicPr>
          <p:nvPr/>
        </p:nvPicPr>
        <p:blipFill>
          <a:blip r:embed="rId2">
            <a:extLst/>
          </a:blip>
          <a:stretch>
            <a:fillRect/>
          </a:stretch>
        </p:blipFill>
        <p:spPr>
          <a:xfrm>
            <a:off x="10857264" y="5638643"/>
            <a:ext cx="953839" cy="768174"/>
          </a:xfrm>
          <a:prstGeom prst="rect">
            <a:avLst/>
          </a:prstGeom>
          <a:ln w="12700">
            <a:miter lim="400000"/>
          </a:ln>
        </p:spPr>
      </p:pic>
      <p:sp>
        <p:nvSpPr>
          <p:cNvPr id="952" name="HONOURS AND AWARDS  cont’d JULY 1, 2017 - JUNE 30, 2018"/>
          <p:cNvSpPr txBox="1"/>
          <p:nvPr/>
        </p:nvSpPr>
        <p:spPr>
          <a:xfrm>
            <a:off x="226809" y="867335"/>
            <a:ext cx="4154214" cy="897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l">
              <a:defRPr sz="4000" b="0"/>
            </a:pPr>
            <a:r>
              <a:rPr sz="2000">
                <a:latin typeface="Futura"/>
                <a:ea typeface="Futura"/>
                <a:cs typeface="Futura"/>
                <a:sym typeface="Futura"/>
              </a:rPr>
              <a:t>HONOURS AND AWARDS  cont’d</a:t>
            </a:r>
            <a:br>
              <a:rPr sz="2000">
                <a:latin typeface="Futura"/>
                <a:ea typeface="Futura"/>
                <a:cs typeface="Futura"/>
                <a:sym typeface="Futura"/>
              </a:rPr>
            </a:br>
            <a:r>
              <a:rPr sz="1500">
                <a:solidFill>
                  <a:srgbClr val="F7941D"/>
                </a:solidFill>
                <a:latin typeface="Futura"/>
                <a:ea typeface="Futura"/>
                <a:cs typeface="Futura"/>
                <a:sym typeface="Futura"/>
              </a:rPr>
              <a:t>JULY 1, 2017 - JUNE 30, 2018</a:t>
            </a:r>
            <a:br>
              <a:rPr sz="2000"/>
            </a:br>
            <a:endParaRPr sz="2000"/>
          </a:p>
        </p:txBody>
      </p:sp>
      <p:sp>
        <p:nvSpPr>
          <p:cNvPr id="953" name="University of Toronto     Department of Surgery"/>
          <p:cNvSpPr txBox="1"/>
          <p:nvPr/>
        </p:nvSpPr>
        <p:spPr>
          <a:xfrm>
            <a:off x="231308" y="330242"/>
            <a:ext cx="2914259"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defRPr sz="2200" b="0">
                <a:solidFill>
                  <a:srgbClr val="1B2E59"/>
                </a:solidFill>
                <a:latin typeface="Calisto MT"/>
                <a:ea typeface="Calisto MT"/>
                <a:cs typeface="Calisto MT"/>
                <a:sym typeface="Calisto MT"/>
              </a:defRPr>
            </a:lvl1pPr>
          </a:lstStyle>
          <a:p>
            <a:r>
              <a:rPr sz="1100"/>
              <a:t>University of Toronto     Department of Surgery</a:t>
            </a:r>
          </a:p>
        </p:txBody>
      </p:sp>
      <p:sp>
        <p:nvSpPr>
          <p:cNvPr id="954" name="Line"/>
          <p:cNvSpPr/>
          <p:nvPr/>
        </p:nvSpPr>
        <p:spPr>
          <a:xfrm>
            <a:off x="1639619" y="345051"/>
            <a:ext cx="1" cy="203201"/>
          </a:xfrm>
          <a:prstGeom prst="line">
            <a:avLst/>
          </a:prstGeom>
          <a:ln w="25400">
            <a:solidFill>
              <a:srgbClr val="1B2E59"/>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955" name="Annual Address 2018"/>
          <p:cNvSpPr txBox="1"/>
          <p:nvPr/>
        </p:nvSpPr>
        <p:spPr>
          <a:xfrm>
            <a:off x="10589990" y="330242"/>
            <a:ext cx="1348126"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r" defTabSz="228600">
              <a:defRPr sz="2200" b="0">
                <a:solidFill>
                  <a:srgbClr val="1B2E59"/>
                </a:solidFill>
                <a:latin typeface="Calisto MT"/>
                <a:ea typeface="Calisto MT"/>
                <a:cs typeface="Calisto MT"/>
                <a:sym typeface="Calisto MT"/>
              </a:defRPr>
            </a:pPr>
            <a:r>
              <a:rPr sz="1100"/>
              <a:t>Annual Address </a:t>
            </a:r>
            <a:r>
              <a:rPr sz="1100">
                <a:solidFill>
                  <a:srgbClr val="F59331"/>
                </a:solidFill>
              </a:rPr>
              <a:t>2018</a:t>
            </a:r>
          </a:p>
        </p:txBody>
      </p:sp>
      <p:grpSp>
        <p:nvGrpSpPr>
          <p:cNvPr id="958" name="Group"/>
          <p:cNvGrpSpPr/>
          <p:nvPr/>
        </p:nvGrpSpPr>
        <p:grpSpPr>
          <a:xfrm>
            <a:off x="5504887" y="1060548"/>
            <a:ext cx="3882198" cy="1197056"/>
            <a:chOff x="0" y="0"/>
            <a:chExt cx="7764393" cy="2394111"/>
          </a:xfrm>
        </p:grpSpPr>
        <p:sp>
          <p:nvSpPr>
            <p:cNvPr id="956" name="Maral Ouzounian…"/>
            <p:cNvSpPr txBox="1"/>
            <p:nvPr/>
          </p:nvSpPr>
          <p:spPr>
            <a:xfrm>
              <a:off x="2658011" y="788504"/>
              <a:ext cx="5106382" cy="744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Maral Ouzounian</a:t>
              </a:r>
            </a:p>
            <a:p>
              <a:pPr algn="l">
                <a:lnSpc>
                  <a:spcPct val="120000"/>
                </a:lnSpc>
                <a:defRPr b="0" i="1">
                  <a:latin typeface="Calisto MT"/>
                  <a:ea typeface="Calisto MT"/>
                  <a:cs typeface="Calisto MT"/>
                  <a:sym typeface="Calisto MT"/>
                </a:defRPr>
              </a:pPr>
              <a:r>
                <a:rPr sz="900"/>
                <a:t>Nina Braunwald Fellowship</a:t>
              </a:r>
            </a:p>
          </p:txBody>
        </p:sp>
        <p:pic>
          <p:nvPicPr>
            <p:cNvPr id="957" name="ouzounian.jpeg" descr="ouzounian.jpeg"/>
            <p:cNvPicPr>
              <a:picLocks noChangeAspect="1"/>
            </p:cNvPicPr>
            <p:nvPr/>
          </p:nvPicPr>
          <p:blipFill>
            <a:blip r:embed="rId3">
              <a:extLst/>
            </a:blip>
            <a:srcRect t="858" r="4" b="24140"/>
            <a:stretch>
              <a:fillRect/>
            </a:stretch>
          </p:blipFill>
          <p:spPr>
            <a:xfrm>
              <a:off x="0" y="0"/>
              <a:ext cx="2393950" cy="2394111"/>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1" y="1004"/>
                    <a:pt x="3162" y="3015"/>
                  </a:cubicBezTo>
                  <a:cubicBezTo>
                    <a:pt x="1053" y="5025"/>
                    <a:pt x="0" y="7661"/>
                    <a:pt x="0" y="10297"/>
                  </a:cubicBezTo>
                  <a:cubicBezTo>
                    <a:pt x="0" y="12932"/>
                    <a:pt x="1053" y="15568"/>
                    <a:pt x="3162" y="17579"/>
                  </a:cubicBezTo>
                  <a:cubicBezTo>
                    <a:pt x="7380" y="21600"/>
                    <a:pt x="14220" y="21600"/>
                    <a:pt x="18438" y="17579"/>
                  </a:cubicBezTo>
                  <a:cubicBezTo>
                    <a:pt x="20547" y="15568"/>
                    <a:pt x="21600" y="12932"/>
                    <a:pt x="21600" y="10297"/>
                  </a:cubicBezTo>
                  <a:cubicBezTo>
                    <a:pt x="21600" y="7661"/>
                    <a:pt x="20547" y="5025"/>
                    <a:pt x="18438" y="3015"/>
                  </a:cubicBezTo>
                  <a:cubicBezTo>
                    <a:pt x="16329" y="1004"/>
                    <a:pt x="13564" y="0"/>
                    <a:pt x="10800" y="0"/>
                  </a:cubicBezTo>
                  <a:close/>
                </a:path>
              </a:pathLst>
            </a:custGeom>
            <a:ln w="12700" cap="flat">
              <a:noFill/>
              <a:miter lim="400000"/>
            </a:ln>
            <a:effectLst/>
          </p:spPr>
        </p:pic>
      </p:grpSp>
      <p:grpSp>
        <p:nvGrpSpPr>
          <p:cNvPr id="961" name="Group"/>
          <p:cNvGrpSpPr/>
          <p:nvPr/>
        </p:nvGrpSpPr>
        <p:grpSpPr>
          <a:xfrm>
            <a:off x="6176324" y="4697220"/>
            <a:ext cx="4650169" cy="1511620"/>
            <a:chOff x="0" y="0"/>
            <a:chExt cx="9300336" cy="3023237"/>
          </a:xfrm>
        </p:grpSpPr>
        <p:sp>
          <p:nvSpPr>
            <p:cNvPr id="959" name="Ronald Zuker…"/>
            <p:cNvSpPr txBox="1"/>
            <p:nvPr/>
          </p:nvSpPr>
          <p:spPr>
            <a:xfrm>
              <a:off x="0" y="2278802"/>
              <a:ext cx="9300336" cy="7444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Ronald Zuker</a:t>
              </a:r>
            </a:p>
            <a:p>
              <a:pPr algn="l">
                <a:lnSpc>
                  <a:spcPct val="120000"/>
                </a:lnSpc>
                <a:defRPr b="0" i="1">
                  <a:latin typeface="Calisto MT"/>
                  <a:ea typeface="Calisto MT"/>
                  <a:cs typeface="Calisto MT"/>
                  <a:sym typeface="Calisto MT"/>
                </a:defRPr>
              </a:pPr>
              <a:r>
                <a:rPr sz="900"/>
                <a:t>Dean’s Alumni Award - Lifetime Achievement (Global)</a:t>
              </a:r>
            </a:p>
          </p:txBody>
        </p:sp>
        <p:pic>
          <p:nvPicPr>
            <p:cNvPr id="960" name="Zuker.jpeg" descr="Zuker.jpeg"/>
            <p:cNvPicPr>
              <a:picLocks noChangeAspect="1"/>
            </p:cNvPicPr>
            <p:nvPr/>
          </p:nvPicPr>
          <p:blipFill>
            <a:blip r:embed="rId4">
              <a:extLst/>
            </a:blip>
            <a:srcRect r="4" b="4"/>
            <a:stretch>
              <a:fillRect/>
            </a:stretch>
          </p:blipFill>
          <p:spPr>
            <a:xfrm>
              <a:off x="3453192" y="0"/>
              <a:ext cx="2393951" cy="239395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1" y="1053"/>
                    <a:pt x="3162" y="3162"/>
                  </a:cubicBezTo>
                  <a:cubicBezTo>
                    <a:pt x="1053" y="5271"/>
                    <a:pt x="0" y="8036"/>
                    <a:pt x="0" y="10800"/>
                  </a:cubicBezTo>
                  <a:cubicBezTo>
                    <a:pt x="0" y="13564"/>
                    <a:pt x="1053" y="16329"/>
                    <a:pt x="3162" y="18438"/>
                  </a:cubicBezTo>
                  <a:cubicBezTo>
                    <a:pt x="5271" y="20547"/>
                    <a:pt x="8036" y="21600"/>
                    <a:pt x="10800" y="21600"/>
                  </a:cubicBezTo>
                  <a:cubicBezTo>
                    <a:pt x="13564" y="21600"/>
                    <a:pt x="16329" y="20547"/>
                    <a:pt x="18438" y="18438"/>
                  </a:cubicBezTo>
                  <a:cubicBezTo>
                    <a:pt x="20547" y="16329"/>
                    <a:pt x="21600" y="13564"/>
                    <a:pt x="21600" y="10800"/>
                  </a:cubicBezTo>
                  <a:cubicBezTo>
                    <a:pt x="21600" y="8036"/>
                    <a:pt x="20547" y="5271"/>
                    <a:pt x="18438" y="3162"/>
                  </a:cubicBezTo>
                  <a:cubicBezTo>
                    <a:pt x="16329" y="1053"/>
                    <a:pt x="13564" y="0"/>
                    <a:pt x="10800" y="0"/>
                  </a:cubicBezTo>
                  <a:close/>
                </a:path>
              </a:pathLst>
            </a:custGeom>
            <a:ln w="12700" cap="flat">
              <a:noFill/>
              <a:miter lim="400000"/>
            </a:ln>
            <a:effectLst/>
          </p:spPr>
        </p:pic>
      </p:grpSp>
      <p:grpSp>
        <p:nvGrpSpPr>
          <p:cNvPr id="964" name="Group"/>
          <p:cNvGrpSpPr/>
          <p:nvPr/>
        </p:nvGrpSpPr>
        <p:grpSpPr>
          <a:xfrm>
            <a:off x="298841" y="3671698"/>
            <a:ext cx="6984450" cy="1196976"/>
            <a:chOff x="0" y="0"/>
            <a:chExt cx="13968898" cy="2393950"/>
          </a:xfrm>
        </p:grpSpPr>
        <p:sp>
          <p:nvSpPr>
            <p:cNvPr id="962" name="Kyle Wanzel…"/>
            <p:cNvSpPr txBox="1"/>
            <p:nvPr/>
          </p:nvSpPr>
          <p:spPr>
            <a:xfrm>
              <a:off x="2632914" y="1127635"/>
              <a:ext cx="11335984" cy="7444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Kyle Wanzel</a:t>
              </a:r>
            </a:p>
            <a:p>
              <a:pPr algn="l">
                <a:lnSpc>
                  <a:spcPct val="120000"/>
                </a:lnSpc>
                <a:defRPr b="0" i="1">
                  <a:latin typeface="Calisto MT"/>
                  <a:ea typeface="Calisto MT"/>
                  <a:cs typeface="Calisto MT"/>
                  <a:sym typeface="Calisto MT"/>
                </a:defRPr>
              </a:pPr>
              <a:r>
                <a:rPr sz="900"/>
                <a:t>Excellence in Community-based Teaching Award (Sustained Excellence)</a:t>
              </a:r>
            </a:p>
          </p:txBody>
        </p:sp>
        <p:pic>
          <p:nvPicPr>
            <p:cNvPr id="963" name="wanzel.jpeg" descr="wanzel.jpeg"/>
            <p:cNvPicPr>
              <a:picLocks noChangeAspect="1"/>
            </p:cNvPicPr>
            <p:nvPr/>
          </p:nvPicPr>
          <p:blipFill>
            <a:blip r:embed="rId5">
              <a:extLst/>
            </a:blip>
            <a:srcRect r="4" b="4"/>
            <a:stretch>
              <a:fillRect/>
            </a:stretch>
          </p:blipFill>
          <p:spPr>
            <a:xfrm>
              <a:off x="0" y="0"/>
              <a:ext cx="2393950" cy="239395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1" y="1053"/>
                    <a:pt x="3162" y="3162"/>
                  </a:cubicBezTo>
                  <a:cubicBezTo>
                    <a:pt x="1053" y="5271"/>
                    <a:pt x="0" y="8036"/>
                    <a:pt x="0" y="10800"/>
                  </a:cubicBezTo>
                  <a:cubicBezTo>
                    <a:pt x="0" y="13564"/>
                    <a:pt x="1053" y="16329"/>
                    <a:pt x="3162" y="18438"/>
                  </a:cubicBezTo>
                  <a:cubicBezTo>
                    <a:pt x="5271" y="20547"/>
                    <a:pt x="8036" y="21600"/>
                    <a:pt x="10800" y="21600"/>
                  </a:cubicBezTo>
                  <a:cubicBezTo>
                    <a:pt x="13564" y="21600"/>
                    <a:pt x="16329" y="20547"/>
                    <a:pt x="18438" y="18438"/>
                  </a:cubicBezTo>
                  <a:cubicBezTo>
                    <a:pt x="20547" y="16329"/>
                    <a:pt x="21600" y="13564"/>
                    <a:pt x="21600" y="10800"/>
                  </a:cubicBezTo>
                  <a:cubicBezTo>
                    <a:pt x="21600" y="8036"/>
                    <a:pt x="20547" y="5271"/>
                    <a:pt x="18438" y="3162"/>
                  </a:cubicBezTo>
                  <a:cubicBezTo>
                    <a:pt x="16329" y="1053"/>
                    <a:pt x="13564" y="0"/>
                    <a:pt x="10800" y="0"/>
                  </a:cubicBezTo>
                  <a:close/>
                </a:path>
              </a:pathLst>
            </a:custGeom>
            <a:ln w="12700" cap="flat">
              <a:noFill/>
              <a:miter lim="400000"/>
            </a:ln>
            <a:effectLst/>
          </p:spPr>
        </p:pic>
      </p:grpSp>
      <p:grpSp>
        <p:nvGrpSpPr>
          <p:cNvPr id="967" name="Group"/>
          <p:cNvGrpSpPr/>
          <p:nvPr/>
        </p:nvGrpSpPr>
        <p:grpSpPr>
          <a:xfrm>
            <a:off x="391354" y="1841889"/>
            <a:ext cx="5891675" cy="1196976"/>
            <a:chOff x="0" y="0"/>
            <a:chExt cx="11783347" cy="2393950"/>
          </a:xfrm>
        </p:grpSpPr>
        <p:sp>
          <p:nvSpPr>
            <p:cNvPr id="965" name="Ori Rotstein…"/>
            <p:cNvSpPr txBox="1"/>
            <p:nvPr/>
          </p:nvSpPr>
          <p:spPr>
            <a:xfrm>
              <a:off x="2720855" y="855263"/>
              <a:ext cx="9062492" cy="7444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Ori Rotstein </a:t>
              </a:r>
            </a:p>
            <a:p>
              <a:pPr algn="l">
                <a:lnSpc>
                  <a:spcPct val="120000"/>
                </a:lnSpc>
                <a:defRPr b="0" i="1">
                  <a:latin typeface="Calisto MT"/>
                  <a:ea typeface="Calisto MT"/>
                  <a:cs typeface="Calisto MT"/>
                  <a:sym typeface="Calisto MT"/>
                </a:defRPr>
              </a:pPr>
              <a:r>
                <a:rPr sz="900"/>
                <a:t>J J Berry Smith Doctoral Supervision Award</a:t>
              </a:r>
            </a:p>
          </p:txBody>
        </p:sp>
        <p:pic>
          <p:nvPicPr>
            <p:cNvPr id="966" name="Rotstein-Ori.jpg" descr="Rotstein-Ori.jpg"/>
            <p:cNvPicPr>
              <a:picLocks noChangeAspect="1"/>
            </p:cNvPicPr>
            <p:nvPr/>
          </p:nvPicPr>
          <p:blipFill>
            <a:blip r:embed="rId6">
              <a:extLst/>
            </a:blip>
            <a:srcRect r="4" b="4"/>
            <a:stretch>
              <a:fillRect/>
            </a:stretch>
          </p:blipFill>
          <p:spPr>
            <a:xfrm>
              <a:off x="0" y="0"/>
              <a:ext cx="2393950" cy="239395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1" y="1053"/>
                    <a:pt x="3162" y="3162"/>
                  </a:cubicBezTo>
                  <a:cubicBezTo>
                    <a:pt x="1053" y="5271"/>
                    <a:pt x="0" y="8036"/>
                    <a:pt x="0" y="10800"/>
                  </a:cubicBezTo>
                  <a:cubicBezTo>
                    <a:pt x="0" y="13564"/>
                    <a:pt x="1053" y="16329"/>
                    <a:pt x="3162" y="18438"/>
                  </a:cubicBezTo>
                  <a:cubicBezTo>
                    <a:pt x="5271" y="20547"/>
                    <a:pt x="8036" y="21600"/>
                    <a:pt x="10800" y="21600"/>
                  </a:cubicBezTo>
                  <a:cubicBezTo>
                    <a:pt x="13564" y="21600"/>
                    <a:pt x="16329" y="20547"/>
                    <a:pt x="18438" y="18438"/>
                  </a:cubicBezTo>
                  <a:cubicBezTo>
                    <a:pt x="20547" y="16329"/>
                    <a:pt x="21600" y="13564"/>
                    <a:pt x="21600" y="10800"/>
                  </a:cubicBezTo>
                  <a:cubicBezTo>
                    <a:pt x="21600" y="8036"/>
                    <a:pt x="20547" y="5271"/>
                    <a:pt x="18438" y="3162"/>
                  </a:cubicBezTo>
                  <a:cubicBezTo>
                    <a:pt x="16329" y="1053"/>
                    <a:pt x="13564" y="0"/>
                    <a:pt x="10800" y="0"/>
                  </a:cubicBezTo>
                  <a:close/>
                </a:path>
              </a:pathLst>
            </a:custGeom>
            <a:ln w="12700" cap="flat">
              <a:noFill/>
              <a:miter lim="400000"/>
            </a:ln>
            <a:effectLst/>
          </p:spPr>
        </p:pic>
      </p:grpSp>
      <p:grpSp>
        <p:nvGrpSpPr>
          <p:cNvPr id="970" name="Group"/>
          <p:cNvGrpSpPr/>
          <p:nvPr/>
        </p:nvGrpSpPr>
        <p:grpSpPr>
          <a:xfrm>
            <a:off x="1434831" y="5200486"/>
            <a:ext cx="4230086" cy="1197056"/>
            <a:chOff x="0" y="0"/>
            <a:chExt cx="8460170" cy="2394111"/>
          </a:xfrm>
        </p:grpSpPr>
        <p:pic>
          <p:nvPicPr>
            <p:cNvPr id="968" name="Wright, F.jpeg" descr="Wright, F.jpeg"/>
            <p:cNvPicPr>
              <a:picLocks noChangeAspect="1"/>
            </p:cNvPicPr>
            <p:nvPr/>
          </p:nvPicPr>
          <p:blipFill>
            <a:blip r:embed="rId7">
              <a:extLst/>
            </a:blip>
            <a:srcRect t="1072" r="4" b="32701"/>
            <a:stretch>
              <a:fillRect/>
            </a:stretch>
          </p:blipFill>
          <p:spPr>
            <a:xfrm>
              <a:off x="0" y="0"/>
              <a:ext cx="2393950" cy="2394111"/>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1" y="1004"/>
                    <a:pt x="3162" y="3015"/>
                  </a:cubicBezTo>
                  <a:cubicBezTo>
                    <a:pt x="1053" y="5025"/>
                    <a:pt x="0" y="7661"/>
                    <a:pt x="0" y="10297"/>
                  </a:cubicBezTo>
                  <a:cubicBezTo>
                    <a:pt x="0" y="12932"/>
                    <a:pt x="1053" y="15568"/>
                    <a:pt x="3162" y="17579"/>
                  </a:cubicBezTo>
                  <a:cubicBezTo>
                    <a:pt x="7380" y="21600"/>
                    <a:pt x="14220" y="21600"/>
                    <a:pt x="18438" y="17579"/>
                  </a:cubicBezTo>
                  <a:cubicBezTo>
                    <a:pt x="20547" y="15568"/>
                    <a:pt x="21600" y="12932"/>
                    <a:pt x="21600" y="10297"/>
                  </a:cubicBezTo>
                  <a:cubicBezTo>
                    <a:pt x="21600" y="7661"/>
                    <a:pt x="20547" y="5025"/>
                    <a:pt x="18438" y="3015"/>
                  </a:cubicBezTo>
                  <a:cubicBezTo>
                    <a:pt x="16329" y="1004"/>
                    <a:pt x="13564" y="0"/>
                    <a:pt x="10800" y="0"/>
                  </a:cubicBezTo>
                  <a:close/>
                </a:path>
              </a:pathLst>
            </a:custGeom>
            <a:ln w="12700" cap="flat">
              <a:noFill/>
              <a:miter lim="400000"/>
            </a:ln>
            <a:effectLst/>
          </p:spPr>
        </p:pic>
        <p:sp>
          <p:nvSpPr>
            <p:cNvPr id="969" name="Frances Wright…"/>
            <p:cNvSpPr txBox="1"/>
            <p:nvPr/>
          </p:nvSpPr>
          <p:spPr>
            <a:xfrm>
              <a:off x="2786369" y="658640"/>
              <a:ext cx="5673801" cy="10768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Frances Wright</a:t>
              </a:r>
            </a:p>
            <a:p>
              <a:pPr algn="l">
                <a:lnSpc>
                  <a:spcPct val="120000"/>
                </a:lnSpc>
                <a:defRPr b="0" i="1">
                  <a:latin typeface="Calisto MT"/>
                  <a:ea typeface="Calisto MT"/>
                  <a:cs typeface="Calisto MT"/>
                  <a:sym typeface="Calisto MT"/>
                </a:defRPr>
              </a:pPr>
              <a:r>
                <a:rPr sz="900"/>
                <a:t>James IV Travelling Fellowship</a:t>
              </a:r>
            </a:p>
            <a:p>
              <a:pPr algn="l">
                <a:lnSpc>
                  <a:spcPct val="120000"/>
                </a:lnSpc>
                <a:defRPr b="0" i="1">
                  <a:latin typeface="Calisto MT"/>
                  <a:ea typeface="Calisto MT"/>
                  <a:cs typeface="Calisto MT"/>
                  <a:sym typeface="Calisto MT"/>
                </a:defRPr>
              </a:pPr>
              <a:r>
                <a:rPr sz="900"/>
                <a:t>ASA membership</a:t>
              </a:r>
            </a:p>
          </p:txBody>
        </p:sp>
      </p:grpSp>
      <p:grpSp>
        <p:nvGrpSpPr>
          <p:cNvPr id="973" name="Group"/>
          <p:cNvGrpSpPr/>
          <p:nvPr/>
        </p:nvGrpSpPr>
        <p:grpSpPr>
          <a:xfrm>
            <a:off x="8904972" y="2022747"/>
            <a:ext cx="3307600" cy="1197056"/>
            <a:chOff x="0" y="0"/>
            <a:chExt cx="6615198" cy="2394111"/>
          </a:xfrm>
        </p:grpSpPr>
        <p:pic>
          <p:nvPicPr>
            <p:cNvPr id="971" name="verma.jpg" descr="verma.jpg"/>
            <p:cNvPicPr>
              <a:picLocks noChangeAspect="1"/>
            </p:cNvPicPr>
            <p:nvPr/>
          </p:nvPicPr>
          <p:blipFill>
            <a:blip r:embed="rId8">
              <a:extLst/>
            </a:blip>
            <a:srcRect t="11165" r="4" b="11163"/>
            <a:stretch>
              <a:fillRect/>
            </a:stretch>
          </p:blipFill>
          <p:spPr>
            <a:xfrm>
              <a:off x="0" y="0"/>
              <a:ext cx="2393950" cy="2394111"/>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1" y="1004"/>
                    <a:pt x="3162" y="3015"/>
                  </a:cubicBezTo>
                  <a:cubicBezTo>
                    <a:pt x="1053" y="5025"/>
                    <a:pt x="0" y="7661"/>
                    <a:pt x="0" y="10297"/>
                  </a:cubicBezTo>
                  <a:cubicBezTo>
                    <a:pt x="0" y="12932"/>
                    <a:pt x="1053" y="15568"/>
                    <a:pt x="3162" y="17579"/>
                  </a:cubicBezTo>
                  <a:cubicBezTo>
                    <a:pt x="7380" y="21600"/>
                    <a:pt x="14220" y="21600"/>
                    <a:pt x="18438" y="17579"/>
                  </a:cubicBezTo>
                  <a:cubicBezTo>
                    <a:pt x="20547" y="15568"/>
                    <a:pt x="21600" y="12932"/>
                    <a:pt x="21600" y="10297"/>
                  </a:cubicBezTo>
                  <a:cubicBezTo>
                    <a:pt x="21600" y="7661"/>
                    <a:pt x="20547" y="5025"/>
                    <a:pt x="18438" y="3015"/>
                  </a:cubicBezTo>
                  <a:cubicBezTo>
                    <a:pt x="16329" y="1004"/>
                    <a:pt x="13564" y="0"/>
                    <a:pt x="10800" y="0"/>
                  </a:cubicBezTo>
                  <a:close/>
                </a:path>
              </a:pathLst>
            </a:custGeom>
            <a:ln w="12700" cap="flat">
              <a:noFill/>
              <a:miter lim="400000"/>
            </a:ln>
            <a:effectLst/>
          </p:spPr>
        </p:pic>
        <p:sp>
          <p:nvSpPr>
            <p:cNvPr id="972" name="Subodh Verma…"/>
            <p:cNvSpPr txBox="1"/>
            <p:nvPr/>
          </p:nvSpPr>
          <p:spPr>
            <a:xfrm>
              <a:off x="2775947" y="1084396"/>
              <a:ext cx="3839251" cy="744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Subodh Verma</a:t>
              </a:r>
            </a:p>
            <a:p>
              <a:pPr algn="l">
                <a:lnSpc>
                  <a:spcPct val="120000"/>
                </a:lnSpc>
                <a:defRPr b="0" i="1">
                  <a:latin typeface="Calisto MT"/>
                  <a:ea typeface="Calisto MT"/>
                  <a:cs typeface="Calisto MT"/>
                  <a:sym typeface="Calisto MT"/>
                </a:defRPr>
              </a:pPr>
              <a:r>
                <a:rPr sz="900"/>
                <a:t>CRC Tier 1 Chair</a:t>
              </a:r>
            </a:p>
          </p:txBody>
        </p:sp>
      </p:grpSp>
      <p:grpSp>
        <p:nvGrpSpPr>
          <p:cNvPr id="976" name="Group"/>
          <p:cNvGrpSpPr/>
          <p:nvPr/>
        </p:nvGrpSpPr>
        <p:grpSpPr>
          <a:xfrm>
            <a:off x="4471906" y="2878884"/>
            <a:ext cx="4481641" cy="1196976"/>
            <a:chOff x="0" y="0"/>
            <a:chExt cx="8963281" cy="2393950"/>
          </a:xfrm>
        </p:grpSpPr>
        <p:pic>
          <p:nvPicPr>
            <p:cNvPr id="974" name="Semple.jpeg" descr="Semple.jpeg"/>
            <p:cNvPicPr>
              <a:picLocks noChangeAspect="1"/>
            </p:cNvPicPr>
            <p:nvPr/>
          </p:nvPicPr>
          <p:blipFill>
            <a:blip r:embed="rId9">
              <a:extLst/>
            </a:blip>
            <a:srcRect r="4" b="4"/>
            <a:stretch>
              <a:fillRect/>
            </a:stretch>
          </p:blipFill>
          <p:spPr>
            <a:xfrm>
              <a:off x="0" y="0"/>
              <a:ext cx="2393950" cy="239395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1" y="1053"/>
                    <a:pt x="3162" y="3162"/>
                  </a:cubicBezTo>
                  <a:cubicBezTo>
                    <a:pt x="1053" y="5271"/>
                    <a:pt x="0" y="8036"/>
                    <a:pt x="0" y="10800"/>
                  </a:cubicBezTo>
                  <a:cubicBezTo>
                    <a:pt x="0" y="13564"/>
                    <a:pt x="1053" y="16329"/>
                    <a:pt x="3162" y="18438"/>
                  </a:cubicBezTo>
                  <a:cubicBezTo>
                    <a:pt x="5271" y="20547"/>
                    <a:pt x="8036" y="21600"/>
                    <a:pt x="10800" y="21600"/>
                  </a:cubicBezTo>
                  <a:cubicBezTo>
                    <a:pt x="13564" y="21600"/>
                    <a:pt x="16329" y="20547"/>
                    <a:pt x="18438" y="18438"/>
                  </a:cubicBezTo>
                  <a:cubicBezTo>
                    <a:pt x="20547" y="16329"/>
                    <a:pt x="21600" y="13564"/>
                    <a:pt x="21600" y="10800"/>
                  </a:cubicBezTo>
                  <a:cubicBezTo>
                    <a:pt x="21600" y="8036"/>
                    <a:pt x="20547" y="5271"/>
                    <a:pt x="18438" y="3162"/>
                  </a:cubicBezTo>
                  <a:cubicBezTo>
                    <a:pt x="16329" y="1053"/>
                    <a:pt x="13564" y="0"/>
                    <a:pt x="10800" y="0"/>
                  </a:cubicBezTo>
                  <a:close/>
                </a:path>
              </a:pathLst>
            </a:custGeom>
            <a:ln w="12700" cap="flat">
              <a:noFill/>
              <a:miter lim="400000"/>
            </a:ln>
            <a:effectLst/>
          </p:spPr>
        </p:pic>
        <p:sp>
          <p:nvSpPr>
            <p:cNvPr id="975" name="John Semple…"/>
            <p:cNvSpPr txBox="1"/>
            <p:nvPr/>
          </p:nvSpPr>
          <p:spPr>
            <a:xfrm>
              <a:off x="2836308" y="1207663"/>
              <a:ext cx="6126973" cy="7444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John Semple</a:t>
              </a:r>
            </a:p>
            <a:p>
              <a:pPr algn="l">
                <a:lnSpc>
                  <a:spcPct val="120000"/>
                </a:lnSpc>
                <a:defRPr b="0" i="1">
                  <a:latin typeface="Calisto MT"/>
                  <a:ea typeface="Calisto MT"/>
                  <a:cs typeface="Calisto MT"/>
                  <a:sym typeface="Calisto MT"/>
                </a:defRPr>
              </a:pPr>
              <a:r>
                <a:rPr sz="900"/>
                <a:t> Adjunct Professor - OCAD University</a:t>
              </a:r>
            </a:p>
          </p:txBody>
        </p:sp>
      </p:grpSp>
    </p:spTree>
    <p:extLst>
      <p:ext uri="{BB962C8B-B14F-4D97-AF65-F5344CB8AC3E}">
        <p14:creationId xmlns:p14="http://schemas.microsoft.com/office/powerpoint/2010/main" val="2818169284"/>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967"/>
                                        </p:tgtEl>
                                        <p:attrNameLst>
                                          <p:attrName>style.visibility</p:attrName>
                                        </p:attrNameLst>
                                      </p:cBhvr>
                                      <p:to>
                                        <p:strVal val="visible"/>
                                      </p:to>
                                    </p:set>
                                    <p:animEffect transition="in" filter="dissolve">
                                      <p:cBhvr>
                                        <p:cTn id="7" dur="1000"/>
                                        <p:tgtEl>
                                          <p:spTgt spid="967"/>
                                        </p:tgtEl>
                                      </p:cBhvr>
                                    </p:animEffect>
                                  </p:childTnLst>
                                </p:cTn>
                              </p:par>
                            </p:childTnLst>
                          </p:cTn>
                        </p:par>
                        <p:par>
                          <p:cTn id="8" fill="hold">
                            <p:stCondLst>
                              <p:cond delay="1000"/>
                            </p:stCondLst>
                            <p:childTnLst>
                              <p:par>
                                <p:cTn id="9" presetID="9" presetClass="entr" fill="hold" grpId="0" nodeType="afterEffect">
                                  <p:stCondLst>
                                    <p:cond delay="0"/>
                                  </p:stCondLst>
                                  <p:iterate>
                                    <p:tmAbs val="0"/>
                                  </p:iterate>
                                  <p:childTnLst>
                                    <p:set>
                                      <p:cBhvr>
                                        <p:cTn id="10" fill="hold"/>
                                        <p:tgtEl>
                                          <p:spTgt spid="964"/>
                                        </p:tgtEl>
                                        <p:attrNameLst>
                                          <p:attrName>style.visibility</p:attrName>
                                        </p:attrNameLst>
                                      </p:cBhvr>
                                      <p:to>
                                        <p:strVal val="visible"/>
                                      </p:to>
                                    </p:set>
                                    <p:animEffect transition="in" filter="dissolve">
                                      <p:cBhvr>
                                        <p:cTn id="11" dur="1000"/>
                                        <p:tgtEl>
                                          <p:spTgt spid="964"/>
                                        </p:tgtEl>
                                      </p:cBhvr>
                                    </p:animEffect>
                                  </p:childTnLst>
                                </p:cTn>
                              </p:par>
                            </p:childTnLst>
                          </p:cTn>
                        </p:par>
                        <p:par>
                          <p:cTn id="12" fill="hold">
                            <p:stCondLst>
                              <p:cond delay="2000"/>
                            </p:stCondLst>
                            <p:childTnLst>
                              <p:par>
                                <p:cTn id="13" presetID="9" presetClass="entr" fill="hold" grpId="0" nodeType="afterEffect">
                                  <p:stCondLst>
                                    <p:cond delay="0"/>
                                  </p:stCondLst>
                                  <p:iterate>
                                    <p:tmAbs val="0"/>
                                  </p:iterate>
                                  <p:childTnLst>
                                    <p:set>
                                      <p:cBhvr>
                                        <p:cTn id="14" fill="hold"/>
                                        <p:tgtEl>
                                          <p:spTgt spid="970"/>
                                        </p:tgtEl>
                                        <p:attrNameLst>
                                          <p:attrName>style.visibility</p:attrName>
                                        </p:attrNameLst>
                                      </p:cBhvr>
                                      <p:to>
                                        <p:strVal val="visible"/>
                                      </p:to>
                                    </p:set>
                                    <p:animEffect transition="in" filter="dissolve">
                                      <p:cBhvr>
                                        <p:cTn id="15" dur="1000"/>
                                        <p:tgtEl>
                                          <p:spTgt spid="970"/>
                                        </p:tgtEl>
                                      </p:cBhvr>
                                    </p:animEffect>
                                  </p:childTnLst>
                                </p:cTn>
                              </p:par>
                            </p:childTnLst>
                          </p:cTn>
                        </p:par>
                        <p:par>
                          <p:cTn id="16" fill="hold">
                            <p:stCondLst>
                              <p:cond delay="3000"/>
                            </p:stCondLst>
                            <p:childTnLst>
                              <p:par>
                                <p:cTn id="17" presetID="9" presetClass="entr" fill="hold" grpId="0" nodeType="afterEffect">
                                  <p:stCondLst>
                                    <p:cond delay="0"/>
                                  </p:stCondLst>
                                  <p:iterate>
                                    <p:tmAbs val="0"/>
                                  </p:iterate>
                                  <p:childTnLst>
                                    <p:set>
                                      <p:cBhvr>
                                        <p:cTn id="18" fill="hold"/>
                                        <p:tgtEl>
                                          <p:spTgt spid="961"/>
                                        </p:tgtEl>
                                        <p:attrNameLst>
                                          <p:attrName>style.visibility</p:attrName>
                                        </p:attrNameLst>
                                      </p:cBhvr>
                                      <p:to>
                                        <p:strVal val="visible"/>
                                      </p:to>
                                    </p:set>
                                    <p:animEffect transition="in" filter="dissolve">
                                      <p:cBhvr>
                                        <p:cTn id="19" dur="1000"/>
                                        <p:tgtEl>
                                          <p:spTgt spid="961"/>
                                        </p:tgtEl>
                                      </p:cBhvr>
                                    </p:animEffect>
                                  </p:childTnLst>
                                </p:cTn>
                              </p:par>
                            </p:childTnLst>
                          </p:cTn>
                        </p:par>
                        <p:par>
                          <p:cTn id="20" fill="hold">
                            <p:stCondLst>
                              <p:cond delay="4000"/>
                            </p:stCondLst>
                            <p:childTnLst>
                              <p:par>
                                <p:cTn id="21" presetID="9" presetClass="entr" fill="hold" grpId="0" nodeType="afterEffect">
                                  <p:stCondLst>
                                    <p:cond delay="0"/>
                                  </p:stCondLst>
                                  <p:iterate>
                                    <p:tmAbs val="0"/>
                                  </p:iterate>
                                  <p:childTnLst>
                                    <p:set>
                                      <p:cBhvr>
                                        <p:cTn id="22" fill="hold"/>
                                        <p:tgtEl>
                                          <p:spTgt spid="973"/>
                                        </p:tgtEl>
                                        <p:attrNameLst>
                                          <p:attrName>style.visibility</p:attrName>
                                        </p:attrNameLst>
                                      </p:cBhvr>
                                      <p:to>
                                        <p:strVal val="visible"/>
                                      </p:to>
                                    </p:set>
                                    <p:animEffect transition="in" filter="dissolve">
                                      <p:cBhvr>
                                        <p:cTn id="23" dur="1000"/>
                                        <p:tgtEl>
                                          <p:spTgt spid="973"/>
                                        </p:tgtEl>
                                      </p:cBhvr>
                                    </p:animEffect>
                                  </p:childTnLst>
                                </p:cTn>
                              </p:par>
                            </p:childTnLst>
                          </p:cTn>
                        </p:par>
                        <p:par>
                          <p:cTn id="24" fill="hold">
                            <p:stCondLst>
                              <p:cond delay="5000"/>
                            </p:stCondLst>
                            <p:childTnLst>
                              <p:par>
                                <p:cTn id="25" presetID="9" presetClass="entr" fill="hold" grpId="0" nodeType="afterEffect">
                                  <p:stCondLst>
                                    <p:cond delay="0"/>
                                  </p:stCondLst>
                                  <p:iterate>
                                    <p:tmAbs val="0"/>
                                  </p:iterate>
                                  <p:childTnLst>
                                    <p:set>
                                      <p:cBhvr>
                                        <p:cTn id="26" fill="hold"/>
                                        <p:tgtEl>
                                          <p:spTgt spid="958"/>
                                        </p:tgtEl>
                                        <p:attrNameLst>
                                          <p:attrName>style.visibility</p:attrName>
                                        </p:attrNameLst>
                                      </p:cBhvr>
                                      <p:to>
                                        <p:strVal val="visible"/>
                                      </p:to>
                                    </p:set>
                                    <p:animEffect transition="in" filter="dissolve">
                                      <p:cBhvr>
                                        <p:cTn id="27" dur="1000"/>
                                        <p:tgtEl>
                                          <p:spTgt spid="958"/>
                                        </p:tgtEl>
                                      </p:cBhvr>
                                    </p:animEffect>
                                  </p:childTnLst>
                                </p:cTn>
                              </p:par>
                            </p:childTnLst>
                          </p:cTn>
                        </p:par>
                        <p:par>
                          <p:cTn id="28" fill="hold">
                            <p:stCondLst>
                              <p:cond delay="6000"/>
                            </p:stCondLst>
                            <p:childTnLst>
                              <p:par>
                                <p:cTn id="29" presetID="9" presetClass="entr" fill="hold" grpId="0" nodeType="afterEffect">
                                  <p:stCondLst>
                                    <p:cond delay="0"/>
                                  </p:stCondLst>
                                  <p:iterate>
                                    <p:tmAbs val="0"/>
                                  </p:iterate>
                                  <p:childTnLst>
                                    <p:set>
                                      <p:cBhvr>
                                        <p:cTn id="30" fill="hold"/>
                                        <p:tgtEl>
                                          <p:spTgt spid="976"/>
                                        </p:tgtEl>
                                        <p:attrNameLst>
                                          <p:attrName>style.visibility</p:attrName>
                                        </p:attrNameLst>
                                      </p:cBhvr>
                                      <p:to>
                                        <p:strVal val="visible"/>
                                      </p:to>
                                    </p:set>
                                    <p:animEffect transition="in" filter="dissolve">
                                      <p:cBhvr>
                                        <p:cTn id="31" dur="1000"/>
                                        <p:tgtEl>
                                          <p:spTgt spid="9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8" grpId="0" animBg="1" advAuto="0"/>
      <p:bldP spid="961" grpId="0" animBg="1" advAuto="0"/>
      <p:bldP spid="964" grpId="0" animBg="1" advAuto="0"/>
      <p:bldP spid="967" grpId="0" animBg="1" advAuto="0"/>
      <p:bldP spid="970" grpId="0" animBg="1" advAuto="0"/>
      <p:bldP spid="973" grpId="0" animBg="1" advAuto="0"/>
      <p:bldP spid="976" grpId="0"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 name="Line"/>
          <p:cNvSpPr/>
          <p:nvPr/>
        </p:nvSpPr>
        <p:spPr>
          <a:xfrm>
            <a:off x="232707" y="631476"/>
            <a:ext cx="11726587" cy="1"/>
          </a:xfrm>
          <a:prstGeom prst="line">
            <a:avLst/>
          </a:prstGeom>
          <a:ln w="25400">
            <a:solidFill>
              <a:srgbClr val="4B70AA"/>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979" name="Rectangle"/>
          <p:cNvSpPr/>
          <p:nvPr/>
        </p:nvSpPr>
        <p:spPr>
          <a:xfrm>
            <a:off x="-26649" y="6729275"/>
            <a:ext cx="12245299" cy="128608"/>
          </a:xfrm>
          <a:prstGeom prst="rect">
            <a:avLst/>
          </a:prstGeom>
          <a:solidFill>
            <a:srgbClr val="86AAD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980" name="Surgery Suture Logo-01.png" descr="Surgery Suture Logo-01.png"/>
          <p:cNvPicPr>
            <a:picLocks noChangeAspect="1"/>
          </p:cNvPicPr>
          <p:nvPr/>
        </p:nvPicPr>
        <p:blipFill>
          <a:blip r:embed="rId2">
            <a:extLst/>
          </a:blip>
          <a:stretch>
            <a:fillRect/>
          </a:stretch>
        </p:blipFill>
        <p:spPr>
          <a:xfrm>
            <a:off x="10857264" y="5638643"/>
            <a:ext cx="953839" cy="768174"/>
          </a:xfrm>
          <a:prstGeom prst="rect">
            <a:avLst/>
          </a:prstGeom>
          <a:ln w="12700">
            <a:miter lim="400000"/>
          </a:ln>
        </p:spPr>
      </p:pic>
      <p:sp>
        <p:nvSpPr>
          <p:cNvPr id="981" name="GRANT Recipients July 1, 2017 - June 30, 2018"/>
          <p:cNvSpPr txBox="1"/>
          <p:nvPr/>
        </p:nvSpPr>
        <p:spPr>
          <a:xfrm>
            <a:off x="342322" y="792302"/>
            <a:ext cx="2702919" cy="897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defTabSz="228600">
              <a:defRPr sz="4000" b="0" cap="all">
                <a:solidFill>
                  <a:srgbClr val="1B2E59"/>
                </a:solidFill>
                <a:latin typeface="Futura"/>
                <a:ea typeface="Futura"/>
                <a:cs typeface="Futura"/>
                <a:sym typeface="Futura"/>
              </a:defRPr>
            </a:pPr>
            <a:r>
              <a:rPr sz="2000"/>
              <a:t>GRANT Recipients</a:t>
            </a:r>
            <a:br>
              <a:rPr sz="2000"/>
            </a:br>
            <a:r>
              <a:rPr sz="1500">
                <a:solidFill>
                  <a:srgbClr val="F7941D"/>
                </a:solidFill>
              </a:rPr>
              <a:t>July 1, 2017 - June 30, 2018</a:t>
            </a:r>
            <a:br>
              <a:rPr sz="2000"/>
            </a:br>
            <a:endParaRPr sz="2000"/>
          </a:p>
        </p:txBody>
      </p:sp>
      <p:sp>
        <p:nvSpPr>
          <p:cNvPr id="982" name="University of Toronto     Department of Surgery"/>
          <p:cNvSpPr txBox="1"/>
          <p:nvPr/>
        </p:nvSpPr>
        <p:spPr>
          <a:xfrm>
            <a:off x="231308" y="330242"/>
            <a:ext cx="2914259"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defRPr sz="2200" b="0">
                <a:solidFill>
                  <a:srgbClr val="1B2E59"/>
                </a:solidFill>
                <a:latin typeface="Calisto MT"/>
                <a:ea typeface="Calisto MT"/>
                <a:cs typeface="Calisto MT"/>
                <a:sym typeface="Calisto MT"/>
              </a:defRPr>
            </a:lvl1pPr>
          </a:lstStyle>
          <a:p>
            <a:r>
              <a:rPr sz="1100"/>
              <a:t>University of Toronto     Department of Surgery</a:t>
            </a:r>
          </a:p>
        </p:txBody>
      </p:sp>
      <p:sp>
        <p:nvSpPr>
          <p:cNvPr id="983" name="Line"/>
          <p:cNvSpPr/>
          <p:nvPr/>
        </p:nvSpPr>
        <p:spPr>
          <a:xfrm>
            <a:off x="1639619" y="345051"/>
            <a:ext cx="1" cy="203201"/>
          </a:xfrm>
          <a:prstGeom prst="line">
            <a:avLst/>
          </a:prstGeom>
          <a:ln w="25400">
            <a:solidFill>
              <a:srgbClr val="1B2E59"/>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984" name="Annual Address 2018"/>
          <p:cNvSpPr txBox="1"/>
          <p:nvPr/>
        </p:nvSpPr>
        <p:spPr>
          <a:xfrm>
            <a:off x="10589990" y="330242"/>
            <a:ext cx="1348126"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r" defTabSz="228600">
              <a:defRPr sz="2200" b="0">
                <a:solidFill>
                  <a:srgbClr val="1B2E59"/>
                </a:solidFill>
                <a:latin typeface="Calisto MT"/>
                <a:ea typeface="Calisto MT"/>
                <a:cs typeface="Calisto MT"/>
                <a:sym typeface="Calisto MT"/>
              </a:defRPr>
            </a:pPr>
            <a:r>
              <a:rPr sz="1100"/>
              <a:t>Annual Address </a:t>
            </a:r>
            <a:r>
              <a:rPr sz="1100">
                <a:solidFill>
                  <a:srgbClr val="F59331"/>
                </a:solidFill>
              </a:rPr>
              <a:t>2018</a:t>
            </a:r>
          </a:p>
        </p:txBody>
      </p:sp>
      <p:grpSp>
        <p:nvGrpSpPr>
          <p:cNvPr id="987" name="Group"/>
          <p:cNvGrpSpPr/>
          <p:nvPr/>
        </p:nvGrpSpPr>
        <p:grpSpPr>
          <a:xfrm>
            <a:off x="354981" y="1934037"/>
            <a:ext cx="4317358" cy="1479486"/>
            <a:chOff x="0" y="403"/>
            <a:chExt cx="8634715" cy="2958969"/>
          </a:xfrm>
        </p:grpSpPr>
        <p:sp>
          <p:nvSpPr>
            <p:cNvPr id="985" name="Nancy Baxter…"/>
            <p:cNvSpPr txBox="1"/>
            <p:nvPr/>
          </p:nvSpPr>
          <p:spPr>
            <a:xfrm>
              <a:off x="3152194" y="885344"/>
              <a:ext cx="5482521" cy="20740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Nancy Baxter</a:t>
              </a:r>
            </a:p>
            <a:p>
              <a:pPr algn="l">
                <a:lnSpc>
                  <a:spcPct val="120000"/>
                </a:lnSpc>
                <a:defRPr b="0" i="1">
                  <a:latin typeface="Calisto MT"/>
                  <a:ea typeface="Calisto MT"/>
                  <a:cs typeface="Calisto MT"/>
                  <a:sym typeface="Calisto MT"/>
                </a:defRPr>
              </a:pPr>
              <a:r>
                <a:rPr sz="900"/>
                <a:t>Canadian Cancer Society</a:t>
              </a:r>
            </a:p>
            <a:p>
              <a:pPr algn="l">
                <a:lnSpc>
                  <a:spcPct val="120000"/>
                </a:lnSpc>
                <a:defRPr>
                  <a:latin typeface="Calisto MT"/>
                  <a:ea typeface="Calisto MT"/>
                  <a:cs typeface="Calisto MT"/>
                  <a:sym typeface="Calisto MT"/>
                </a:defRPr>
              </a:pPr>
              <a:endParaRPr sz="900"/>
            </a:p>
            <a:p>
              <a:pPr algn="l">
                <a:lnSpc>
                  <a:spcPct val="120000"/>
                </a:lnSpc>
                <a:defRPr>
                  <a:latin typeface="Calisto MT"/>
                  <a:ea typeface="Calisto MT"/>
                  <a:cs typeface="Calisto MT"/>
                  <a:sym typeface="Calisto MT"/>
                </a:defRPr>
              </a:pPr>
              <a:r>
                <a:rPr sz="900"/>
                <a:t>Nancy Baxter et al.</a:t>
              </a:r>
            </a:p>
            <a:p>
              <a:pPr algn="l">
                <a:lnSpc>
                  <a:spcPct val="120000"/>
                </a:lnSpc>
                <a:defRPr b="0" i="1">
                  <a:latin typeface="Calisto MT"/>
                  <a:ea typeface="Calisto MT"/>
                  <a:cs typeface="Calisto MT"/>
                  <a:sym typeface="Calisto MT"/>
                </a:defRPr>
              </a:pPr>
              <a:r>
                <a:rPr sz="900"/>
                <a:t>CIHR</a:t>
              </a:r>
            </a:p>
            <a:p>
              <a:pPr algn="l">
                <a:lnSpc>
                  <a:spcPct val="120000"/>
                </a:lnSpc>
                <a:defRPr b="0" i="1">
                  <a:latin typeface="Calisto MT"/>
                  <a:ea typeface="Calisto MT"/>
                  <a:cs typeface="Calisto MT"/>
                  <a:sym typeface="Calisto MT"/>
                </a:defRPr>
              </a:pPr>
              <a:endParaRPr sz="900"/>
            </a:p>
          </p:txBody>
        </p:sp>
        <p:pic>
          <p:nvPicPr>
            <p:cNvPr id="986" name="BAXTER.jpg" descr="BAXTER.jpg"/>
            <p:cNvPicPr>
              <a:picLocks noChangeAspect="1"/>
            </p:cNvPicPr>
            <p:nvPr/>
          </p:nvPicPr>
          <p:blipFill>
            <a:blip r:embed="rId3">
              <a:extLst/>
            </a:blip>
            <a:srcRect r="3" b="16147"/>
            <a:stretch>
              <a:fillRect/>
            </a:stretch>
          </p:blipFill>
          <p:spPr>
            <a:xfrm>
              <a:off x="0" y="403"/>
              <a:ext cx="2671366" cy="2670872"/>
            </a:xfrm>
            <a:custGeom>
              <a:avLst/>
              <a:gdLst/>
              <a:ahLst/>
              <a:cxnLst>
                <a:cxn ang="0">
                  <a:pos x="wd2" y="hd2"/>
                </a:cxn>
                <a:cxn ang="5400000">
                  <a:pos x="wd2" y="hd2"/>
                </a:cxn>
                <a:cxn ang="10800000">
                  <a:pos x="wd2" y="hd2"/>
                </a:cxn>
                <a:cxn ang="16200000">
                  <a:pos x="wd2" y="hd2"/>
                </a:cxn>
              </a:cxnLst>
              <a:rect l="0" t="0" r="r" b="b"/>
              <a:pathLst>
                <a:path w="21600" h="20594" extrusionOk="0">
                  <a:moveTo>
                    <a:pt x="10731" y="0"/>
                  </a:moveTo>
                  <a:cubicBezTo>
                    <a:pt x="7991" y="17"/>
                    <a:pt x="5255" y="1020"/>
                    <a:pt x="3164" y="3014"/>
                  </a:cubicBezTo>
                  <a:cubicBezTo>
                    <a:pt x="1055" y="5025"/>
                    <a:pt x="0" y="7662"/>
                    <a:pt x="0" y="10298"/>
                  </a:cubicBezTo>
                  <a:cubicBezTo>
                    <a:pt x="0" y="12933"/>
                    <a:pt x="1055" y="15567"/>
                    <a:pt x="3164" y="17578"/>
                  </a:cubicBezTo>
                  <a:cubicBezTo>
                    <a:pt x="7382" y="21600"/>
                    <a:pt x="14218" y="21600"/>
                    <a:pt x="18436" y="17578"/>
                  </a:cubicBezTo>
                  <a:cubicBezTo>
                    <a:pt x="20545" y="15567"/>
                    <a:pt x="21600" y="12933"/>
                    <a:pt x="21600" y="10298"/>
                  </a:cubicBezTo>
                  <a:cubicBezTo>
                    <a:pt x="21600" y="7662"/>
                    <a:pt x="20545" y="5025"/>
                    <a:pt x="18436" y="3014"/>
                  </a:cubicBezTo>
                  <a:cubicBezTo>
                    <a:pt x="16344" y="1020"/>
                    <a:pt x="13610" y="16"/>
                    <a:pt x="10869" y="0"/>
                  </a:cubicBezTo>
                  <a:lnTo>
                    <a:pt x="10731" y="0"/>
                  </a:lnTo>
                  <a:close/>
                </a:path>
              </a:pathLst>
            </a:custGeom>
            <a:ln w="12700" cap="flat">
              <a:noFill/>
              <a:miter lim="400000"/>
            </a:ln>
            <a:effectLst/>
          </p:spPr>
        </p:pic>
      </p:grpSp>
      <p:grpSp>
        <p:nvGrpSpPr>
          <p:cNvPr id="990" name="Group"/>
          <p:cNvGrpSpPr/>
          <p:nvPr/>
        </p:nvGrpSpPr>
        <p:grpSpPr>
          <a:xfrm>
            <a:off x="5081123" y="1496883"/>
            <a:ext cx="3074968" cy="1335684"/>
            <a:chOff x="0" y="0"/>
            <a:chExt cx="6149934" cy="2671366"/>
          </a:xfrm>
        </p:grpSpPr>
        <p:pic>
          <p:nvPicPr>
            <p:cNvPr id="988" name="Borschell.jpeg" descr="Borschell.jpeg"/>
            <p:cNvPicPr>
              <a:picLocks noChangeAspect="1"/>
            </p:cNvPicPr>
            <p:nvPr/>
          </p:nvPicPr>
          <p:blipFill>
            <a:blip r:embed="rId4">
              <a:extLst/>
            </a:blip>
            <a:srcRect r="3" b="3"/>
            <a:stretch>
              <a:fillRect/>
            </a:stretch>
          </p:blipFill>
          <p:spPr>
            <a:xfrm>
              <a:off x="0" y="0"/>
              <a:ext cx="2671366" cy="2671366"/>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cubicBezTo>
                    <a:pt x="8038" y="0"/>
                    <a:pt x="5273" y="1055"/>
                    <a:pt x="3164" y="3164"/>
                  </a:cubicBezTo>
                  <a:cubicBezTo>
                    <a:pt x="1055" y="5273"/>
                    <a:pt x="0" y="8038"/>
                    <a:pt x="0" y="10802"/>
                  </a:cubicBezTo>
                  <a:cubicBezTo>
                    <a:pt x="0" y="13566"/>
                    <a:pt x="1055" y="16327"/>
                    <a:pt x="3164" y="18436"/>
                  </a:cubicBezTo>
                  <a:cubicBezTo>
                    <a:pt x="5273" y="20545"/>
                    <a:pt x="8038" y="21600"/>
                    <a:pt x="10802" y="21600"/>
                  </a:cubicBezTo>
                  <a:cubicBezTo>
                    <a:pt x="13566" y="21600"/>
                    <a:pt x="16327" y="20545"/>
                    <a:pt x="18436" y="18436"/>
                  </a:cubicBezTo>
                  <a:cubicBezTo>
                    <a:pt x="20545" y="16327"/>
                    <a:pt x="21600" y="13566"/>
                    <a:pt x="21600" y="10802"/>
                  </a:cubicBezTo>
                  <a:cubicBezTo>
                    <a:pt x="21600" y="8038"/>
                    <a:pt x="20545" y="5273"/>
                    <a:pt x="18436" y="3164"/>
                  </a:cubicBezTo>
                  <a:cubicBezTo>
                    <a:pt x="16327" y="1055"/>
                    <a:pt x="13566" y="0"/>
                    <a:pt x="10802" y="0"/>
                  </a:cubicBezTo>
                  <a:close/>
                </a:path>
              </a:pathLst>
            </a:custGeom>
            <a:ln w="12700" cap="flat">
              <a:noFill/>
              <a:miter lim="400000"/>
            </a:ln>
            <a:effectLst/>
          </p:spPr>
        </p:pic>
        <p:sp>
          <p:nvSpPr>
            <p:cNvPr id="989" name="Greg Borschel…"/>
            <p:cNvSpPr txBox="1"/>
            <p:nvPr/>
          </p:nvSpPr>
          <p:spPr>
            <a:xfrm>
              <a:off x="2955535" y="963465"/>
              <a:ext cx="3194399" cy="7444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Greg Borschel</a:t>
              </a:r>
            </a:p>
            <a:p>
              <a:pPr algn="l">
                <a:lnSpc>
                  <a:spcPct val="120000"/>
                </a:lnSpc>
                <a:defRPr b="0" i="1">
                  <a:latin typeface="Calisto MT"/>
                  <a:ea typeface="Calisto MT"/>
                  <a:cs typeface="Calisto MT"/>
                  <a:sym typeface="Calisto MT"/>
                </a:defRPr>
              </a:pPr>
              <a:r>
                <a:rPr sz="900"/>
                <a:t>CIHR Project Grant</a:t>
              </a:r>
            </a:p>
          </p:txBody>
        </p:sp>
      </p:grpSp>
      <p:grpSp>
        <p:nvGrpSpPr>
          <p:cNvPr id="993" name="Group"/>
          <p:cNvGrpSpPr/>
          <p:nvPr/>
        </p:nvGrpSpPr>
        <p:grpSpPr>
          <a:xfrm>
            <a:off x="3334228" y="3523940"/>
            <a:ext cx="4298597" cy="1335638"/>
            <a:chOff x="0" y="0"/>
            <a:chExt cx="8597191" cy="2671275"/>
          </a:xfrm>
        </p:grpSpPr>
        <p:pic>
          <p:nvPicPr>
            <p:cNvPr id="991" name="Caldarone.jpg" descr="Caldarone.jpg"/>
            <p:cNvPicPr>
              <a:picLocks noChangeAspect="1"/>
            </p:cNvPicPr>
            <p:nvPr/>
          </p:nvPicPr>
          <p:blipFill>
            <a:blip r:embed="rId5">
              <a:extLst/>
            </a:blip>
            <a:srcRect t="6516" r="3" b="21852"/>
            <a:stretch>
              <a:fillRect/>
            </a:stretch>
          </p:blipFill>
          <p:spPr>
            <a:xfrm>
              <a:off x="0" y="0"/>
              <a:ext cx="2671366" cy="2671275"/>
            </a:xfrm>
            <a:custGeom>
              <a:avLst/>
              <a:gdLst/>
              <a:ahLst/>
              <a:cxnLst>
                <a:cxn ang="0">
                  <a:pos x="wd2" y="hd2"/>
                </a:cxn>
                <a:cxn ang="5400000">
                  <a:pos x="wd2" y="hd2"/>
                </a:cxn>
                <a:cxn ang="10800000">
                  <a:pos x="wd2" y="hd2"/>
                </a:cxn>
                <a:cxn ang="16200000">
                  <a:pos x="wd2" y="hd2"/>
                </a:cxn>
              </a:cxnLst>
              <a:rect l="0" t="0" r="r" b="b"/>
              <a:pathLst>
                <a:path w="21600" h="20595" extrusionOk="0">
                  <a:moveTo>
                    <a:pt x="10802" y="0"/>
                  </a:moveTo>
                  <a:cubicBezTo>
                    <a:pt x="8038" y="0"/>
                    <a:pt x="5273" y="1006"/>
                    <a:pt x="3164" y="3017"/>
                  </a:cubicBezTo>
                  <a:cubicBezTo>
                    <a:pt x="1055" y="5028"/>
                    <a:pt x="0" y="7664"/>
                    <a:pt x="0" y="10299"/>
                  </a:cubicBezTo>
                  <a:cubicBezTo>
                    <a:pt x="0" y="12935"/>
                    <a:pt x="1055" y="15568"/>
                    <a:pt x="3164" y="17578"/>
                  </a:cubicBezTo>
                  <a:cubicBezTo>
                    <a:pt x="7382" y="21600"/>
                    <a:pt x="14218" y="21600"/>
                    <a:pt x="18436" y="17578"/>
                  </a:cubicBezTo>
                  <a:cubicBezTo>
                    <a:pt x="20545" y="15568"/>
                    <a:pt x="21600" y="12935"/>
                    <a:pt x="21600" y="10299"/>
                  </a:cubicBezTo>
                  <a:cubicBezTo>
                    <a:pt x="21600" y="7664"/>
                    <a:pt x="20545" y="5028"/>
                    <a:pt x="18436" y="3017"/>
                  </a:cubicBezTo>
                  <a:cubicBezTo>
                    <a:pt x="16327" y="1006"/>
                    <a:pt x="13566" y="0"/>
                    <a:pt x="10802" y="0"/>
                  </a:cubicBezTo>
                  <a:close/>
                </a:path>
              </a:pathLst>
            </a:custGeom>
            <a:ln w="12700" cap="flat">
              <a:noFill/>
              <a:miter lim="400000"/>
            </a:ln>
            <a:effectLst/>
          </p:spPr>
        </p:pic>
        <p:sp>
          <p:nvSpPr>
            <p:cNvPr id="992" name="Chris Caldarone…"/>
            <p:cNvSpPr txBox="1"/>
            <p:nvPr/>
          </p:nvSpPr>
          <p:spPr>
            <a:xfrm>
              <a:off x="2952875" y="734866"/>
              <a:ext cx="5644316" cy="744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Chris Caldarone</a:t>
              </a:r>
            </a:p>
            <a:p>
              <a:pPr algn="l">
                <a:lnSpc>
                  <a:spcPct val="120000"/>
                </a:lnSpc>
                <a:defRPr b="0" i="1">
                  <a:latin typeface="Calisto MT"/>
                  <a:ea typeface="Calisto MT"/>
                  <a:cs typeface="Calisto MT"/>
                  <a:sym typeface="Calisto MT"/>
                </a:defRPr>
              </a:pPr>
              <a:r>
                <a:rPr sz="900"/>
                <a:t>Heart and Stroke Foundation</a:t>
              </a:r>
            </a:p>
          </p:txBody>
        </p:sp>
      </p:grpSp>
      <p:grpSp>
        <p:nvGrpSpPr>
          <p:cNvPr id="996" name="Group"/>
          <p:cNvGrpSpPr/>
          <p:nvPr/>
        </p:nvGrpSpPr>
        <p:grpSpPr>
          <a:xfrm>
            <a:off x="8035102" y="2761159"/>
            <a:ext cx="3195461" cy="1335684"/>
            <a:chOff x="0" y="0"/>
            <a:chExt cx="6390921" cy="2671366"/>
          </a:xfrm>
        </p:grpSpPr>
        <p:pic>
          <p:nvPicPr>
            <p:cNvPr id="994" name="carr.jpeg" descr="carr.jpeg"/>
            <p:cNvPicPr>
              <a:picLocks noChangeAspect="1"/>
            </p:cNvPicPr>
            <p:nvPr/>
          </p:nvPicPr>
          <p:blipFill>
            <a:blip r:embed="rId6">
              <a:extLst/>
            </a:blip>
            <a:srcRect r="3" b="3"/>
            <a:stretch>
              <a:fillRect/>
            </a:stretch>
          </p:blipFill>
          <p:spPr>
            <a:xfrm>
              <a:off x="0" y="0"/>
              <a:ext cx="2671366" cy="2671366"/>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cubicBezTo>
                    <a:pt x="8038" y="0"/>
                    <a:pt x="5273" y="1055"/>
                    <a:pt x="3164" y="3164"/>
                  </a:cubicBezTo>
                  <a:cubicBezTo>
                    <a:pt x="1055" y="5273"/>
                    <a:pt x="0" y="8038"/>
                    <a:pt x="0" y="10802"/>
                  </a:cubicBezTo>
                  <a:cubicBezTo>
                    <a:pt x="0" y="13566"/>
                    <a:pt x="1055" y="16327"/>
                    <a:pt x="3164" y="18436"/>
                  </a:cubicBezTo>
                  <a:cubicBezTo>
                    <a:pt x="5273" y="20545"/>
                    <a:pt x="8038" y="21600"/>
                    <a:pt x="10802" y="21600"/>
                  </a:cubicBezTo>
                  <a:cubicBezTo>
                    <a:pt x="13566" y="21600"/>
                    <a:pt x="16327" y="20545"/>
                    <a:pt x="18436" y="18436"/>
                  </a:cubicBezTo>
                  <a:cubicBezTo>
                    <a:pt x="20545" y="16327"/>
                    <a:pt x="21600" y="13566"/>
                    <a:pt x="21600" y="10802"/>
                  </a:cubicBezTo>
                  <a:cubicBezTo>
                    <a:pt x="21600" y="8038"/>
                    <a:pt x="20545" y="5273"/>
                    <a:pt x="18436" y="3164"/>
                  </a:cubicBezTo>
                  <a:cubicBezTo>
                    <a:pt x="16327" y="1055"/>
                    <a:pt x="13566" y="0"/>
                    <a:pt x="10802" y="0"/>
                  </a:cubicBezTo>
                  <a:close/>
                </a:path>
              </a:pathLst>
            </a:custGeom>
            <a:ln w="12700" cap="flat">
              <a:noFill/>
              <a:miter lim="400000"/>
            </a:ln>
            <a:effectLst/>
          </p:spPr>
        </p:pic>
        <p:sp>
          <p:nvSpPr>
            <p:cNvPr id="995" name="Lesley Carr et al.…"/>
            <p:cNvSpPr txBox="1"/>
            <p:nvPr/>
          </p:nvSpPr>
          <p:spPr>
            <a:xfrm>
              <a:off x="3196521" y="963465"/>
              <a:ext cx="3194400" cy="7444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Lesley Carr et al.</a:t>
              </a:r>
            </a:p>
            <a:p>
              <a:pPr algn="l">
                <a:lnSpc>
                  <a:spcPct val="120000"/>
                </a:lnSpc>
                <a:defRPr b="0" i="1">
                  <a:latin typeface="Calisto MT"/>
                  <a:ea typeface="Calisto MT"/>
                  <a:cs typeface="Calisto MT"/>
                  <a:sym typeface="Calisto MT"/>
                </a:defRPr>
              </a:pPr>
              <a:r>
                <a:rPr sz="900"/>
                <a:t>CIHR Project Grant</a:t>
              </a:r>
            </a:p>
          </p:txBody>
        </p:sp>
      </p:grpSp>
      <p:grpSp>
        <p:nvGrpSpPr>
          <p:cNvPr id="999" name="Group"/>
          <p:cNvGrpSpPr/>
          <p:nvPr/>
        </p:nvGrpSpPr>
        <p:grpSpPr>
          <a:xfrm>
            <a:off x="6492344" y="5060551"/>
            <a:ext cx="4117531" cy="1335684"/>
            <a:chOff x="0" y="0"/>
            <a:chExt cx="8235061" cy="2671366"/>
          </a:xfrm>
        </p:grpSpPr>
        <p:pic>
          <p:nvPicPr>
            <p:cNvPr id="997" name="Coburn.jpg" descr="Coburn.jpg"/>
            <p:cNvPicPr>
              <a:picLocks noChangeAspect="1"/>
            </p:cNvPicPr>
            <p:nvPr/>
          </p:nvPicPr>
          <p:blipFill>
            <a:blip r:embed="rId7">
              <a:extLst/>
            </a:blip>
            <a:srcRect r="3" b="3"/>
            <a:stretch>
              <a:fillRect/>
            </a:stretch>
          </p:blipFill>
          <p:spPr>
            <a:xfrm>
              <a:off x="0" y="0"/>
              <a:ext cx="2671366" cy="2671366"/>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cubicBezTo>
                    <a:pt x="8038" y="0"/>
                    <a:pt x="5273" y="1055"/>
                    <a:pt x="3164" y="3164"/>
                  </a:cubicBezTo>
                  <a:cubicBezTo>
                    <a:pt x="1055" y="5273"/>
                    <a:pt x="0" y="8038"/>
                    <a:pt x="0" y="10802"/>
                  </a:cubicBezTo>
                  <a:cubicBezTo>
                    <a:pt x="0" y="13566"/>
                    <a:pt x="1055" y="16327"/>
                    <a:pt x="3164" y="18436"/>
                  </a:cubicBezTo>
                  <a:cubicBezTo>
                    <a:pt x="5273" y="20545"/>
                    <a:pt x="8038" y="21600"/>
                    <a:pt x="10802" y="21600"/>
                  </a:cubicBezTo>
                  <a:cubicBezTo>
                    <a:pt x="13566" y="21600"/>
                    <a:pt x="16327" y="20545"/>
                    <a:pt x="18436" y="18436"/>
                  </a:cubicBezTo>
                  <a:cubicBezTo>
                    <a:pt x="20545" y="16327"/>
                    <a:pt x="21600" y="13566"/>
                    <a:pt x="21600" y="10802"/>
                  </a:cubicBezTo>
                  <a:cubicBezTo>
                    <a:pt x="21600" y="8038"/>
                    <a:pt x="20545" y="5273"/>
                    <a:pt x="18436" y="3164"/>
                  </a:cubicBezTo>
                  <a:cubicBezTo>
                    <a:pt x="16327" y="1055"/>
                    <a:pt x="13566" y="0"/>
                    <a:pt x="10802" y="0"/>
                  </a:cubicBezTo>
                  <a:close/>
                </a:path>
              </a:pathLst>
            </a:custGeom>
            <a:ln w="12700" cap="flat">
              <a:noFill/>
              <a:miter lim="400000"/>
            </a:ln>
            <a:effectLst/>
          </p:spPr>
        </p:pic>
        <p:sp>
          <p:nvSpPr>
            <p:cNvPr id="998" name="Natalie Coburn…"/>
            <p:cNvSpPr txBox="1"/>
            <p:nvPr/>
          </p:nvSpPr>
          <p:spPr>
            <a:xfrm>
              <a:off x="3166148" y="797265"/>
              <a:ext cx="5068913" cy="10768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Natalie Coburn</a:t>
              </a:r>
            </a:p>
            <a:p>
              <a:pPr algn="l">
                <a:lnSpc>
                  <a:spcPct val="120000"/>
                </a:lnSpc>
                <a:defRPr b="0" i="1">
                  <a:latin typeface="Calisto MT"/>
                  <a:ea typeface="Calisto MT"/>
                  <a:cs typeface="Calisto MT"/>
                  <a:sym typeface="Calisto MT"/>
                </a:defRPr>
              </a:pPr>
              <a:r>
                <a:rPr sz="900"/>
                <a:t>CIHR Catalyst Grant</a:t>
              </a:r>
            </a:p>
            <a:p>
              <a:pPr algn="l">
                <a:lnSpc>
                  <a:spcPct val="120000"/>
                </a:lnSpc>
                <a:defRPr b="0" i="1">
                  <a:latin typeface="Calisto MT"/>
                  <a:ea typeface="Calisto MT"/>
                  <a:cs typeface="Calisto MT"/>
                  <a:sym typeface="Calisto MT"/>
                </a:defRPr>
              </a:pPr>
              <a:r>
                <a:rPr sz="900"/>
                <a:t>CIHR Operating Grant</a:t>
              </a:r>
            </a:p>
          </p:txBody>
        </p:sp>
      </p:grpSp>
      <p:grpSp>
        <p:nvGrpSpPr>
          <p:cNvPr id="1002" name="Group"/>
          <p:cNvGrpSpPr/>
          <p:nvPr/>
        </p:nvGrpSpPr>
        <p:grpSpPr>
          <a:xfrm>
            <a:off x="623319" y="5244723"/>
            <a:ext cx="3197144" cy="1335638"/>
            <a:chOff x="0" y="0"/>
            <a:chExt cx="6394286" cy="2671275"/>
          </a:xfrm>
        </p:grpSpPr>
        <p:pic>
          <p:nvPicPr>
            <p:cNvPr id="1000" name="chahal.jpg" descr="chahal.jpg"/>
            <p:cNvPicPr>
              <a:picLocks noChangeAspect="1"/>
            </p:cNvPicPr>
            <p:nvPr/>
          </p:nvPicPr>
          <p:blipFill>
            <a:blip r:embed="rId8">
              <a:extLst/>
            </a:blip>
            <a:srcRect t="1044" r="3" b="24843"/>
            <a:stretch>
              <a:fillRect/>
            </a:stretch>
          </p:blipFill>
          <p:spPr>
            <a:xfrm>
              <a:off x="0" y="0"/>
              <a:ext cx="2671366" cy="2671275"/>
            </a:xfrm>
            <a:custGeom>
              <a:avLst/>
              <a:gdLst/>
              <a:ahLst/>
              <a:cxnLst>
                <a:cxn ang="0">
                  <a:pos x="wd2" y="hd2"/>
                </a:cxn>
                <a:cxn ang="5400000">
                  <a:pos x="wd2" y="hd2"/>
                </a:cxn>
                <a:cxn ang="10800000">
                  <a:pos x="wd2" y="hd2"/>
                </a:cxn>
                <a:cxn ang="16200000">
                  <a:pos x="wd2" y="hd2"/>
                </a:cxn>
              </a:cxnLst>
              <a:rect l="0" t="0" r="r" b="b"/>
              <a:pathLst>
                <a:path w="21600" h="20595" extrusionOk="0">
                  <a:moveTo>
                    <a:pt x="10802" y="0"/>
                  </a:moveTo>
                  <a:cubicBezTo>
                    <a:pt x="8038" y="0"/>
                    <a:pt x="5273" y="1006"/>
                    <a:pt x="3164" y="3017"/>
                  </a:cubicBezTo>
                  <a:cubicBezTo>
                    <a:pt x="1055" y="5028"/>
                    <a:pt x="0" y="7664"/>
                    <a:pt x="0" y="10299"/>
                  </a:cubicBezTo>
                  <a:cubicBezTo>
                    <a:pt x="0" y="12935"/>
                    <a:pt x="1055" y="15568"/>
                    <a:pt x="3164" y="17578"/>
                  </a:cubicBezTo>
                  <a:cubicBezTo>
                    <a:pt x="7382" y="21600"/>
                    <a:pt x="14218" y="21600"/>
                    <a:pt x="18436" y="17578"/>
                  </a:cubicBezTo>
                  <a:cubicBezTo>
                    <a:pt x="20545" y="15568"/>
                    <a:pt x="21600" y="12935"/>
                    <a:pt x="21600" y="10299"/>
                  </a:cubicBezTo>
                  <a:cubicBezTo>
                    <a:pt x="21600" y="7664"/>
                    <a:pt x="20545" y="5028"/>
                    <a:pt x="18436" y="3017"/>
                  </a:cubicBezTo>
                  <a:cubicBezTo>
                    <a:pt x="16327" y="1006"/>
                    <a:pt x="13566" y="0"/>
                    <a:pt x="10802" y="0"/>
                  </a:cubicBezTo>
                  <a:close/>
                </a:path>
              </a:pathLst>
            </a:custGeom>
            <a:ln w="12700" cap="flat">
              <a:noFill/>
              <a:miter lim="400000"/>
            </a:ln>
            <a:effectLst/>
          </p:spPr>
        </p:pic>
        <p:sp>
          <p:nvSpPr>
            <p:cNvPr id="1001" name="Jas Chahal et al.…"/>
            <p:cNvSpPr txBox="1"/>
            <p:nvPr/>
          </p:nvSpPr>
          <p:spPr>
            <a:xfrm>
              <a:off x="3199889" y="861822"/>
              <a:ext cx="3194397" cy="744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Jas Chahal et al.</a:t>
              </a:r>
            </a:p>
            <a:p>
              <a:pPr algn="l">
                <a:lnSpc>
                  <a:spcPct val="120000"/>
                </a:lnSpc>
                <a:defRPr b="0" i="1">
                  <a:latin typeface="Calisto MT"/>
                  <a:ea typeface="Calisto MT"/>
                  <a:cs typeface="Calisto MT"/>
                  <a:sym typeface="Calisto MT"/>
                </a:defRPr>
              </a:pPr>
              <a:r>
                <a:rPr sz="900"/>
                <a:t>CIHR Project Grant</a:t>
              </a:r>
            </a:p>
          </p:txBody>
        </p:sp>
      </p:grpSp>
    </p:spTree>
    <p:extLst>
      <p:ext uri="{BB962C8B-B14F-4D97-AF65-F5344CB8AC3E}">
        <p14:creationId xmlns:p14="http://schemas.microsoft.com/office/powerpoint/2010/main" val="1167214320"/>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987"/>
                                        </p:tgtEl>
                                        <p:attrNameLst>
                                          <p:attrName>style.visibility</p:attrName>
                                        </p:attrNameLst>
                                      </p:cBhvr>
                                      <p:to>
                                        <p:strVal val="visible"/>
                                      </p:to>
                                    </p:set>
                                    <p:animEffect transition="in" filter="dissolve">
                                      <p:cBhvr>
                                        <p:cTn id="7" dur="1000"/>
                                        <p:tgtEl>
                                          <p:spTgt spid="987"/>
                                        </p:tgtEl>
                                      </p:cBhvr>
                                    </p:animEffect>
                                  </p:childTnLst>
                                </p:cTn>
                              </p:par>
                            </p:childTnLst>
                          </p:cTn>
                        </p:par>
                        <p:par>
                          <p:cTn id="8" fill="hold">
                            <p:stCondLst>
                              <p:cond delay="1000"/>
                            </p:stCondLst>
                            <p:childTnLst>
                              <p:par>
                                <p:cTn id="9" presetID="9" presetClass="entr" fill="hold" grpId="0" nodeType="afterEffect">
                                  <p:stCondLst>
                                    <p:cond delay="0"/>
                                  </p:stCondLst>
                                  <p:iterate>
                                    <p:tmAbs val="0"/>
                                  </p:iterate>
                                  <p:childTnLst>
                                    <p:set>
                                      <p:cBhvr>
                                        <p:cTn id="10" fill="hold"/>
                                        <p:tgtEl>
                                          <p:spTgt spid="990"/>
                                        </p:tgtEl>
                                        <p:attrNameLst>
                                          <p:attrName>style.visibility</p:attrName>
                                        </p:attrNameLst>
                                      </p:cBhvr>
                                      <p:to>
                                        <p:strVal val="visible"/>
                                      </p:to>
                                    </p:set>
                                    <p:animEffect transition="in" filter="dissolve">
                                      <p:cBhvr>
                                        <p:cTn id="11" dur="1000"/>
                                        <p:tgtEl>
                                          <p:spTgt spid="990"/>
                                        </p:tgtEl>
                                      </p:cBhvr>
                                    </p:animEffect>
                                  </p:childTnLst>
                                </p:cTn>
                              </p:par>
                            </p:childTnLst>
                          </p:cTn>
                        </p:par>
                        <p:par>
                          <p:cTn id="12" fill="hold">
                            <p:stCondLst>
                              <p:cond delay="2000"/>
                            </p:stCondLst>
                            <p:childTnLst>
                              <p:par>
                                <p:cTn id="13" presetID="9" presetClass="entr" fill="hold" grpId="0" nodeType="afterEffect">
                                  <p:stCondLst>
                                    <p:cond delay="0"/>
                                  </p:stCondLst>
                                  <p:iterate>
                                    <p:tmAbs val="0"/>
                                  </p:iterate>
                                  <p:childTnLst>
                                    <p:set>
                                      <p:cBhvr>
                                        <p:cTn id="14" fill="hold"/>
                                        <p:tgtEl>
                                          <p:spTgt spid="996"/>
                                        </p:tgtEl>
                                        <p:attrNameLst>
                                          <p:attrName>style.visibility</p:attrName>
                                        </p:attrNameLst>
                                      </p:cBhvr>
                                      <p:to>
                                        <p:strVal val="visible"/>
                                      </p:to>
                                    </p:set>
                                    <p:animEffect transition="in" filter="dissolve">
                                      <p:cBhvr>
                                        <p:cTn id="15" dur="1000"/>
                                        <p:tgtEl>
                                          <p:spTgt spid="996"/>
                                        </p:tgtEl>
                                      </p:cBhvr>
                                    </p:animEffect>
                                  </p:childTnLst>
                                </p:cTn>
                              </p:par>
                            </p:childTnLst>
                          </p:cTn>
                        </p:par>
                        <p:par>
                          <p:cTn id="16" fill="hold">
                            <p:stCondLst>
                              <p:cond delay="3000"/>
                            </p:stCondLst>
                            <p:childTnLst>
                              <p:par>
                                <p:cTn id="17" presetID="9" presetClass="entr" fill="hold" grpId="0" nodeType="afterEffect">
                                  <p:stCondLst>
                                    <p:cond delay="0"/>
                                  </p:stCondLst>
                                  <p:iterate>
                                    <p:tmAbs val="0"/>
                                  </p:iterate>
                                  <p:childTnLst>
                                    <p:set>
                                      <p:cBhvr>
                                        <p:cTn id="18" fill="hold"/>
                                        <p:tgtEl>
                                          <p:spTgt spid="999"/>
                                        </p:tgtEl>
                                        <p:attrNameLst>
                                          <p:attrName>style.visibility</p:attrName>
                                        </p:attrNameLst>
                                      </p:cBhvr>
                                      <p:to>
                                        <p:strVal val="visible"/>
                                      </p:to>
                                    </p:set>
                                    <p:animEffect transition="in" filter="dissolve">
                                      <p:cBhvr>
                                        <p:cTn id="19" dur="1000"/>
                                        <p:tgtEl>
                                          <p:spTgt spid="999"/>
                                        </p:tgtEl>
                                      </p:cBhvr>
                                    </p:animEffect>
                                  </p:childTnLst>
                                </p:cTn>
                              </p:par>
                            </p:childTnLst>
                          </p:cTn>
                        </p:par>
                        <p:par>
                          <p:cTn id="20" fill="hold">
                            <p:stCondLst>
                              <p:cond delay="4000"/>
                            </p:stCondLst>
                            <p:childTnLst>
                              <p:par>
                                <p:cTn id="21" presetID="9" presetClass="entr" fill="hold" grpId="0" nodeType="afterEffect">
                                  <p:stCondLst>
                                    <p:cond delay="0"/>
                                  </p:stCondLst>
                                  <p:iterate>
                                    <p:tmAbs val="0"/>
                                  </p:iterate>
                                  <p:childTnLst>
                                    <p:set>
                                      <p:cBhvr>
                                        <p:cTn id="22" fill="hold"/>
                                        <p:tgtEl>
                                          <p:spTgt spid="1002"/>
                                        </p:tgtEl>
                                        <p:attrNameLst>
                                          <p:attrName>style.visibility</p:attrName>
                                        </p:attrNameLst>
                                      </p:cBhvr>
                                      <p:to>
                                        <p:strVal val="visible"/>
                                      </p:to>
                                    </p:set>
                                    <p:animEffect transition="in" filter="dissolve">
                                      <p:cBhvr>
                                        <p:cTn id="23" dur="1000"/>
                                        <p:tgtEl>
                                          <p:spTgt spid="1002"/>
                                        </p:tgtEl>
                                      </p:cBhvr>
                                    </p:animEffect>
                                  </p:childTnLst>
                                </p:cTn>
                              </p:par>
                            </p:childTnLst>
                          </p:cTn>
                        </p:par>
                        <p:par>
                          <p:cTn id="24" fill="hold">
                            <p:stCondLst>
                              <p:cond delay="5000"/>
                            </p:stCondLst>
                            <p:childTnLst>
                              <p:par>
                                <p:cTn id="25" presetID="9" presetClass="entr" fill="hold" grpId="0" nodeType="afterEffect">
                                  <p:stCondLst>
                                    <p:cond delay="0"/>
                                  </p:stCondLst>
                                  <p:iterate>
                                    <p:tmAbs val="0"/>
                                  </p:iterate>
                                  <p:childTnLst>
                                    <p:set>
                                      <p:cBhvr>
                                        <p:cTn id="26" fill="hold"/>
                                        <p:tgtEl>
                                          <p:spTgt spid="993"/>
                                        </p:tgtEl>
                                        <p:attrNameLst>
                                          <p:attrName>style.visibility</p:attrName>
                                        </p:attrNameLst>
                                      </p:cBhvr>
                                      <p:to>
                                        <p:strVal val="visible"/>
                                      </p:to>
                                    </p:set>
                                    <p:animEffect transition="in" filter="dissolve">
                                      <p:cBhvr>
                                        <p:cTn id="27" dur="1000"/>
                                        <p:tgtEl>
                                          <p:spTgt spid="9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7" grpId="0" animBg="1" advAuto="0"/>
      <p:bldP spid="990" grpId="0" animBg="1" advAuto="0"/>
      <p:bldP spid="993" grpId="0" animBg="1" advAuto="0"/>
      <p:bldP spid="996" grpId="0" animBg="1" advAuto="0"/>
      <p:bldP spid="999" grpId="0" animBg="1" advAuto="0"/>
      <p:bldP spid="1002"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 name="Line"/>
          <p:cNvSpPr/>
          <p:nvPr/>
        </p:nvSpPr>
        <p:spPr>
          <a:xfrm>
            <a:off x="232707" y="631476"/>
            <a:ext cx="11726587" cy="1"/>
          </a:xfrm>
          <a:prstGeom prst="line">
            <a:avLst/>
          </a:prstGeom>
          <a:ln w="25400">
            <a:solidFill>
              <a:srgbClr val="4B70AA"/>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05" name="Rectangle"/>
          <p:cNvSpPr/>
          <p:nvPr/>
        </p:nvSpPr>
        <p:spPr>
          <a:xfrm>
            <a:off x="-26649" y="6729275"/>
            <a:ext cx="12245299" cy="128608"/>
          </a:xfrm>
          <a:prstGeom prst="rect">
            <a:avLst/>
          </a:prstGeom>
          <a:solidFill>
            <a:srgbClr val="86AAD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06" name="Surgery Suture Logo-01.png" descr="Surgery Suture Logo-01.png"/>
          <p:cNvPicPr>
            <a:picLocks noChangeAspect="1"/>
          </p:cNvPicPr>
          <p:nvPr/>
        </p:nvPicPr>
        <p:blipFill>
          <a:blip r:embed="rId2">
            <a:extLst/>
          </a:blip>
          <a:stretch>
            <a:fillRect/>
          </a:stretch>
        </p:blipFill>
        <p:spPr>
          <a:xfrm>
            <a:off x="10857264" y="5638643"/>
            <a:ext cx="953839" cy="768174"/>
          </a:xfrm>
          <a:prstGeom prst="rect">
            <a:avLst/>
          </a:prstGeom>
          <a:ln w="12700">
            <a:miter lim="400000"/>
          </a:ln>
        </p:spPr>
      </p:pic>
      <p:sp>
        <p:nvSpPr>
          <p:cNvPr id="1007" name="GRANT RECIPIENTS JULY 1, 2017 - JUNE 30, 2018"/>
          <p:cNvSpPr txBox="1"/>
          <p:nvPr/>
        </p:nvSpPr>
        <p:spPr>
          <a:xfrm>
            <a:off x="163309" y="760778"/>
            <a:ext cx="2702919" cy="897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l">
              <a:defRPr sz="4000" b="0"/>
            </a:pPr>
            <a:r>
              <a:rPr sz="2000">
                <a:latin typeface="Futura"/>
                <a:ea typeface="Futura"/>
                <a:cs typeface="Futura"/>
                <a:sym typeface="Futura"/>
              </a:rPr>
              <a:t>GRANT RECIPIENTS</a:t>
            </a:r>
            <a:br>
              <a:rPr sz="2000">
                <a:latin typeface="Futura"/>
                <a:ea typeface="Futura"/>
                <a:cs typeface="Futura"/>
                <a:sym typeface="Futura"/>
              </a:rPr>
            </a:br>
            <a:r>
              <a:rPr sz="1500">
                <a:solidFill>
                  <a:srgbClr val="F7941D"/>
                </a:solidFill>
                <a:latin typeface="Futura"/>
                <a:ea typeface="Futura"/>
                <a:cs typeface="Futura"/>
                <a:sym typeface="Futura"/>
              </a:rPr>
              <a:t>JULY 1, 2017 - JUNE 30, 2018</a:t>
            </a:r>
            <a:br>
              <a:rPr sz="2000"/>
            </a:br>
            <a:endParaRPr sz="2000"/>
          </a:p>
        </p:txBody>
      </p:sp>
      <p:sp>
        <p:nvSpPr>
          <p:cNvPr id="1008" name="University of Toronto     Department of Surgery"/>
          <p:cNvSpPr txBox="1"/>
          <p:nvPr/>
        </p:nvSpPr>
        <p:spPr>
          <a:xfrm>
            <a:off x="231308" y="330242"/>
            <a:ext cx="2914259"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defRPr sz="2200" b="0">
                <a:solidFill>
                  <a:srgbClr val="1B2E59"/>
                </a:solidFill>
                <a:latin typeface="Calisto MT"/>
                <a:ea typeface="Calisto MT"/>
                <a:cs typeface="Calisto MT"/>
                <a:sym typeface="Calisto MT"/>
              </a:defRPr>
            </a:lvl1pPr>
          </a:lstStyle>
          <a:p>
            <a:r>
              <a:rPr sz="1100"/>
              <a:t>University of Toronto     Department of Surgery</a:t>
            </a:r>
          </a:p>
        </p:txBody>
      </p:sp>
      <p:sp>
        <p:nvSpPr>
          <p:cNvPr id="1009" name="Line"/>
          <p:cNvSpPr/>
          <p:nvPr/>
        </p:nvSpPr>
        <p:spPr>
          <a:xfrm>
            <a:off x="1639619" y="345051"/>
            <a:ext cx="1" cy="203201"/>
          </a:xfrm>
          <a:prstGeom prst="line">
            <a:avLst/>
          </a:prstGeom>
          <a:ln w="25400">
            <a:solidFill>
              <a:srgbClr val="1B2E59"/>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10" name="Annual Address 2018"/>
          <p:cNvSpPr txBox="1"/>
          <p:nvPr/>
        </p:nvSpPr>
        <p:spPr>
          <a:xfrm>
            <a:off x="10589990" y="330242"/>
            <a:ext cx="1348126"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r" defTabSz="228600">
              <a:defRPr sz="2200" b="0">
                <a:solidFill>
                  <a:srgbClr val="1B2E59"/>
                </a:solidFill>
                <a:latin typeface="Calisto MT"/>
                <a:ea typeface="Calisto MT"/>
                <a:cs typeface="Calisto MT"/>
                <a:sym typeface="Calisto MT"/>
              </a:defRPr>
            </a:pPr>
            <a:r>
              <a:rPr sz="1100"/>
              <a:t>Annual Address </a:t>
            </a:r>
            <a:r>
              <a:rPr sz="1100">
                <a:solidFill>
                  <a:srgbClr val="F59331"/>
                </a:solidFill>
              </a:rPr>
              <a:t>2018</a:t>
            </a:r>
          </a:p>
        </p:txBody>
      </p:sp>
      <p:grpSp>
        <p:nvGrpSpPr>
          <p:cNvPr id="1013" name="Group"/>
          <p:cNvGrpSpPr/>
          <p:nvPr/>
        </p:nvGrpSpPr>
        <p:grpSpPr>
          <a:xfrm>
            <a:off x="8570526" y="804666"/>
            <a:ext cx="4573077" cy="1335638"/>
            <a:chOff x="0" y="0"/>
            <a:chExt cx="9146151" cy="2671275"/>
          </a:xfrm>
        </p:grpSpPr>
        <p:pic>
          <p:nvPicPr>
            <p:cNvPr id="1011" name="Cusimano, M.jpeg" descr="Cusimano, M.jpeg"/>
            <p:cNvPicPr>
              <a:picLocks noChangeAspect="1"/>
            </p:cNvPicPr>
            <p:nvPr/>
          </p:nvPicPr>
          <p:blipFill>
            <a:blip r:embed="rId3">
              <a:extLst/>
            </a:blip>
            <a:srcRect t="1615" r="3" b="20060"/>
            <a:stretch>
              <a:fillRect/>
            </a:stretch>
          </p:blipFill>
          <p:spPr>
            <a:xfrm>
              <a:off x="0" y="0"/>
              <a:ext cx="2671366" cy="2671275"/>
            </a:xfrm>
            <a:custGeom>
              <a:avLst/>
              <a:gdLst/>
              <a:ahLst/>
              <a:cxnLst>
                <a:cxn ang="0">
                  <a:pos x="wd2" y="hd2"/>
                </a:cxn>
                <a:cxn ang="5400000">
                  <a:pos x="wd2" y="hd2"/>
                </a:cxn>
                <a:cxn ang="10800000">
                  <a:pos x="wd2" y="hd2"/>
                </a:cxn>
                <a:cxn ang="16200000">
                  <a:pos x="wd2" y="hd2"/>
                </a:cxn>
              </a:cxnLst>
              <a:rect l="0" t="0" r="r" b="b"/>
              <a:pathLst>
                <a:path w="21600" h="20595" extrusionOk="0">
                  <a:moveTo>
                    <a:pt x="10802" y="0"/>
                  </a:moveTo>
                  <a:cubicBezTo>
                    <a:pt x="8038" y="0"/>
                    <a:pt x="5273" y="1006"/>
                    <a:pt x="3164" y="3017"/>
                  </a:cubicBezTo>
                  <a:cubicBezTo>
                    <a:pt x="1055" y="5028"/>
                    <a:pt x="0" y="7664"/>
                    <a:pt x="0" y="10299"/>
                  </a:cubicBezTo>
                  <a:cubicBezTo>
                    <a:pt x="0" y="12935"/>
                    <a:pt x="1055" y="15568"/>
                    <a:pt x="3164" y="17578"/>
                  </a:cubicBezTo>
                  <a:cubicBezTo>
                    <a:pt x="7382" y="21600"/>
                    <a:pt x="14218" y="21600"/>
                    <a:pt x="18436" y="17578"/>
                  </a:cubicBezTo>
                  <a:cubicBezTo>
                    <a:pt x="20545" y="15568"/>
                    <a:pt x="21600" y="12935"/>
                    <a:pt x="21600" y="10299"/>
                  </a:cubicBezTo>
                  <a:cubicBezTo>
                    <a:pt x="21600" y="7664"/>
                    <a:pt x="20545" y="5028"/>
                    <a:pt x="18436" y="3017"/>
                  </a:cubicBezTo>
                  <a:cubicBezTo>
                    <a:pt x="16327" y="1006"/>
                    <a:pt x="13566" y="0"/>
                    <a:pt x="10802" y="0"/>
                  </a:cubicBezTo>
                  <a:close/>
                </a:path>
              </a:pathLst>
            </a:custGeom>
            <a:ln w="12700" cap="flat">
              <a:noFill/>
              <a:miter lim="400000"/>
            </a:ln>
            <a:effectLst/>
          </p:spPr>
        </p:pic>
        <p:sp>
          <p:nvSpPr>
            <p:cNvPr id="1012" name="Michael Cusimano…"/>
            <p:cNvSpPr txBox="1"/>
            <p:nvPr/>
          </p:nvSpPr>
          <p:spPr>
            <a:xfrm>
              <a:off x="2733129" y="1060826"/>
              <a:ext cx="6413022" cy="744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Michael Cusimano</a:t>
              </a:r>
            </a:p>
            <a:p>
              <a:pPr algn="l">
                <a:lnSpc>
                  <a:spcPct val="120000"/>
                </a:lnSpc>
                <a:defRPr b="0" i="1">
                  <a:latin typeface="Calisto MT"/>
                  <a:ea typeface="Calisto MT"/>
                  <a:cs typeface="Calisto MT"/>
                  <a:sym typeface="Calisto MT"/>
                </a:defRPr>
              </a:pPr>
              <a:r>
                <a:rPr sz="900"/>
                <a:t>PSI Operating Grant</a:t>
              </a:r>
            </a:p>
          </p:txBody>
        </p:sp>
      </p:grpSp>
      <p:grpSp>
        <p:nvGrpSpPr>
          <p:cNvPr id="1016" name="Group"/>
          <p:cNvGrpSpPr/>
          <p:nvPr/>
        </p:nvGrpSpPr>
        <p:grpSpPr>
          <a:xfrm>
            <a:off x="4639317" y="1563107"/>
            <a:ext cx="4098141" cy="1335638"/>
            <a:chOff x="0" y="0"/>
            <a:chExt cx="8196280" cy="2671275"/>
          </a:xfrm>
        </p:grpSpPr>
        <p:pic>
          <p:nvPicPr>
            <p:cNvPr id="1014" name="Cypel, M.jpg" descr="Cypel, M.jpg"/>
            <p:cNvPicPr>
              <a:picLocks noChangeAspect="1"/>
            </p:cNvPicPr>
            <p:nvPr/>
          </p:nvPicPr>
          <p:blipFill>
            <a:blip r:embed="rId4">
              <a:extLst/>
            </a:blip>
            <a:srcRect t="3672" r="3" b="21333"/>
            <a:stretch>
              <a:fillRect/>
            </a:stretch>
          </p:blipFill>
          <p:spPr>
            <a:xfrm>
              <a:off x="0" y="0"/>
              <a:ext cx="2671366" cy="2671275"/>
            </a:xfrm>
            <a:custGeom>
              <a:avLst/>
              <a:gdLst/>
              <a:ahLst/>
              <a:cxnLst>
                <a:cxn ang="0">
                  <a:pos x="wd2" y="hd2"/>
                </a:cxn>
                <a:cxn ang="5400000">
                  <a:pos x="wd2" y="hd2"/>
                </a:cxn>
                <a:cxn ang="10800000">
                  <a:pos x="wd2" y="hd2"/>
                </a:cxn>
                <a:cxn ang="16200000">
                  <a:pos x="wd2" y="hd2"/>
                </a:cxn>
              </a:cxnLst>
              <a:rect l="0" t="0" r="r" b="b"/>
              <a:pathLst>
                <a:path w="21600" h="20595" extrusionOk="0">
                  <a:moveTo>
                    <a:pt x="10802" y="0"/>
                  </a:moveTo>
                  <a:cubicBezTo>
                    <a:pt x="8038" y="0"/>
                    <a:pt x="5273" y="1006"/>
                    <a:pt x="3164" y="3017"/>
                  </a:cubicBezTo>
                  <a:cubicBezTo>
                    <a:pt x="1055" y="5028"/>
                    <a:pt x="0" y="7664"/>
                    <a:pt x="0" y="10299"/>
                  </a:cubicBezTo>
                  <a:cubicBezTo>
                    <a:pt x="0" y="12935"/>
                    <a:pt x="1055" y="15568"/>
                    <a:pt x="3164" y="17578"/>
                  </a:cubicBezTo>
                  <a:cubicBezTo>
                    <a:pt x="7382" y="21600"/>
                    <a:pt x="14218" y="21600"/>
                    <a:pt x="18436" y="17578"/>
                  </a:cubicBezTo>
                  <a:cubicBezTo>
                    <a:pt x="20545" y="15568"/>
                    <a:pt x="21600" y="12935"/>
                    <a:pt x="21600" y="10299"/>
                  </a:cubicBezTo>
                  <a:cubicBezTo>
                    <a:pt x="21600" y="7664"/>
                    <a:pt x="20545" y="5028"/>
                    <a:pt x="18436" y="3017"/>
                  </a:cubicBezTo>
                  <a:cubicBezTo>
                    <a:pt x="16327" y="1006"/>
                    <a:pt x="13566" y="0"/>
                    <a:pt x="10802" y="0"/>
                  </a:cubicBezTo>
                  <a:close/>
                </a:path>
              </a:pathLst>
            </a:custGeom>
            <a:ln w="12700" cap="flat">
              <a:noFill/>
              <a:miter lim="400000"/>
            </a:ln>
            <a:effectLst/>
          </p:spPr>
        </p:pic>
        <p:sp>
          <p:nvSpPr>
            <p:cNvPr id="1015" name="Marcelo Cypel…"/>
            <p:cNvSpPr txBox="1"/>
            <p:nvPr/>
          </p:nvSpPr>
          <p:spPr>
            <a:xfrm>
              <a:off x="2952169" y="797222"/>
              <a:ext cx="5244111" cy="10768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Marcelo Cypel</a:t>
              </a:r>
            </a:p>
            <a:p>
              <a:pPr algn="l">
                <a:lnSpc>
                  <a:spcPct val="120000"/>
                </a:lnSpc>
                <a:defRPr b="0" i="1">
                  <a:latin typeface="Calisto MT"/>
                  <a:ea typeface="Calisto MT"/>
                  <a:cs typeface="Calisto MT"/>
                  <a:sym typeface="Calisto MT"/>
                </a:defRPr>
              </a:pPr>
              <a:r>
                <a:rPr sz="900"/>
                <a:t>Canadian Cancer Society</a:t>
              </a:r>
            </a:p>
            <a:p>
              <a:pPr algn="l">
                <a:lnSpc>
                  <a:spcPct val="120000"/>
                </a:lnSpc>
                <a:defRPr b="0" i="1">
                  <a:latin typeface="Calisto MT"/>
                  <a:ea typeface="Calisto MT"/>
                  <a:cs typeface="Calisto MT"/>
                  <a:sym typeface="Calisto MT"/>
                </a:defRPr>
              </a:pPr>
              <a:r>
                <a:rPr sz="900"/>
                <a:t>CIHR Project Grant</a:t>
              </a:r>
            </a:p>
          </p:txBody>
        </p:sp>
      </p:grpSp>
      <p:grpSp>
        <p:nvGrpSpPr>
          <p:cNvPr id="1019" name="Group"/>
          <p:cNvGrpSpPr/>
          <p:nvPr/>
        </p:nvGrpSpPr>
        <p:grpSpPr>
          <a:xfrm>
            <a:off x="8771702" y="3824121"/>
            <a:ext cx="3195461" cy="1335684"/>
            <a:chOff x="0" y="0"/>
            <a:chExt cx="6390921" cy="2671366"/>
          </a:xfrm>
        </p:grpSpPr>
        <p:pic>
          <p:nvPicPr>
            <p:cNvPr id="1017" name="Davis K 2018.JPG" descr="Davis K 2018.JPG"/>
            <p:cNvPicPr>
              <a:picLocks noChangeAspect="1"/>
            </p:cNvPicPr>
            <p:nvPr/>
          </p:nvPicPr>
          <p:blipFill>
            <a:blip r:embed="rId5">
              <a:extLst/>
            </a:blip>
            <a:srcRect r="3" b="3"/>
            <a:stretch>
              <a:fillRect/>
            </a:stretch>
          </p:blipFill>
          <p:spPr>
            <a:xfrm>
              <a:off x="0" y="0"/>
              <a:ext cx="2671366" cy="2671366"/>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cubicBezTo>
                    <a:pt x="8038" y="0"/>
                    <a:pt x="5273" y="1055"/>
                    <a:pt x="3164" y="3164"/>
                  </a:cubicBezTo>
                  <a:cubicBezTo>
                    <a:pt x="1055" y="5273"/>
                    <a:pt x="0" y="8038"/>
                    <a:pt x="0" y="10802"/>
                  </a:cubicBezTo>
                  <a:cubicBezTo>
                    <a:pt x="0" y="13566"/>
                    <a:pt x="1055" y="16327"/>
                    <a:pt x="3164" y="18436"/>
                  </a:cubicBezTo>
                  <a:cubicBezTo>
                    <a:pt x="5273" y="20545"/>
                    <a:pt x="8038" y="21600"/>
                    <a:pt x="10802" y="21600"/>
                  </a:cubicBezTo>
                  <a:cubicBezTo>
                    <a:pt x="13566" y="21600"/>
                    <a:pt x="16327" y="20545"/>
                    <a:pt x="18436" y="18436"/>
                  </a:cubicBezTo>
                  <a:cubicBezTo>
                    <a:pt x="20545" y="16327"/>
                    <a:pt x="21600" y="13566"/>
                    <a:pt x="21600" y="10802"/>
                  </a:cubicBezTo>
                  <a:cubicBezTo>
                    <a:pt x="21600" y="8038"/>
                    <a:pt x="20545" y="5273"/>
                    <a:pt x="18436" y="3164"/>
                  </a:cubicBezTo>
                  <a:cubicBezTo>
                    <a:pt x="16327" y="1055"/>
                    <a:pt x="13566" y="0"/>
                    <a:pt x="10802" y="0"/>
                  </a:cubicBezTo>
                  <a:close/>
                </a:path>
              </a:pathLst>
            </a:custGeom>
            <a:ln w="12700" cap="flat">
              <a:noFill/>
              <a:miter lim="400000"/>
            </a:ln>
            <a:effectLst/>
          </p:spPr>
        </p:pic>
        <p:sp>
          <p:nvSpPr>
            <p:cNvPr id="1018" name="Karen Davis…"/>
            <p:cNvSpPr txBox="1"/>
            <p:nvPr/>
          </p:nvSpPr>
          <p:spPr>
            <a:xfrm>
              <a:off x="3196521" y="963465"/>
              <a:ext cx="3194400" cy="7444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Karen Davis</a:t>
              </a:r>
            </a:p>
            <a:p>
              <a:pPr algn="l">
                <a:lnSpc>
                  <a:spcPct val="120000"/>
                </a:lnSpc>
                <a:defRPr b="0" i="1">
                  <a:latin typeface="Calisto MT"/>
                  <a:ea typeface="Calisto MT"/>
                  <a:cs typeface="Calisto MT"/>
                  <a:sym typeface="Calisto MT"/>
                </a:defRPr>
              </a:pPr>
              <a:r>
                <a:rPr sz="900"/>
                <a:t>CIHR Project Grant</a:t>
              </a:r>
            </a:p>
          </p:txBody>
        </p:sp>
      </p:grpSp>
      <p:grpSp>
        <p:nvGrpSpPr>
          <p:cNvPr id="1022" name="Group"/>
          <p:cNvGrpSpPr/>
          <p:nvPr/>
        </p:nvGrpSpPr>
        <p:grpSpPr>
          <a:xfrm>
            <a:off x="5121566" y="4281321"/>
            <a:ext cx="3133644" cy="1335638"/>
            <a:chOff x="0" y="0"/>
            <a:chExt cx="6267286" cy="2671275"/>
          </a:xfrm>
        </p:grpSpPr>
        <p:pic>
          <p:nvPicPr>
            <p:cNvPr id="1020" name="Dueck.jpg" descr="Dueck.jpg"/>
            <p:cNvPicPr>
              <a:picLocks noChangeAspect="1"/>
            </p:cNvPicPr>
            <p:nvPr/>
          </p:nvPicPr>
          <p:blipFill>
            <a:blip r:embed="rId6">
              <a:extLst/>
            </a:blip>
            <a:srcRect t="9814" r="3" b="22799"/>
            <a:stretch>
              <a:fillRect/>
            </a:stretch>
          </p:blipFill>
          <p:spPr>
            <a:xfrm>
              <a:off x="0" y="0"/>
              <a:ext cx="2671366" cy="2671275"/>
            </a:xfrm>
            <a:custGeom>
              <a:avLst/>
              <a:gdLst/>
              <a:ahLst/>
              <a:cxnLst>
                <a:cxn ang="0">
                  <a:pos x="wd2" y="hd2"/>
                </a:cxn>
                <a:cxn ang="5400000">
                  <a:pos x="wd2" y="hd2"/>
                </a:cxn>
                <a:cxn ang="10800000">
                  <a:pos x="wd2" y="hd2"/>
                </a:cxn>
                <a:cxn ang="16200000">
                  <a:pos x="wd2" y="hd2"/>
                </a:cxn>
              </a:cxnLst>
              <a:rect l="0" t="0" r="r" b="b"/>
              <a:pathLst>
                <a:path w="21600" h="20595" extrusionOk="0">
                  <a:moveTo>
                    <a:pt x="10802" y="0"/>
                  </a:moveTo>
                  <a:cubicBezTo>
                    <a:pt x="8038" y="0"/>
                    <a:pt x="5273" y="1006"/>
                    <a:pt x="3164" y="3017"/>
                  </a:cubicBezTo>
                  <a:cubicBezTo>
                    <a:pt x="1055" y="5028"/>
                    <a:pt x="0" y="7664"/>
                    <a:pt x="0" y="10299"/>
                  </a:cubicBezTo>
                  <a:cubicBezTo>
                    <a:pt x="0" y="12935"/>
                    <a:pt x="1055" y="15568"/>
                    <a:pt x="3164" y="17578"/>
                  </a:cubicBezTo>
                  <a:cubicBezTo>
                    <a:pt x="7382" y="21600"/>
                    <a:pt x="14218" y="21600"/>
                    <a:pt x="18436" y="17578"/>
                  </a:cubicBezTo>
                  <a:cubicBezTo>
                    <a:pt x="20545" y="15568"/>
                    <a:pt x="21600" y="12935"/>
                    <a:pt x="21600" y="10299"/>
                  </a:cubicBezTo>
                  <a:cubicBezTo>
                    <a:pt x="21600" y="7664"/>
                    <a:pt x="20545" y="5028"/>
                    <a:pt x="18436" y="3017"/>
                  </a:cubicBezTo>
                  <a:cubicBezTo>
                    <a:pt x="16327" y="1006"/>
                    <a:pt x="13566" y="0"/>
                    <a:pt x="10802" y="0"/>
                  </a:cubicBezTo>
                  <a:close/>
                </a:path>
              </a:pathLst>
            </a:custGeom>
            <a:ln w="12700" cap="flat">
              <a:noFill/>
              <a:miter lim="400000"/>
            </a:ln>
            <a:effectLst/>
          </p:spPr>
        </p:pic>
        <p:sp>
          <p:nvSpPr>
            <p:cNvPr id="1021" name="Andrew Dueck…"/>
            <p:cNvSpPr txBox="1"/>
            <p:nvPr/>
          </p:nvSpPr>
          <p:spPr>
            <a:xfrm>
              <a:off x="3072887" y="1247198"/>
              <a:ext cx="3194399" cy="744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Andrew Dueck</a:t>
              </a:r>
            </a:p>
            <a:p>
              <a:pPr algn="l">
                <a:lnSpc>
                  <a:spcPct val="120000"/>
                </a:lnSpc>
                <a:defRPr b="0" i="1">
                  <a:latin typeface="Calisto MT"/>
                  <a:ea typeface="Calisto MT"/>
                  <a:cs typeface="Calisto MT"/>
                  <a:sym typeface="Calisto MT"/>
                </a:defRPr>
              </a:pPr>
              <a:r>
                <a:rPr sz="900"/>
                <a:t>CIHR Project Grant</a:t>
              </a:r>
            </a:p>
          </p:txBody>
        </p:sp>
      </p:grpSp>
      <p:grpSp>
        <p:nvGrpSpPr>
          <p:cNvPr id="1025" name="Group"/>
          <p:cNvGrpSpPr/>
          <p:nvPr/>
        </p:nvGrpSpPr>
        <p:grpSpPr>
          <a:xfrm>
            <a:off x="1009877" y="4802604"/>
            <a:ext cx="3102686" cy="1335684"/>
            <a:chOff x="0" y="0"/>
            <a:chExt cx="6205369" cy="2671366"/>
          </a:xfrm>
        </p:grpSpPr>
        <p:pic>
          <p:nvPicPr>
            <p:cNvPr id="1023" name="Drake.jpeg" descr="Drake.jpeg"/>
            <p:cNvPicPr>
              <a:picLocks noChangeAspect="1"/>
            </p:cNvPicPr>
            <p:nvPr/>
          </p:nvPicPr>
          <p:blipFill>
            <a:blip r:embed="rId7">
              <a:extLst/>
            </a:blip>
            <a:srcRect r="3" b="3"/>
            <a:stretch>
              <a:fillRect/>
            </a:stretch>
          </p:blipFill>
          <p:spPr>
            <a:xfrm>
              <a:off x="0" y="0"/>
              <a:ext cx="2671366" cy="2671366"/>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cubicBezTo>
                    <a:pt x="8038" y="0"/>
                    <a:pt x="5273" y="1055"/>
                    <a:pt x="3164" y="3164"/>
                  </a:cubicBezTo>
                  <a:cubicBezTo>
                    <a:pt x="1055" y="5273"/>
                    <a:pt x="0" y="8038"/>
                    <a:pt x="0" y="10802"/>
                  </a:cubicBezTo>
                  <a:cubicBezTo>
                    <a:pt x="0" y="13566"/>
                    <a:pt x="1055" y="16327"/>
                    <a:pt x="3164" y="18436"/>
                  </a:cubicBezTo>
                  <a:cubicBezTo>
                    <a:pt x="5273" y="20545"/>
                    <a:pt x="8038" y="21600"/>
                    <a:pt x="10802" y="21600"/>
                  </a:cubicBezTo>
                  <a:cubicBezTo>
                    <a:pt x="13566" y="21600"/>
                    <a:pt x="16327" y="20545"/>
                    <a:pt x="18436" y="18436"/>
                  </a:cubicBezTo>
                  <a:cubicBezTo>
                    <a:pt x="20545" y="16327"/>
                    <a:pt x="21600" y="13566"/>
                    <a:pt x="21600" y="10802"/>
                  </a:cubicBezTo>
                  <a:cubicBezTo>
                    <a:pt x="21600" y="8038"/>
                    <a:pt x="20545" y="5273"/>
                    <a:pt x="18436" y="3164"/>
                  </a:cubicBezTo>
                  <a:cubicBezTo>
                    <a:pt x="16327" y="1055"/>
                    <a:pt x="13566" y="0"/>
                    <a:pt x="10802" y="0"/>
                  </a:cubicBezTo>
                  <a:close/>
                </a:path>
              </a:pathLst>
            </a:custGeom>
            <a:ln w="12700" cap="flat">
              <a:noFill/>
              <a:miter lim="400000"/>
            </a:ln>
            <a:effectLst/>
          </p:spPr>
        </p:pic>
        <p:sp>
          <p:nvSpPr>
            <p:cNvPr id="1024" name="James Drake et. al…"/>
            <p:cNvSpPr txBox="1"/>
            <p:nvPr/>
          </p:nvSpPr>
          <p:spPr>
            <a:xfrm>
              <a:off x="3010971" y="963465"/>
              <a:ext cx="3194398" cy="7444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James Drake et. al</a:t>
              </a:r>
            </a:p>
            <a:p>
              <a:pPr algn="l">
                <a:lnSpc>
                  <a:spcPct val="120000"/>
                </a:lnSpc>
                <a:defRPr b="0" i="1">
                  <a:latin typeface="Calisto MT"/>
                  <a:ea typeface="Calisto MT"/>
                  <a:cs typeface="Calisto MT"/>
                  <a:sym typeface="Calisto MT"/>
                </a:defRPr>
              </a:pPr>
              <a:r>
                <a:rPr sz="900"/>
                <a:t>CIHR/NSERC</a:t>
              </a:r>
            </a:p>
          </p:txBody>
        </p:sp>
      </p:grpSp>
      <p:grpSp>
        <p:nvGrpSpPr>
          <p:cNvPr id="1029" name="Group"/>
          <p:cNvGrpSpPr/>
          <p:nvPr/>
        </p:nvGrpSpPr>
        <p:grpSpPr>
          <a:xfrm>
            <a:off x="379411" y="1739866"/>
            <a:ext cx="3083418" cy="1875245"/>
            <a:chOff x="0" y="0"/>
            <a:chExt cx="6166834" cy="3750488"/>
          </a:xfrm>
        </p:grpSpPr>
        <p:sp>
          <p:nvSpPr>
            <p:cNvPr id="1026" name="Natalie Coburn and Savtaj Brar…"/>
            <p:cNvSpPr txBox="1"/>
            <p:nvPr/>
          </p:nvSpPr>
          <p:spPr>
            <a:xfrm>
              <a:off x="0" y="3006052"/>
              <a:ext cx="6105408" cy="744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Natalie Coburn and Savtaj Brar</a:t>
              </a:r>
            </a:p>
            <a:p>
              <a:pPr algn="l">
                <a:lnSpc>
                  <a:spcPct val="120000"/>
                </a:lnSpc>
                <a:defRPr b="0" i="1">
                  <a:latin typeface="Calisto MT"/>
                  <a:ea typeface="Calisto MT"/>
                  <a:cs typeface="Calisto MT"/>
                  <a:sym typeface="Calisto MT"/>
                </a:defRPr>
              </a:pPr>
              <a:r>
                <a:rPr sz="900"/>
                <a:t>CIHR</a:t>
              </a:r>
            </a:p>
          </p:txBody>
        </p:sp>
        <p:pic>
          <p:nvPicPr>
            <p:cNvPr id="1027" name="Coburn.jpg" descr="Coburn.jpg"/>
            <p:cNvPicPr>
              <a:picLocks noChangeAspect="1"/>
            </p:cNvPicPr>
            <p:nvPr/>
          </p:nvPicPr>
          <p:blipFill>
            <a:blip r:embed="rId8">
              <a:extLst/>
            </a:blip>
            <a:srcRect r="3" b="3"/>
            <a:stretch>
              <a:fillRect/>
            </a:stretch>
          </p:blipFill>
          <p:spPr>
            <a:xfrm>
              <a:off x="205230" y="0"/>
              <a:ext cx="2671366" cy="2671366"/>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cubicBezTo>
                    <a:pt x="8038" y="0"/>
                    <a:pt x="5273" y="1055"/>
                    <a:pt x="3164" y="3164"/>
                  </a:cubicBezTo>
                  <a:cubicBezTo>
                    <a:pt x="1055" y="5273"/>
                    <a:pt x="0" y="8038"/>
                    <a:pt x="0" y="10802"/>
                  </a:cubicBezTo>
                  <a:cubicBezTo>
                    <a:pt x="0" y="13566"/>
                    <a:pt x="1055" y="16327"/>
                    <a:pt x="3164" y="18436"/>
                  </a:cubicBezTo>
                  <a:cubicBezTo>
                    <a:pt x="5273" y="20545"/>
                    <a:pt x="8038" y="21600"/>
                    <a:pt x="10802" y="21600"/>
                  </a:cubicBezTo>
                  <a:cubicBezTo>
                    <a:pt x="13566" y="21600"/>
                    <a:pt x="16327" y="20545"/>
                    <a:pt x="18436" y="18436"/>
                  </a:cubicBezTo>
                  <a:cubicBezTo>
                    <a:pt x="20545" y="16327"/>
                    <a:pt x="21600" y="13566"/>
                    <a:pt x="21600" y="10802"/>
                  </a:cubicBezTo>
                  <a:cubicBezTo>
                    <a:pt x="21600" y="8038"/>
                    <a:pt x="20545" y="5273"/>
                    <a:pt x="18436" y="3164"/>
                  </a:cubicBezTo>
                  <a:cubicBezTo>
                    <a:pt x="16327" y="1055"/>
                    <a:pt x="13566" y="0"/>
                    <a:pt x="10802" y="0"/>
                  </a:cubicBezTo>
                  <a:close/>
                </a:path>
              </a:pathLst>
            </a:custGeom>
            <a:ln w="12700" cap="flat">
              <a:noFill/>
              <a:miter lim="400000"/>
            </a:ln>
            <a:effectLst/>
          </p:spPr>
        </p:pic>
        <p:pic>
          <p:nvPicPr>
            <p:cNvPr id="1028" name="brar, s.jpg" descr="brar, s.jpg"/>
            <p:cNvPicPr>
              <a:picLocks noChangeAspect="1"/>
            </p:cNvPicPr>
            <p:nvPr/>
          </p:nvPicPr>
          <p:blipFill>
            <a:blip r:embed="rId9">
              <a:extLst/>
            </a:blip>
            <a:srcRect r="3" b="3"/>
            <a:stretch>
              <a:fillRect/>
            </a:stretch>
          </p:blipFill>
          <p:spPr>
            <a:xfrm>
              <a:off x="3495467" y="0"/>
              <a:ext cx="2671367" cy="2671366"/>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cubicBezTo>
                    <a:pt x="8038" y="0"/>
                    <a:pt x="5273" y="1055"/>
                    <a:pt x="3164" y="3164"/>
                  </a:cubicBezTo>
                  <a:cubicBezTo>
                    <a:pt x="1055" y="5273"/>
                    <a:pt x="0" y="8038"/>
                    <a:pt x="0" y="10802"/>
                  </a:cubicBezTo>
                  <a:cubicBezTo>
                    <a:pt x="0" y="13566"/>
                    <a:pt x="1055" y="16327"/>
                    <a:pt x="3164" y="18436"/>
                  </a:cubicBezTo>
                  <a:cubicBezTo>
                    <a:pt x="5273" y="20545"/>
                    <a:pt x="8038" y="21600"/>
                    <a:pt x="10802" y="21600"/>
                  </a:cubicBezTo>
                  <a:cubicBezTo>
                    <a:pt x="13566" y="21600"/>
                    <a:pt x="16327" y="20545"/>
                    <a:pt x="18436" y="18436"/>
                  </a:cubicBezTo>
                  <a:cubicBezTo>
                    <a:pt x="20545" y="16327"/>
                    <a:pt x="21600" y="13566"/>
                    <a:pt x="21600" y="10802"/>
                  </a:cubicBezTo>
                  <a:cubicBezTo>
                    <a:pt x="21600" y="8038"/>
                    <a:pt x="20545" y="5273"/>
                    <a:pt x="18436" y="3164"/>
                  </a:cubicBezTo>
                  <a:cubicBezTo>
                    <a:pt x="16327" y="1055"/>
                    <a:pt x="13566" y="0"/>
                    <a:pt x="10802" y="0"/>
                  </a:cubicBezTo>
                  <a:close/>
                </a:path>
              </a:pathLst>
            </a:custGeom>
            <a:ln w="12700" cap="flat">
              <a:noFill/>
              <a:miter lim="400000"/>
            </a:ln>
            <a:effectLst/>
          </p:spPr>
        </p:pic>
      </p:grpSp>
    </p:spTree>
    <p:extLst>
      <p:ext uri="{BB962C8B-B14F-4D97-AF65-F5344CB8AC3E}">
        <p14:creationId xmlns:p14="http://schemas.microsoft.com/office/powerpoint/2010/main" val="1628312528"/>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029"/>
                                        </p:tgtEl>
                                        <p:attrNameLst>
                                          <p:attrName>style.visibility</p:attrName>
                                        </p:attrNameLst>
                                      </p:cBhvr>
                                      <p:to>
                                        <p:strVal val="visible"/>
                                      </p:to>
                                    </p:set>
                                    <p:animEffect transition="in" filter="dissolve">
                                      <p:cBhvr>
                                        <p:cTn id="7" dur="1000"/>
                                        <p:tgtEl>
                                          <p:spTgt spid="1029"/>
                                        </p:tgtEl>
                                      </p:cBhvr>
                                    </p:animEffect>
                                  </p:childTnLst>
                                </p:cTn>
                              </p:par>
                            </p:childTnLst>
                          </p:cTn>
                        </p:par>
                        <p:par>
                          <p:cTn id="8" fill="hold">
                            <p:stCondLst>
                              <p:cond delay="1000"/>
                            </p:stCondLst>
                            <p:childTnLst>
                              <p:par>
                                <p:cTn id="9" presetID="9" presetClass="entr" fill="hold" grpId="0" nodeType="afterEffect">
                                  <p:stCondLst>
                                    <p:cond delay="0"/>
                                  </p:stCondLst>
                                  <p:iterate>
                                    <p:tmAbs val="0"/>
                                  </p:iterate>
                                  <p:childTnLst>
                                    <p:set>
                                      <p:cBhvr>
                                        <p:cTn id="10" fill="hold"/>
                                        <p:tgtEl>
                                          <p:spTgt spid="1016"/>
                                        </p:tgtEl>
                                        <p:attrNameLst>
                                          <p:attrName>style.visibility</p:attrName>
                                        </p:attrNameLst>
                                      </p:cBhvr>
                                      <p:to>
                                        <p:strVal val="visible"/>
                                      </p:to>
                                    </p:set>
                                    <p:animEffect transition="in" filter="dissolve">
                                      <p:cBhvr>
                                        <p:cTn id="11" dur="1000"/>
                                        <p:tgtEl>
                                          <p:spTgt spid="1016"/>
                                        </p:tgtEl>
                                      </p:cBhvr>
                                    </p:animEffect>
                                  </p:childTnLst>
                                </p:cTn>
                              </p:par>
                            </p:childTnLst>
                          </p:cTn>
                        </p:par>
                        <p:par>
                          <p:cTn id="12" fill="hold">
                            <p:stCondLst>
                              <p:cond delay="2000"/>
                            </p:stCondLst>
                            <p:childTnLst>
                              <p:par>
                                <p:cTn id="13" presetID="9" presetClass="entr" fill="hold" grpId="0" nodeType="afterEffect">
                                  <p:stCondLst>
                                    <p:cond delay="0"/>
                                  </p:stCondLst>
                                  <p:iterate>
                                    <p:tmAbs val="0"/>
                                  </p:iterate>
                                  <p:childTnLst>
                                    <p:set>
                                      <p:cBhvr>
                                        <p:cTn id="14" fill="hold"/>
                                        <p:tgtEl>
                                          <p:spTgt spid="1013"/>
                                        </p:tgtEl>
                                        <p:attrNameLst>
                                          <p:attrName>style.visibility</p:attrName>
                                        </p:attrNameLst>
                                      </p:cBhvr>
                                      <p:to>
                                        <p:strVal val="visible"/>
                                      </p:to>
                                    </p:set>
                                    <p:animEffect transition="in" filter="dissolve">
                                      <p:cBhvr>
                                        <p:cTn id="15" dur="1000"/>
                                        <p:tgtEl>
                                          <p:spTgt spid="1013"/>
                                        </p:tgtEl>
                                      </p:cBhvr>
                                    </p:animEffect>
                                  </p:childTnLst>
                                </p:cTn>
                              </p:par>
                            </p:childTnLst>
                          </p:cTn>
                        </p:par>
                        <p:par>
                          <p:cTn id="16" fill="hold">
                            <p:stCondLst>
                              <p:cond delay="3000"/>
                            </p:stCondLst>
                            <p:childTnLst>
                              <p:par>
                                <p:cTn id="17" presetID="9" presetClass="entr" fill="hold" grpId="0" nodeType="afterEffect">
                                  <p:stCondLst>
                                    <p:cond delay="0"/>
                                  </p:stCondLst>
                                  <p:iterate>
                                    <p:tmAbs val="0"/>
                                  </p:iterate>
                                  <p:childTnLst>
                                    <p:set>
                                      <p:cBhvr>
                                        <p:cTn id="18" fill="hold"/>
                                        <p:tgtEl>
                                          <p:spTgt spid="1019"/>
                                        </p:tgtEl>
                                        <p:attrNameLst>
                                          <p:attrName>style.visibility</p:attrName>
                                        </p:attrNameLst>
                                      </p:cBhvr>
                                      <p:to>
                                        <p:strVal val="visible"/>
                                      </p:to>
                                    </p:set>
                                    <p:animEffect transition="in" filter="dissolve">
                                      <p:cBhvr>
                                        <p:cTn id="19" dur="1000"/>
                                        <p:tgtEl>
                                          <p:spTgt spid="1019"/>
                                        </p:tgtEl>
                                      </p:cBhvr>
                                    </p:animEffect>
                                  </p:childTnLst>
                                </p:cTn>
                              </p:par>
                            </p:childTnLst>
                          </p:cTn>
                        </p:par>
                        <p:par>
                          <p:cTn id="20" fill="hold">
                            <p:stCondLst>
                              <p:cond delay="4000"/>
                            </p:stCondLst>
                            <p:childTnLst>
                              <p:par>
                                <p:cTn id="21" presetID="9" presetClass="entr" fill="hold" grpId="0" nodeType="afterEffect">
                                  <p:stCondLst>
                                    <p:cond delay="0"/>
                                  </p:stCondLst>
                                  <p:iterate>
                                    <p:tmAbs val="0"/>
                                  </p:iterate>
                                  <p:childTnLst>
                                    <p:set>
                                      <p:cBhvr>
                                        <p:cTn id="22" fill="hold"/>
                                        <p:tgtEl>
                                          <p:spTgt spid="1022"/>
                                        </p:tgtEl>
                                        <p:attrNameLst>
                                          <p:attrName>style.visibility</p:attrName>
                                        </p:attrNameLst>
                                      </p:cBhvr>
                                      <p:to>
                                        <p:strVal val="visible"/>
                                      </p:to>
                                    </p:set>
                                    <p:animEffect transition="in" filter="dissolve">
                                      <p:cBhvr>
                                        <p:cTn id="23" dur="1000"/>
                                        <p:tgtEl>
                                          <p:spTgt spid="1022"/>
                                        </p:tgtEl>
                                      </p:cBhvr>
                                    </p:animEffect>
                                  </p:childTnLst>
                                </p:cTn>
                              </p:par>
                            </p:childTnLst>
                          </p:cTn>
                        </p:par>
                        <p:par>
                          <p:cTn id="24" fill="hold">
                            <p:stCondLst>
                              <p:cond delay="5000"/>
                            </p:stCondLst>
                            <p:childTnLst>
                              <p:par>
                                <p:cTn id="25" presetID="9" presetClass="entr" fill="hold" grpId="0" nodeType="afterEffect">
                                  <p:stCondLst>
                                    <p:cond delay="0"/>
                                  </p:stCondLst>
                                  <p:iterate>
                                    <p:tmAbs val="0"/>
                                  </p:iterate>
                                  <p:childTnLst>
                                    <p:set>
                                      <p:cBhvr>
                                        <p:cTn id="26" fill="hold"/>
                                        <p:tgtEl>
                                          <p:spTgt spid="1025"/>
                                        </p:tgtEl>
                                        <p:attrNameLst>
                                          <p:attrName>style.visibility</p:attrName>
                                        </p:attrNameLst>
                                      </p:cBhvr>
                                      <p:to>
                                        <p:strVal val="visible"/>
                                      </p:to>
                                    </p:set>
                                    <p:animEffect transition="in" filter="dissolve">
                                      <p:cBhvr>
                                        <p:cTn id="27" dur="1000"/>
                                        <p:tgtEl>
                                          <p:spTgt spid="1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 grpId="0" animBg="1" advAuto="0"/>
      <p:bldP spid="1016" grpId="0" animBg="1" advAuto="0"/>
      <p:bldP spid="1019" grpId="0" animBg="1" advAuto="0"/>
      <p:bldP spid="1022" grpId="0" animBg="1" advAuto="0"/>
      <p:bldP spid="1025" grpId="0" animBg="1" advAuto="0"/>
      <p:bldP spid="1029"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1" name="Forrest.jpeg" descr="Forrest.jpeg"/>
          <p:cNvPicPr>
            <a:picLocks noGrp="1" noChangeAspect="1"/>
          </p:cNvPicPr>
          <p:nvPr>
            <p:ph type="pic" idx="13"/>
          </p:nvPr>
        </p:nvPicPr>
        <p:blipFill>
          <a:blip r:embed="rId2">
            <a:extLst/>
          </a:blip>
          <a:srcRect/>
          <a:stretch>
            <a:fillRect/>
          </a:stretch>
        </p:blipFill>
        <p:spPr>
          <a:xfrm>
            <a:off x="867760" y="2225837"/>
            <a:ext cx="2180184" cy="2180184"/>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8035" y="0"/>
                  <a:pt x="5272" y="1054"/>
                  <a:pt x="3163" y="3163"/>
                </a:cubicBezTo>
                <a:cubicBezTo>
                  <a:pt x="1054" y="5272"/>
                  <a:pt x="0" y="8035"/>
                  <a:pt x="0" y="10799"/>
                </a:cubicBezTo>
                <a:cubicBezTo>
                  <a:pt x="0" y="13563"/>
                  <a:pt x="1054" y="16328"/>
                  <a:pt x="3163" y="18437"/>
                </a:cubicBezTo>
                <a:cubicBezTo>
                  <a:pt x="5272" y="20546"/>
                  <a:pt x="8035" y="21600"/>
                  <a:pt x="10799" y="21600"/>
                </a:cubicBezTo>
                <a:cubicBezTo>
                  <a:pt x="13563" y="21600"/>
                  <a:pt x="16328" y="20546"/>
                  <a:pt x="18437" y="18437"/>
                </a:cubicBezTo>
                <a:cubicBezTo>
                  <a:pt x="20546" y="16328"/>
                  <a:pt x="21600" y="13563"/>
                  <a:pt x="21600" y="10799"/>
                </a:cubicBezTo>
                <a:cubicBezTo>
                  <a:pt x="21600" y="8035"/>
                  <a:pt x="20546" y="5272"/>
                  <a:pt x="18437" y="3163"/>
                </a:cubicBezTo>
                <a:cubicBezTo>
                  <a:pt x="16328" y="1054"/>
                  <a:pt x="13563" y="0"/>
                  <a:pt x="10799" y="0"/>
                </a:cubicBezTo>
                <a:close/>
              </a:path>
            </a:pathLst>
          </a:custGeom>
        </p:spPr>
      </p:pic>
      <p:pic>
        <p:nvPicPr>
          <p:cNvPr id="512" name="Tom-Waddell-214p.jpg" descr="Tom-Waddell-214p.jpg"/>
          <p:cNvPicPr>
            <a:picLocks noGrp="1" noChangeAspect="1"/>
          </p:cNvPicPr>
          <p:nvPr>
            <p:ph type="pic" idx="14"/>
          </p:nvPr>
        </p:nvPicPr>
        <p:blipFill>
          <a:blip r:embed="rId3">
            <a:extLst/>
          </a:blip>
          <a:srcRect t="4603" r="1" b="20770"/>
          <a:stretch>
            <a:fillRect/>
          </a:stretch>
        </p:blipFill>
        <p:spPr>
          <a:xfrm>
            <a:off x="3626504" y="2225831"/>
            <a:ext cx="2180234" cy="2180240"/>
          </a:xfrm>
          <a:custGeom>
            <a:avLst/>
            <a:gdLst/>
            <a:ahLst/>
            <a:cxnLst>
              <a:cxn ang="0">
                <a:pos x="wd2" y="hd2"/>
              </a:cxn>
              <a:cxn ang="5400000">
                <a:pos x="wd2" y="hd2"/>
              </a:cxn>
              <a:cxn ang="10800000">
                <a:pos x="wd2" y="hd2"/>
              </a:cxn>
              <a:cxn ang="16200000">
                <a:pos x="wd2" y="hd2"/>
              </a:cxn>
            </a:cxnLst>
            <a:rect l="0" t="0" r="r" b="b"/>
            <a:pathLst>
              <a:path w="21600" h="20595" extrusionOk="0">
                <a:moveTo>
                  <a:pt x="10801" y="0"/>
                </a:moveTo>
                <a:cubicBezTo>
                  <a:pt x="8037" y="0"/>
                  <a:pt x="5272" y="1005"/>
                  <a:pt x="3163" y="3016"/>
                </a:cubicBezTo>
                <a:cubicBezTo>
                  <a:pt x="1054" y="5027"/>
                  <a:pt x="0" y="7663"/>
                  <a:pt x="0" y="10298"/>
                </a:cubicBezTo>
                <a:cubicBezTo>
                  <a:pt x="0" y="12934"/>
                  <a:pt x="1054" y="15568"/>
                  <a:pt x="3163" y="17579"/>
                </a:cubicBezTo>
                <a:cubicBezTo>
                  <a:pt x="7381" y="21600"/>
                  <a:pt x="14219" y="21600"/>
                  <a:pt x="18437" y="17579"/>
                </a:cubicBezTo>
                <a:cubicBezTo>
                  <a:pt x="20546" y="15568"/>
                  <a:pt x="21600" y="12934"/>
                  <a:pt x="21600" y="10298"/>
                </a:cubicBezTo>
                <a:cubicBezTo>
                  <a:pt x="21600" y="7663"/>
                  <a:pt x="20546" y="5027"/>
                  <a:pt x="18437" y="3016"/>
                </a:cubicBezTo>
                <a:cubicBezTo>
                  <a:pt x="16328" y="1005"/>
                  <a:pt x="13565" y="0"/>
                  <a:pt x="10801" y="0"/>
                </a:cubicBezTo>
                <a:close/>
              </a:path>
            </a:pathLst>
          </a:custGeom>
        </p:spPr>
      </p:pic>
      <p:pic>
        <p:nvPicPr>
          <p:cNvPr id="513" name="fleshner.jpeg" descr="fleshner.jpeg"/>
          <p:cNvPicPr>
            <a:picLocks noGrp="1" noChangeAspect="1"/>
          </p:cNvPicPr>
          <p:nvPr>
            <p:ph type="pic" idx="15"/>
          </p:nvPr>
        </p:nvPicPr>
        <p:blipFill>
          <a:blip r:embed="rId4">
            <a:extLst/>
          </a:blip>
          <a:srcRect/>
          <a:stretch>
            <a:fillRect/>
          </a:stretch>
        </p:blipFill>
        <p:spPr>
          <a:xfrm>
            <a:off x="6385249" y="2225838"/>
            <a:ext cx="2180167" cy="2180167"/>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8035" y="0"/>
                  <a:pt x="5272" y="1054"/>
                  <a:pt x="3163" y="3163"/>
                </a:cubicBezTo>
                <a:cubicBezTo>
                  <a:pt x="1054" y="5272"/>
                  <a:pt x="0" y="8035"/>
                  <a:pt x="0" y="10799"/>
                </a:cubicBezTo>
                <a:cubicBezTo>
                  <a:pt x="0" y="13563"/>
                  <a:pt x="1054" y="16328"/>
                  <a:pt x="3163" y="18437"/>
                </a:cubicBezTo>
                <a:cubicBezTo>
                  <a:pt x="5272" y="20546"/>
                  <a:pt x="8035" y="21600"/>
                  <a:pt x="10799" y="21600"/>
                </a:cubicBezTo>
                <a:cubicBezTo>
                  <a:pt x="13563" y="21600"/>
                  <a:pt x="16328" y="20546"/>
                  <a:pt x="18437" y="18437"/>
                </a:cubicBezTo>
                <a:cubicBezTo>
                  <a:pt x="20546" y="16328"/>
                  <a:pt x="21600" y="13563"/>
                  <a:pt x="21600" y="10799"/>
                </a:cubicBezTo>
                <a:cubicBezTo>
                  <a:pt x="21600" y="8035"/>
                  <a:pt x="20546" y="5272"/>
                  <a:pt x="18437" y="3163"/>
                </a:cubicBezTo>
                <a:cubicBezTo>
                  <a:pt x="16328" y="1054"/>
                  <a:pt x="13563" y="0"/>
                  <a:pt x="10799" y="0"/>
                </a:cubicBezTo>
                <a:close/>
              </a:path>
            </a:pathLst>
          </a:custGeom>
        </p:spPr>
      </p:pic>
      <p:pic>
        <p:nvPicPr>
          <p:cNvPr id="514" name="Forbes.jpg" descr="Forbes.jpg"/>
          <p:cNvPicPr>
            <a:picLocks noGrp="1" noChangeAspect="1"/>
          </p:cNvPicPr>
          <p:nvPr>
            <p:ph type="pic" idx="16"/>
          </p:nvPr>
        </p:nvPicPr>
        <p:blipFill>
          <a:blip r:embed="rId5">
            <a:extLst/>
          </a:blip>
          <a:srcRect t="195" b="27578"/>
          <a:stretch>
            <a:fillRect/>
          </a:stretch>
        </p:blipFill>
        <p:spPr>
          <a:xfrm>
            <a:off x="9143991" y="2225832"/>
            <a:ext cx="2180234" cy="2180238"/>
          </a:xfrm>
          <a:custGeom>
            <a:avLst/>
            <a:gdLst/>
            <a:ahLst/>
            <a:cxnLst>
              <a:cxn ang="0">
                <a:pos x="wd2" y="hd2"/>
              </a:cxn>
              <a:cxn ang="5400000">
                <a:pos x="wd2" y="hd2"/>
              </a:cxn>
              <a:cxn ang="10800000">
                <a:pos x="wd2" y="hd2"/>
              </a:cxn>
              <a:cxn ang="16200000">
                <a:pos x="wd2" y="hd2"/>
              </a:cxn>
            </a:cxnLst>
            <a:rect l="0" t="0" r="r" b="b"/>
            <a:pathLst>
              <a:path w="21600" h="20595" extrusionOk="0">
                <a:moveTo>
                  <a:pt x="10801" y="0"/>
                </a:moveTo>
                <a:cubicBezTo>
                  <a:pt x="8037" y="0"/>
                  <a:pt x="5272" y="1005"/>
                  <a:pt x="3163" y="3016"/>
                </a:cubicBezTo>
                <a:cubicBezTo>
                  <a:pt x="1054" y="5027"/>
                  <a:pt x="0" y="7663"/>
                  <a:pt x="0" y="10298"/>
                </a:cubicBezTo>
                <a:cubicBezTo>
                  <a:pt x="0" y="12934"/>
                  <a:pt x="1054" y="15568"/>
                  <a:pt x="3163" y="17579"/>
                </a:cubicBezTo>
                <a:cubicBezTo>
                  <a:pt x="7381" y="21600"/>
                  <a:pt x="14219" y="21600"/>
                  <a:pt x="18437" y="17579"/>
                </a:cubicBezTo>
                <a:cubicBezTo>
                  <a:pt x="20546" y="15568"/>
                  <a:pt x="21600" y="12934"/>
                  <a:pt x="21600" y="10298"/>
                </a:cubicBezTo>
                <a:cubicBezTo>
                  <a:pt x="21600" y="7663"/>
                  <a:pt x="20546" y="5027"/>
                  <a:pt x="18437" y="3016"/>
                </a:cubicBezTo>
                <a:cubicBezTo>
                  <a:pt x="16328" y="1005"/>
                  <a:pt x="13565" y="0"/>
                  <a:pt x="10801" y="0"/>
                </a:cubicBezTo>
                <a:close/>
              </a:path>
            </a:pathLst>
          </a:custGeom>
        </p:spPr>
      </p:pic>
      <p:sp>
        <p:nvSpPr>
          <p:cNvPr id="515" name="division chairs 2018 continued"/>
          <p:cNvSpPr txBox="1">
            <a:spLocks noGrp="1"/>
          </p:cNvSpPr>
          <p:nvPr>
            <p:ph type="body" idx="17"/>
          </p:nvPr>
        </p:nvSpPr>
        <p:spPr>
          <a:prstGeom prst="rect">
            <a:avLst/>
          </a:prstGeom>
        </p:spPr>
        <p:txBody>
          <a:bodyPr/>
          <a:lstStyle/>
          <a:p>
            <a:pPr>
              <a:defRPr cap="all">
                <a:solidFill>
                  <a:srgbClr val="1B2E59"/>
                </a:solidFill>
                <a:latin typeface="Futura"/>
                <a:ea typeface="Futura"/>
                <a:cs typeface="Futura"/>
                <a:sym typeface="Futura"/>
              </a:defRPr>
            </a:pPr>
            <a:r>
              <a:t>division chairs </a:t>
            </a:r>
            <a:r>
              <a:rPr>
                <a:solidFill>
                  <a:srgbClr val="F7941D"/>
                </a:solidFill>
              </a:rPr>
              <a:t>2018 </a:t>
            </a:r>
            <a:r>
              <a:rPr sz="1500">
                <a:solidFill>
                  <a:srgbClr val="F7941D"/>
                </a:solidFill>
              </a:rPr>
              <a:t>continued</a:t>
            </a:r>
          </a:p>
        </p:txBody>
      </p:sp>
      <p:sp>
        <p:nvSpPr>
          <p:cNvPr id="516" name="Plastic &amp; Reconstructive Surgery"/>
          <p:cNvSpPr txBox="1">
            <a:spLocks noGrp="1"/>
          </p:cNvSpPr>
          <p:nvPr>
            <p:ph type="body" idx="18"/>
          </p:nvPr>
        </p:nvSpPr>
        <p:spPr>
          <a:xfrm>
            <a:off x="-636871" y="5064053"/>
            <a:ext cx="5189498" cy="571438"/>
          </a:xfrm>
          <a:prstGeom prst="rect">
            <a:avLst/>
          </a:prstGeom>
        </p:spPr>
        <p:txBody>
          <a:bodyPr/>
          <a:lstStyle>
            <a:lvl1pPr marL="0" indent="0" algn="ctr" defTabSz="457200">
              <a:lnSpc>
                <a:spcPct val="110000"/>
              </a:lnSpc>
              <a:spcBef>
                <a:spcPts val="0"/>
              </a:spcBef>
              <a:buSzTx/>
              <a:buNone/>
              <a:defRPr sz="3000" i="1">
                <a:solidFill>
                  <a:srgbClr val="5E5E5E"/>
                </a:solidFill>
                <a:latin typeface="Calisto MT"/>
                <a:ea typeface="Calisto MT"/>
                <a:cs typeface="Calisto MT"/>
                <a:sym typeface="Calisto MT"/>
              </a:defRPr>
            </a:lvl1pPr>
          </a:lstStyle>
          <a:p>
            <a:r>
              <a:t>Plastic &amp; Reconstructive Surgery</a:t>
            </a:r>
          </a:p>
        </p:txBody>
      </p:sp>
      <p:sp>
        <p:nvSpPr>
          <p:cNvPr id="517" name="Chris Forrest"/>
          <p:cNvSpPr txBox="1">
            <a:spLocks noGrp="1"/>
          </p:cNvSpPr>
          <p:nvPr>
            <p:ph type="body" idx="19"/>
          </p:nvPr>
        </p:nvSpPr>
        <p:spPr>
          <a:xfrm>
            <a:off x="1280577" y="4668451"/>
            <a:ext cx="1354602" cy="313932"/>
          </a:xfrm>
          <a:prstGeom prst="rect">
            <a:avLst/>
          </a:prstGeom>
        </p:spPr>
        <p:txBody>
          <a:bodyPr/>
          <a:lstStyle/>
          <a:p>
            <a:r>
              <a:t>Chris Forrest</a:t>
            </a:r>
          </a:p>
        </p:txBody>
      </p:sp>
      <p:sp>
        <p:nvSpPr>
          <p:cNvPr id="518" name="Thoracic Surgery"/>
          <p:cNvSpPr txBox="1">
            <a:spLocks noGrp="1"/>
          </p:cNvSpPr>
          <p:nvPr>
            <p:ph type="body" idx="20"/>
          </p:nvPr>
        </p:nvSpPr>
        <p:spPr>
          <a:xfrm>
            <a:off x="3297996" y="5064053"/>
            <a:ext cx="2837252" cy="571438"/>
          </a:xfrm>
          <a:prstGeom prst="rect">
            <a:avLst/>
          </a:prstGeom>
        </p:spPr>
        <p:txBody>
          <a:bodyPr/>
          <a:lstStyle>
            <a:lvl1pPr marL="0" indent="0" algn="ctr" defTabSz="457200">
              <a:lnSpc>
                <a:spcPct val="110000"/>
              </a:lnSpc>
              <a:spcBef>
                <a:spcPts val="0"/>
              </a:spcBef>
              <a:buSzTx/>
              <a:buNone/>
              <a:defRPr sz="3000" i="1">
                <a:solidFill>
                  <a:srgbClr val="5E5E5E"/>
                </a:solidFill>
                <a:latin typeface="Calisto MT"/>
                <a:ea typeface="Calisto MT"/>
                <a:cs typeface="Calisto MT"/>
                <a:sym typeface="Calisto MT"/>
              </a:defRPr>
            </a:lvl1pPr>
          </a:lstStyle>
          <a:p>
            <a:r>
              <a:t>Thoracic Surgery</a:t>
            </a:r>
          </a:p>
        </p:txBody>
      </p:sp>
      <p:sp>
        <p:nvSpPr>
          <p:cNvPr id="519" name="Tom Waddell"/>
          <p:cNvSpPr txBox="1">
            <a:spLocks noGrp="1"/>
          </p:cNvSpPr>
          <p:nvPr>
            <p:ph type="body" idx="21"/>
          </p:nvPr>
        </p:nvSpPr>
        <p:spPr>
          <a:xfrm>
            <a:off x="4008190" y="4668451"/>
            <a:ext cx="1416863" cy="313932"/>
          </a:xfrm>
          <a:prstGeom prst="rect">
            <a:avLst/>
          </a:prstGeom>
        </p:spPr>
        <p:txBody>
          <a:bodyPr/>
          <a:lstStyle/>
          <a:p>
            <a:r>
              <a:t>Tom Waddell</a:t>
            </a:r>
          </a:p>
        </p:txBody>
      </p:sp>
      <p:sp>
        <p:nvSpPr>
          <p:cNvPr id="520" name="Urology"/>
          <p:cNvSpPr txBox="1">
            <a:spLocks noGrp="1"/>
          </p:cNvSpPr>
          <p:nvPr>
            <p:ph type="body" idx="22"/>
          </p:nvPr>
        </p:nvSpPr>
        <p:spPr>
          <a:xfrm>
            <a:off x="6767158" y="5064053"/>
            <a:ext cx="1416414" cy="571438"/>
          </a:xfrm>
          <a:prstGeom prst="rect">
            <a:avLst/>
          </a:prstGeom>
        </p:spPr>
        <p:txBody>
          <a:bodyPr/>
          <a:lstStyle>
            <a:lvl1pPr marL="0" indent="0" algn="ctr" defTabSz="457200">
              <a:lnSpc>
                <a:spcPct val="110000"/>
              </a:lnSpc>
              <a:spcBef>
                <a:spcPts val="0"/>
              </a:spcBef>
              <a:buSzTx/>
              <a:buNone/>
              <a:defRPr sz="3000" i="1">
                <a:solidFill>
                  <a:srgbClr val="5E5E5E"/>
                </a:solidFill>
                <a:latin typeface="Calisto MT"/>
                <a:ea typeface="Calisto MT"/>
                <a:cs typeface="Calisto MT"/>
                <a:sym typeface="Calisto MT"/>
              </a:defRPr>
            </a:lvl1pPr>
          </a:lstStyle>
          <a:p>
            <a:r>
              <a:t>Urology</a:t>
            </a:r>
          </a:p>
        </p:txBody>
      </p:sp>
      <p:sp>
        <p:nvSpPr>
          <p:cNvPr id="521" name="Neil Fleshner"/>
          <p:cNvSpPr txBox="1">
            <a:spLocks noGrp="1"/>
          </p:cNvSpPr>
          <p:nvPr>
            <p:ph type="body" idx="23"/>
          </p:nvPr>
        </p:nvSpPr>
        <p:spPr>
          <a:xfrm>
            <a:off x="6771133" y="4668451"/>
            <a:ext cx="1408464" cy="313932"/>
          </a:xfrm>
          <a:prstGeom prst="rect">
            <a:avLst/>
          </a:prstGeom>
        </p:spPr>
        <p:txBody>
          <a:bodyPr/>
          <a:lstStyle/>
          <a:p>
            <a:r>
              <a:t>Neil Fleshner</a:t>
            </a:r>
          </a:p>
        </p:txBody>
      </p:sp>
      <p:sp>
        <p:nvSpPr>
          <p:cNvPr id="522" name="Vascular Surgery"/>
          <p:cNvSpPr txBox="1">
            <a:spLocks noGrp="1"/>
          </p:cNvSpPr>
          <p:nvPr>
            <p:ph type="body" idx="24"/>
          </p:nvPr>
        </p:nvSpPr>
        <p:spPr>
          <a:xfrm>
            <a:off x="8823274" y="5064053"/>
            <a:ext cx="2821670" cy="571438"/>
          </a:xfrm>
          <a:prstGeom prst="rect">
            <a:avLst/>
          </a:prstGeom>
        </p:spPr>
        <p:txBody>
          <a:bodyPr/>
          <a:lstStyle>
            <a:lvl1pPr marL="0" indent="0" algn="ctr" defTabSz="457200">
              <a:lnSpc>
                <a:spcPct val="110000"/>
              </a:lnSpc>
              <a:spcBef>
                <a:spcPts val="0"/>
              </a:spcBef>
              <a:buSzTx/>
              <a:buNone/>
              <a:defRPr sz="3000" i="1">
                <a:solidFill>
                  <a:srgbClr val="5E5E5E"/>
                </a:solidFill>
                <a:latin typeface="Calisto MT"/>
                <a:ea typeface="Calisto MT"/>
                <a:cs typeface="Calisto MT"/>
                <a:sym typeface="Calisto MT"/>
              </a:defRPr>
            </a:lvl1pPr>
          </a:lstStyle>
          <a:p>
            <a:r>
              <a:t>Vascular Surgery</a:t>
            </a:r>
          </a:p>
        </p:txBody>
      </p:sp>
      <p:sp>
        <p:nvSpPr>
          <p:cNvPr id="523" name="Tom Forbes"/>
          <p:cNvSpPr txBox="1">
            <a:spLocks noGrp="1"/>
          </p:cNvSpPr>
          <p:nvPr>
            <p:ph type="body" idx="25"/>
          </p:nvPr>
        </p:nvSpPr>
        <p:spPr>
          <a:xfrm>
            <a:off x="9610284" y="4668451"/>
            <a:ext cx="1247649" cy="313932"/>
          </a:xfrm>
          <a:prstGeom prst="rect">
            <a:avLst/>
          </a:prstGeom>
        </p:spPr>
        <p:txBody>
          <a:bodyPr/>
          <a:lstStyle/>
          <a:p>
            <a:r>
              <a:t>Tom Forbes</a:t>
            </a:r>
          </a:p>
        </p:txBody>
      </p:sp>
      <p:pic>
        <p:nvPicPr>
          <p:cNvPr id="524" name="Screen Shot 2018-09-02 at 6.02.05 AM.png" descr="Screen Shot 2018-09-02 at 6.02.05 AM.png"/>
          <p:cNvPicPr>
            <a:picLocks noChangeAspect="1"/>
          </p:cNvPicPr>
          <p:nvPr/>
        </p:nvPicPr>
        <p:blipFill>
          <a:blip r:embed="rId6">
            <a:extLst/>
          </a:blip>
          <a:stretch>
            <a:fillRect/>
          </a:stretch>
        </p:blipFill>
        <p:spPr>
          <a:xfrm>
            <a:off x="10899329" y="5790879"/>
            <a:ext cx="909306" cy="687808"/>
          </a:xfrm>
          <a:prstGeom prst="rect">
            <a:avLst/>
          </a:prstGeom>
          <a:ln w="12700">
            <a:miter lim="400000"/>
          </a:ln>
        </p:spPr>
      </p:pic>
    </p:spTree>
    <p:extLst>
      <p:ext uri="{BB962C8B-B14F-4D97-AF65-F5344CB8AC3E}">
        <p14:creationId xmlns:p14="http://schemas.microsoft.com/office/powerpoint/2010/main" val="1570557423"/>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Line"/>
          <p:cNvSpPr/>
          <p:nvPr/>
        </p:nvSpPr>
        <p:spPr>
          <a:xfrm>
            <a:off x="232707" y="631476"/>
            <a:ext cx="11726587" cy="1"/>
          </a:xfrm>
          <a:prstGeom prst="line">
            <a:avLst/>
          </a:prstGeom>
          <a:ln w="25400">
            <a:solidFill>
              <a:srgbClr val="4B70AA"/>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32" name="Rectangle"/>
          <p:cNvSpPr/>
          <p:nvPr/>
        </p:nvSpPr>
        <p:spPr>
          <a:xfrm>
            <a:off x="-26649" y="6729275"/>
            <a:ext cx="12245299" cy="128608"/>
          </a:xfrm>
          <a:prstGeom prst="rect">
            <a:avLst/>
          </a:prstGeom>
          <a:solidFill>
            <a:srgbClr val="86AAD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3" name="Surgery Suture Logo-01.png" descr="Surgery Suture Logo-01.png"/>
          <p:cNvPicPr>
            <a:picLocks noChangeAspect="1"/>
          </p:cNvPicPr>
          <p:nvPr/>
        </p:nvPicPr>
        <p:blipFill>
          <a:blip r:embed="rId2">
            <a:extLst/>
          </a:blip>
          <a:stretch>
            <a:fillRect/>
          </a:stretch>
        </p:blipFill>
        <p:spPr>
          <a:xfrm>
            <a:off x="10857264" y="5638643"/>
            <a:ext cx="953839" cy="768174"/>
          </a:xfrm>
          <a:prstGeom prst="rect">
            <a:avLst/>
          </a:prstGeom>
          <a:ln w="12700">
            <a:miter lim="400000"/>
          </a:ln>
        </p:spPr>
      </p:pic>
      <p:sp>
        <p:nvSpPr>
          <p:cNvPr id="1034" name="University of Toronto     Department of Surgery"/>
          <p:cNvSpPr txBox="1"/>
          <p:nvPr/>
        </p:nvSpPr>
        <p:spPr>
          <a:xfrm>
            <a:off x="231308" y="330242"/>
            <a:ext cx="2914259"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defRPr sz="2200" b="0">
                <a:solidFill>
                  <a:srgbClr val="1B2E59"/>
                </a:solidFill>
                <a:latin typeface="Calisto MT"/>
                <a:ea typeface="Calisto MT"/>
                <a:cs typeface="Calisto MT"/>
                <a:sym typeface="Calisto MT"/>
              </a:defRPr>
            </a:lvl1pPr>
          </a:lstStyle>
          <a:p>
            <a:r>
              <a:rPr sz="1100"/>
              <a:t>University of Toronto     Department of Surgery</a:t>
            </a:r>
          </a:p>
        </p:txBody>
      </p:sp>
      <p:sp>
        <p:nvSpPr>
          <p:cNvPr id="1035" name="Line"/>
          <p:cNvSpPr/>
          <p:nvPr/>
        </p:nvSpPr>
        <p:spPr>
          <a:xfrm>
            <a:off x="1639619" y="345051"/>
            <a:ext cx="1" cy="203201"/>
          </a:xfrm>
          <a:prstGeom prst="line">
            <a:avLst/>
          </a:prstGeom>
          <a:ln w="25400">
            <a:solidFill>
              <a:srgbClr val="1B2E59"/>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36" name="Annual Address 2018"/>
          <p:cNvSpPr txBox="1"/>
          <p:nvPr/>
        </p:nvSpPr>
        <p:spPr>
          <a:xfrm>
            <a:off x="10589990" y="330242"/>
            <a:ext cx="1348126"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r" defTabSz="228600">
              <a:defRPr sz="2200" b="0">
                <a:solidFill>
                  <a:srgbClr val="1B2E59"/>
                </a:solidFill>
                <a:latin typeface="Calisto MT"/>
                <a:ea typeface="Calisto MT"/>
                <a:cs typeface="Calisto MT"/>
                <a:sym typeface="Calisto MT"/>
              </a:defRPr>
            </a:pPr>
            <a:r>
              <a:rPr sz="1100"/>
              <a:t>Annual Address </a:t>
            </a:r>
            <a:r>
              <a:rPr sz="1100">
                <a:solidFill>
                  <a:srgbClr val="F59331"/>
                </a:solidFill>
              </a:rPr>
              <a:t>2018</a:t>
            </a:r>
          </a:p>
        </p:txBody>
      </p:sp>
      <p:grpSp>
        <p:nvGrpSpPr>
          <p:cNvPr id="1039" name="Group"/>
          <p:cNvGrpSpPr/>
          <p:nvPr/>
        </p:nvGrpSpPr>
        <p:grpSpPr>
          <a:xfrm>
            <a:off x="494726" y="1574766"/>
            <a:ext cx="3104522" cy="1649969"/>
            <a:chOff x="0" y="0"/>
            <a:chExt cx="6209042" cy="3299935"/>
          </a:xfrm>
        </p:grpSpPr>
        <p:sp>
          <p:nvSpPr>
            <p:cNvPr id="1037" name="Greg Fairn…"/>
            <p:cNvSpPr txBox="1"/>
            <p:nvPr/>
          </p:nvSpPr>
          <p:spPr>
            <a:xfrm>
              <a:off x="3767979" y="1277791"/>
              <a:ext cx="2441063" cy="7444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Greg Fairn</a:t>
              </a:r>
            </a:p>
            <a:p>
              <a:pPr algn="l">
                <a:lnSpc>
                  <a:spcPct val="120000"/>
                </a:lnSpc>
                <a:defRPr b="0" i="1">
                  <a:latin typeface="Calisto MT"/>
                  <a:ea typeface="Calisto MT"/>
                  <a:cs typeface="Calisto MT"/>
                  <a:sym typeface="Calisto MT"/>
                </a:defRPr>
              </a:pPr>
              <a:r>
                <a:rPr sz="900"/>
                <a:t>NSERC</a:t>
              </a:r>
            </a:p>
          </p:txBody>
        </p:sp>
        <p:pic>
          <p:nvPicPr>
            <p:cNvPr id="1038" name="Fairn-Greg.jpg" descr="Fairn-Greg.jpg"/>
            <p:cNvPicPr>
              <a:picLocks noChangeAspect="1"/>
            </p:cNvPicPr>
            <p:nvPr/>
          </p:nvPicPr>
          <p:blipFill>
            <a:blip r:embed="rId3">
              <a:extLst/>
            </a:blip>
            <a:srcRect/>
            <a:stretch>
              <a:fillRect/>
            </a:stretch>
          </p:blipFill>
          <p:spPr>
            <a:xfrm>
              <a:off x="0" y="0"/>
              <a:ext cx="3299935" cy="3299935"/>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8035" y="0"/>
                    <a:pt x="5273" y="1055"/>
                    <a:pt x="3164" y="3164"/>
                  </a:cubicBezTo>
                  <a:cubicBezTo>
                    <a:pt x="1055" y="5273"/>
                    <a:pt x="0" y="8035"/>
                    <a:pt x="0" y="10799"/>
                  </a:cubicBezTo>
                  <a:cubicBezTo>
                    <a:pt x="0" y="13563"/>
                    <a:pt x="1055" y="16327"/>
                    <a:pt x="3164" y="18436"/>
                  </a:cubicBezTo>
                  <a:cubicBezTo>
                    <a:pt x="5273" y="20545"/>
                    <a:pt x="8035" y="21600"/>
                    <a:pt x="10799" y="21600"/>
                  </a:cubicBezTo>
                  <a:cubicBezTo>
                    <a:pt x="13563" y="21600"/>
                    <a:pt x="16327" y="20545"/>
                    <a:pt x="18436" y="18436"/>
                  </a:cubicBezTo>
                  <a:cubicBezTo>
                    <a:pt x="20545" y="16327"/>
                    <a:pt x="21600" y="13563"/>
                    <a:pt x="21600" y="10799"/>
                  </a:cubicBezTo>
                  <a:cubicBezTo>
                    <a:pt x="21600" y="8035"/>
                    <a:pt x="20545" y="5273"/>
                    <a:pt x="18436" y="3164"/>
                  </a:cubicBezTo>
                  <a:cubicBezTo>
                    <a:pt x="16327" y="1055"/>
                    <a:pt x="13563" y="0"/>
                    <a:pt x="10799" y="0"/>
                  </a:cubicBezTo>
                  <a:close/>
                </a:path>
              </a:pathLst>
            </a:custGeom>
            <a:ln w="12700" cap="flat">
              <a:noFill/>
              <a:miter lim="400000"/>
            </a:ln>
            <a:effectLst/>
          </p:spPr>
        </p:pic>
      </p:grpSp>
      <p:grpSp>
        <p:nvGrpSpPr>
          <p:cNvPr id="1042" name="Group"/>
          <p:cNvGrpSpPr/>
          <p:nvPr/>
        </p:nvGrpSpPr>
        <p:grpSpPr>
          <a:xfrm>
            <a:off x="5281226" y="960114"/>
            <a:ext cx="5208077" cy="1735951"/>
            <a:chOff x="0" y="0"/>
            <a:chExt cx="10416151" cy="3471899"/>
          </a:xfrm>
        </p:grpSpPr>
        <p:pic>
          <p:nvPicPr>
            <p:cNvPr id="1040" name="Eubanks.jpeg" descr="Eubanks.jpeg"/>
            <p:cNvPicPr>
              <a:picLocks noChangeAspect="1"/>
            </p:cNvPicPr>
            <p:nvPr/>
          </p:nvPicPr>
          <p:blipFill>
            <a:blip r:embed="rId4">
              <a:extLst/>
            </a:blip>
            <a:srcRect t="8960" b="8958"/>
            <a:stretch>
              <a:fillRect/>
            </a:stretch>
          </p:blipFill>
          <p:spPr>
            <a:xfrm>
              <a:off x="0" y="0"/>
              <a:ext cx="3471799" cy="3471899"/>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2" y="1005"/>
                    <a:pt x="3163" y="3016"/>
                  </a:cubicBezTo>
                  <a:cubicBezTo>
                    <a:pt x="1054" y="5026"/>
                    <a:pt x="0" y="7662"/>
                    <a:pt x="0" y="10297"/>
                  </a:cubicBezTo>
                  <a:cubicBezTo>
                    <a:pt x="0" y="12932"/>
                    <a:pt x="1054" y="15568"/>
                    <a:pt x="3163" y="17579"/>
                  </a:cubicBezTo>
                  <a:cubicBezTo>
                    <a:pt x="7381" y="21600"/>
                    <a:pt x="14219" y="21600"/>
                    <a:pt x="18437" y="17579"/>
                  </a:cubicBezTo>
                  <a:cubicBezTo>
                    <a:pt x="20546" y="15568"/>
                    <a:pt x="21600" y="12932"/>
                    <a:pt x="21600" y="10297"/>
                  </a:cubicBezTo>
                  <a:cubicBezTo>
                    <a:pt x="21600" y="7662"/>
                    <a:pt x="20546" y="5026"/>
                    <a:pt x="18437" y="3016"/>
                  </a:cubicBezTo>
                  <a:cubicBezTo>
                    <a:pt x="16328" y="1005"/>
                    <a:pt x="13564" y="0"/>
                    <a:pt x="10800" y="0"/>
                  </a:cubicBezTo>
                  <a:close/>
                </a:path>
              </a:pathLst>
            </a:custGeom>
            <a:ln w="12700" cap="flat">
              <a:noFill/>
              <a:miter lim="400000"/>
            </a:ln>
            <a:effectLst/>
          </p:spPr>
        </p:pic>
        <p:sp>
          <p:nvSpPr>
            <p:cNvPr id="1041" name="James Eubanks…"/>
            <p:cNvSpPr txBox="1"/>
            <p:nvPr/>
          </p:nvSpPr>
          <p:spPr>
            <a:xfrm>
              <a:off x="4003129" y="1363733"/>
              <a:ext cx="6413022" cy="7444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James Eubanks</a:t>
              </a:r>
            </a:p>
            <a:p>
              <a:pPr algn="l">
                <a:lnSpc>
                  <a:spcPct val="120000"/>
                </a:lnSpc>
                <a:defRPr b="0" i="1">
                  <a:latin typeface="Calisto MT"/>
                  <a:ea typeface="Calisto MT"/>
                  <a:cs typeface="Calisto MT"/>
                  <a:sym typeface="Calisto MT"/>
                </a:defRPr>
              </a:pPr>
              <a:r>
                <a:rPr sz="900"/>
                <a:t>CIHR Project Grant</a:t>
              </a:r>
            </a:p>
          </p:txBody>
        </p:sp>
      </p:grpSp>
      <p:grpSp>
        <p:nvGrpSpPr>
          <p:cNvPr id="1045" name="Group"/>
          <p:cNvGrpSpPr/>
          <p:nvPr/>
        </p:nvGrpSpPr>
        <p:grpSpPr>
          <a:xfrm>
            <a:off x="2531821" y="3190640"/>
            <a:ext cx="4262225" cy="1335684"/>
            <a:chOff x="0" y="0"/>
            <a:chExt cx="8524447" cy="2671366"/>
          </a:xfrm>
        </p:grpSpPr>
        <p:pic>
          <p:nvPicPr>
            <p:cNvPr id="1043" name="faiz.jpg" descr="faiz.jpg"/>
            <p:cNvPicPr>
              <a:picLocks noChangeAspect="1"/>
            </p:cNvPicPr>
            <p:nvPr/>
          </p:nvPicPr>
          <p:blipFill>
            <a:blip r:embed="rId5">
              <a:extLst/>
            </a:blip>
            <a:srcRect r="3" b="3"/>
            <a:stretch>
              <a:fillRect/>
            </a:stretch>
          </p:blipFill>
          <p:spPr>
            <a:xfrm>
              <a:off x="0" y="0"/>
              <a:ext cx="2671366" cy="2671366"/>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cubicBezTo>
                    <a:pt x="8038" y="0"/>
                    <a:pt x="5273" y="1055"/>
                    <a:pt x="3164" y="3164"/>
                  </a:cubicBezTo>
                  <a:cubicBezTo>
                    <a:pt x="1055" y="5273"/>
                    <a:pt x="0" y="8038"/>
                    <a:pt x="0" y="10802"/>
                  </a:cubicBezTo>
                  <a:cubicBezTo>
                    <a:pt x="0" y="13566"/>
                    <a:pt x="1055" y="16327"/>
                    <a:pt x="3164" y="18436"/>
                  </a:cubicBezTo>
                  <a:cubicBezTo>
                    <a:pt x="5273" y="20545"/>
                    <a:pt x="8038" y="21600"/>
                    <a:pt x="10802" y="21600"/>
                  </a:cubicBezTo>
                  <a:cubicBezTo>
                    <a:pt x="13566" y="21600"/>
                    <a:pt x="16327" y="20545"/>
                    <a:pt x="18436" y="18436"/>
                  </a:cubicBezTo>
                  <a:cubicBezTo>
                    <a:pt x="20545" y="16327"/>
                    <a:pt x="21600" y="13566"/>
                    <a:pt x="21600" y="10802"/>
                  </a:cubicBezTo>
                  <a:cubicBezTo>
                    <a:pt x="21600" y="8038"/>
                    <a:pt x="20545" y="5273"/>
                    <a:pt x="18436" y="3164"/>
                  </a:cubicBezTo>
                  <a:cubicBezTo>
                    <a:pt x="16327" y="1055"/>
                    <a:pt x="13566" y="0"/>
                    <a:pt x="10802" y="0"/>
                  </a:cubicBezTo>
                  <a:close/>
                </a:path>
              </a:pathLst>
            </a:custGeom>
            <a:ln w="12700" cap="flat">
              <a:noFill/>
              <a:miter lim="400000"/>
            </a:ln>
            <a:effectLst/>
          </p:spPr>
        </p:pic>
        <p:sp>
          <p:nvSpPr>
            <p:cNvPr id="1044" name="Maryam Faiz…"/>
            <p:cNvSpPr txBox="1"/>
            <p:nvPr/>
          </p:nvSpPr>
          <p:spPr>
            <a:xfrm>
              <a:off x="3280337" y="1003017"/>
              <a:ext cx="5244110" cy="7444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Maryam Faiz</a:t>
              </a:r>
            </a:p>
            <a:p>
              <a:pPr algn="l">
                <a:lnSpc>
                  <a:spcPct val="120000"/>
                </a:lnSpc>
                <a:defRPr b="0" i="1">
                  <a:latin typeface="Calisto MT"/>
                  <a:ea typeface="Calisto MT"/>
                  <a:cs typeface="Calisto MT"/>
                  <a:sym typeface="Calisto MT"/>
                </a:defRPr>
              </a:pPr>
              <a:r>
                <a:rPr sz="900"/>
                <a:t>Connaught New Researcher Award</a:t>
              </a:r>
            </a:p>
          </p:txBody>
        </p:sp>
      </p:grpSp>
      <p:grpSp>
        <p:nvGrpSpPr>
          <p:cNvPr id="1048" name="Group"/>
          <p:cNvGrpSpPr/>
          <p:nvPr/>
        </p:nvGrpSpPr>
        <p:grpSpPr>
          <a:xfrm>
            <a:off x="8035102" y="2360935"/>
            <a:ext cx="4122613" cy="1735933"/>
            <a:chOff x="0" y="0"/>
            <a:chExt cx="8245225" cy="3471863"/>
          </a:xfrm>
        </p:grpSpPr>
        <p:pic>
          <p:nvPicPr>
            <p:cNvPr id="1046" name="finelli copy.jpeg" descr="finelli copy.jpeg"/>
            <p:cNvPicPr>
              <a:picLocks noChangeAspect="1"/>
            </p:cNvPicPr>
            <p:nvPr/>
          </p:nvPicPr>
          <p:blipFill>
            <a:blip r:embed="rId6">
              <a:extLst/>
            </a:blip>
            <a:srcRect r="1" b="1"/>
            <a:stretch>
              <a:fillRect/>
            </a:stretch>
          </p:blipFill>
          <p:spPr>
            <a:xfrm>
              <a:off x="0" y="0"/>
              <a:ext cx="3471863" cy="347186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2" y="1054"/>
                    <a:pt x="3163" y="3163"/>
                  </a:cubicBezTo>
                  <a:cubicBezTo>
                    <a:pt x="1054" y="5272"/>
                    <a:pt x="0" y="8036"/>
                    <a:pt x="0" y="10800"/>
                  </a:cubicBezTo>
                  <a:cubicBezTo>
                    <a:pt x="0" y="13564"/>
                    <a:pt x="1054" y="16328"/>
                    <a:pt x="3163" y="18437"/>
                  </a:cubicBezTo>
                  <a:cubicBezTo>
                    <a:pt x="5272" y="20546"/>
                    <a:pt x="8036" y="21600"/>
                    <a:pt x="10800" y="21600"/>
                  </a:cubicBezTo>
                  <a:cubicBezTo>
                    <a:pt x="13564" y="21600"/>
                    <a:pt x="16328" y="20546"/>
                    <a:pt x="18437" y="18437"/>
                  </a:cubicBezTo>
                  <a:cubicBezTo>
                    <a:pt x="20546" y="16328"/>
                    <a:pt x="21600" y="13564"/>
                    <a:pt x="21600" y="10800"/>
                  </a:cubicBezTo>
                  <a:cubicBezTo>
                    <a:pt x="21600" y="8036"/>
                    <a:pt x="20546" y="5272"/>
                    <a:pt x="18437" y="3163"/>
                  </a:cubicBezTo>
                  <a:cubicBezTo>
                    <a:pt x="16328" y="1054"/>
                    <a:pt x="13564" y="0"/>
                    <a:pt x="10800" y="0"/>
                  </a:cubicBezTo>
                  <a:close/>
                </a:path>
              </a:pathLst>
            </a:custGeom>
            <a:ln w="12700" cap="flat">
              <a:noFill/>
              <a:miter lim="400000"/>
            </a:ln>
            <a:effectLst/>
          </p:spPr>
        </p:pic>
        <p:sp>
          <p:nvSpPr>
            <p:cNvPr id="1047" name="Antonio Finelli…"/>
            <p:cNvSpPr txBox="1"/>
            <p:nvPr/>
          </p:nvSpPr>
          <p:spPr>
            <a:xfrm>
              <a:off x="3958522" y="1363715"/>
              <a:ext cx="4286703" cy="7444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Antonio Finelli</a:t>
              </a:r>
            </a:p>
            <a:p>
              <a:pPr algn="l">
                <a:lnSpc>
                  <a:spcPct val="120000"/>
                </a:lnSpc>
                <a:defRPr b="0" i="1">
                  <a:latin typeface="Calisto MT"/>
                  <a:ea typeface="Calisto MT"/>
                  <a:cs typeface="Calisto MT"/>
                  <a:sym typeface="Calisto MT"/>
                </a:defRPr>
              </a:pPr>
              <a:r>
                <a:rPr sz="900"/>
                <a:t>CIHR Catalyst Grant</a:t>
              </a:r>
            </a:p>
          </p:txBody>
        </p:sp>
      </p:grpSp>
      <p:grpSp>
        <p:nvGrpSpPr>
          <p:cNvPr id="1051" name="Group"/>
          <p:cNvGrpSpPr/>
          <p:nvPr/>
        </p:nvGrpSpPr>
        <p:grpSpPr>
          <a:xfrm>
            <a:off x="6361173" y="4799059"/>
            <a:ext cx="3463844" cy="1597175"/>
            <a:chOff x="0" y="0"/>
            <a:chExt cx="6927686" cy="3194348"/>
          </a:xfrm>
        </p:grpSpPr>
        <p:pic>
          <p:nvPicPr>
            <p:cNvPr id="1049" name="fremes.jpeg" descr="fremes.jpeg"/>
            <p:cNvPicPr>
              <a:picLocks noChangeAspect="1"/>
            </p:cNvPicPr>
            <p:nvPr/>
          </p:nvPicPr>
          <p:blipFill>
            <a:blip r:embed="rId7">
              <a:extLst/>
            </a:blip>
            <a:srcRect t="12184" b="12187"/>
            <a:stretch>
              <a:fillRect/>
            </a:stretch>
          </p:blipFill>
          <p:spPr>
            <a:xfrm>
              <a:off x="0" y="0"/>
              <a:ext cx="3194447" cy="3194348"/>
            </a:xfrm>
            <a:custGeom>
              <a:avLst/>
              <a:gdLst/>
              <a:ahLst/>
              <a:cxnLst>
                <a:cxn ang="0">
                  <a:pos x="wd2" y="hd2"/>
                </a:cxn>
                <a:cxn ang="5400000">
                  <a:pos x="wd2" y="hd2"/>
                </a:cxn>
                <a:cxn ang="10800000">
                  <a:pos x="wd2" y="hd2"/>
                </a:cxn>
                <a:cxn ang="16200000">
                  <a:pos x="wd2" y="hd2"/>
                </a:cxn>
              </a:cxnLst>
              <a:rect l="0" t="0" r="r" b="b"/>
              <a:pathLst>
                <a:path w="21600" h="20595" extrusionOk="0">
                  <a:moveTo>
                    <a:pt x="10801" y="0"/>
                  </a:moveTo>
                  <a:cubicBezTo>
                    <a:pt x="8037" y="0"/>
                    <a:pt x="5273" y="1006"/>
                    <a:pt x="3164" y="3017"/>
                  </a:cubicBezTo>
                  <a:cubicBezTo>
                    <a:pt x="1055" y="5027"/>
                    <a:pt x="0" y="7664"/>
                    <a:pt x="0" y="10299"/>
                  </a:cubicBezTo>
                  <a:cubicBezTo>
                    <a:pt x="0" y="12934"/>
                    <a:pt x="1055" y="15568"/>
                    <a:pt x="3164" y="17579"/>
                  </a:cubicBezTo>
                  <a:cubicBezTo>
                    <a:pt x="7382" y="21600"/>
                    <a:pt x="14218" y="21600"/>
                    <a:pt x="18436" y="17579"/>
                  </a:cubicBezTo>
                  <a:cubicBezTo>
                    <a:pt x="20545" y="15568"/>
                    <a:pt x="21600" y="12934"/>
                    <a:pt x="21600" y="10299"/>
                  </a:cubicBezTo>
                  <a:cubicBezTo>
                    <a:pt x="21600" y="7664"/>
                    <a:pt x="20545" y="5027"/>
                    <a:pt x="18436" y="3017"/>
                  </a:cubicBezTo>
                  <a:cubicBezTo>
                    <a:pt x="16327" y="1006"/>
                    <a:pt x="13565" y="0"/>
                    <a:pt x="10801" y="0"/>
                  </a:cubicBezTo>
                  <a:close/>
                </a:path>
              </a:pathLst>
            </a:custGeom>
            <a:ln w="12700" cap="flat">
              <a:noFill/>
              <a:miter lim="400000"/>
            </a:ln>
            <a:effectLst/>
          </p:spPr>
        </p:pic>
        <p:sp>
          <p:nvSpPr>
            <p:cNvPr id="1050" name="Stephen Fremes…"/>
            <p:cNvSpPr txBox="1"/>
            <p:nvPr/>
          </p:nvSpPr>
          <p:spPr>
            <a:xfrm>
              <a:off x="3733289" y="1307285"/>
              <a:ext cx="3194397" cy="744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Stephen Fremes</a:t>
              </a:r>
            </a:p>
            <a:p>
              <a:pPr algn="l">
                <a:lnSpc>
                  <a:spcPct val="120000"/>
                </a:lnSpc>
                <a:defRPr b="0" i="1">
                  <a:latin typeface="Calisto MT"/>
                  <a:ea typeface="Calisto MT"/>
                  <a:cs typeface="Calisto MT"/>
                  <a:sym typeface="Calisto MT"/>
                </a:defRPr>
              </a:pPr>
              <a:r>
                <a:rPr sz="900"/>
                <a:t>CIHR Project Grant</a:t>
              </a:r>
            </a:p>
          </p:txBody>
        </p:sp>
      </p:grpSp>
      <p:grpSp>
        <p:nvGrpSpPr>
          <p:cNvPr id="1054" name="Group"/>
          <p:cNvGrpSpPr/>
          <p:nvPr/>
        </p:nvGrpSpPr>
        <p:grpSpPr>
          <a:xfrm>
            <a:off x="651905" y="4881337"/>
            <a:ext cx="3346358" cy="1514879"/>
            <a:chOff x="0" y="0"/>
            <a:chExt cx="6692713" cy="3029756"/>
          </a:xfrm>
        </p:grpSpPr>
        <p:pic>
          <p:nvPicPr>
            <p:cNvPr id="1052" name="Forbes.jpg" descr="Forbes.jpg"/>
            <p:cNvPicPr>
              <a:picLocks noChangeAspect="1"/>
            </p:cNvPicPr>
            <p:nvPr/>
          </p:nvPicPr>
          <p:blipFill>
            <a:blip r:embed="rId8">
              <a:extLst/>
            </a:blip>
            <a:srcRect t="3066" r="4" b="24710"/>
            <a:stretch>
              <a:fillRect/>
            </a:stretch>
          </p:blipFill>
          <p:spPr>
            <a:xfrm>
              <a:off x="0" y="0"/>
              <a:ext cx="3029744" cy="3029756"/>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2" y="1005"/>
                    <a:pt x="3163" y="3016"/>
                  </a:cubicBezTo>
                  <a:cubicBezTo>
                    <a:pt x="1054" y="5027"/>
                    <a:pt x="0" y="7662"/>
                    <a:pt x="0" y="10297"/>
                  </a:cubicBezTo>
                  <a:cubicBezTo>
                    <a:pt x="0" y="12933"/>
                    <a:pt x="1054" y="15568"/>
                    <a:pt x="3163" y="17578"/>
                  </a:cubicBezTo>
                  <a:cubicBezTo>
                    <a:pt x="7381" y="21600"/>
                    <a:pt x="14219" y="21600"/>
                    <a:pt x="18437" y="17578"/>
                  </a:cubicBezTo>
                  <a:cubicBezTo>
                    <a:pt x="20546" y="15568"/>
                    <a:pt x="21600" y="12933"/>
                    <a:pt x="21600" y="10297"/>
                  </a:cubicBezTo>
                  <a:cubicBezTo>
                    <a:pt x="21600" y="7662"/>
                    <a:pt x="20546" y="5027"/>
                    <a:pt x="18437" y="3016"/>
                  </a:cubicBezTo>
                  <a:cubicBezTo>
                    <a:pt x="16328" y="1005"/>
                    <a:pt x="13564" y="0"/>
                    <a:pt x="10800" y="0"/>
                  </a:cubicBezTo>
                  <a:close/>
                </a:path>
              </a:pathLst>
            </a:custGeom>
            <a:ln w="12700" cap="flat">
              <a:noFill/>
              <a:miter lim="400000"/>
            </a:ln>
            <a:effectLst/>
          </p:spPr>
        </p:pic>
        <p:sp>
          <p:nvSpPr>
            <p:cNvPr id="1053" name="Tom Forbes…"/>
            <p:cNvSpPr txBox="1"/>
            <p:nvPr/>
          </p:nvSpPr>
          <p:spPr>
            <a:xfrm>
              <a:off x="3498314" y="1321847"/>
              <a:ext cx="3194399" cy="744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Tom Forbes</a:t>
              </a:r>
            </a:p>
            <a:p>
              <a:pPr algn="l">
                <a:lnSpc>
                  <a:spcPct val="120000"/>
                </a:lnSpc>
                <a:defRPr b="0" i="1">
                  <a:latin typeface="Calisto MT"/>
                  <a:ea typeface="Calisto MT"/>
                  <a:cs typeface="Calisto MT"/>
                  <a:sym typeface="Calisto MT"/>
                </a:defRPr>
              </a:pPr>
              <a:r>
                <a:rPr sz="900"/>
                <a:t>PSI Grant</a:t>
              </a:r>
            </a:p>
          </p:txBody>
        </p:sp>
      </p:grpSp>
      <p:sp>
        <p:nvSpPr>
          <p:cNvPr id="1055" name="GRANT RECIPIENTS JULY 1, 2017 - JUNE 30, 2018"/>
          <p:cNvSpPr txBox="1"/>
          <p:nvPr/>
        </p:nvSpPr>
        <p:spPr>
          <a:xfrm>
            <a:off x="180767" y="740005"/>
            <a:ext cx="2702919" cy="897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l">
              <a:defRPr sz="4000" b="0"/>
            </a:pPr>
            <a:r>
              <a:rPr sz="2000">
                <a:latin typeface="Futura"/>
                <a:ea typeface="Futura"/>
                <a:cs typeface="Futura"/>
                <a:sym typeface="Futura"/>
              </a:rPr>
              <a:t>GRANT RECIPIENTS</a:t>
            </a:r>
            <a:br>
              <a:rPr sz="2000">
                <a:latin typeface="Futura"/>
                <a:ea typeface="Futura"/>
                <a:cs typeface="Futura"/>
                <a:sym typeface="Futura"/>
              </a:rPr>
            </a:br>
            <a:r>
              <a:rPr sz="1500">
                <a:solidFill>
                  <a:srgbClr val="F7941D"/>
                </a:solidFill>
                <a:latin typeface="Futura"/>
                <a:ea typeface="Futura"/>
                <a:cs typeface="Futura"/>
                <a:sym typeface="Futura"/>
              </a:rPr>
              <a:t>JULY 1, 2017 - JUNE 30, 2018</a:t>
            </a:r>
            <a:br>
              <a:rPr sz="2000"/>
            </a:br>
            <a:endParaRPr sz="2000"/>
          </a:p>
        </p:txBody>
      </p:sp>
    </p:spTree>
    <p:extLst>
      <p:ext uri="{BB962C8B-B14F-4D97-AF65-F5344CB8AC3E}">
        <p14:creationId xmlns:p14="http://schemas.microsoft.com/office/powerpoint/2010/main" val="449449037"/>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045"/>
                                        </p:tgtEl>
                                        <p:attrNameLst>
                                          <p:attrName>style.visibility</p:attrName>
                                        </p:attrNameLst>
                                      </p:cBhvr>
                                      <p:to>
                                        <p:strVal val="visible"/>
                                      </p:to>
                                    </p:set>
                                    <p:animEffect transition="in" filter="dissolve">
                                      <p:cBhvr>
                                        <p:cTn id="7" dur="1000"/>
                                        <p:tgtEl>
                                          <p:spTgt spid="1045"/>
                                        </p:tgtEl>
                                      </p:cBhvr>
                                    </p:animEffect>
                                  </p:childTnLst>
                                </p:cTn>
                              </p:par>
                            </p:childTnLst>
                          </p:cTn>
                        </p:par>
                        <p:par>
                          <p:cTn id="8" fill="hold">
                            <p:stCondLst>
                              <p:cond delay="1000"/>
                            </p:stCondLst>
                            <p:childTnLst>
                              <p:par>
                                <p:cTn id="9" presetID="9" presetClass="entr" fill="hold" grpId="0" nodeType="afterEffect">
                                  <p:stCondLst>
                                    <p:cond delay="0"/>
                                  </p:stCondLst>
                                  <p:iterate>
                                    <p:tmAbs val="0"/>
                                  </p:iterate>
                                  <p:childTnLst>
                                    <p:set>
                                      <p:cBhvr>
                                        <p:cTn id="10" fill="hold"/>
                                        <p:tgtEl>
                                          <p:spTgt spid="1054"/>
                                        </p:tgtEl>
                                        <p:attrNameLst>
                                          <p:attrName>style.visibility</p:attrName>
                                        </p:attrNameLst>
                                      </p:cBhvr>
                                      <p:to>
                                        <p:strVal val="visible"/>
                                      </p:to>
                                    </p:set>
                                    <p:animEffect transition="in" filter="dissolve">
                                      <p:cBhvr>
                                        <p:cTn id="11" dur="1000"/>
                                        <p:tgtEl>
                                          <p:spTgt spid="1054"/>
                                        </p:tgtEl>
                                      </p:cBhvr>
                                    </p:animEffect>
                                  </p:childTnLst>
                                </p:cTn>
                              </p:par>
                            </p:childTnLst>
                          </p:cTn>
                        </p:par>
                        <p:par>
                          <p:cTn id="12" fill="hold">
                            <p:stCondLst>
                              <p:cond delay="2000"/>
                            </p:stCondLst>
                            <p:childTnLst>
                              <p:par>
                                <p:cTn id="13" presetID="9" presetClass="entr" fill="hold" grpId="0" nodeType="afterEffect">
                                  <p:stCondLst>
                                    <p:cond delay="0"/>
                                  </p:stCondLst>
                                  <p:iterate>
                                    <p:tmAbs val="0"/>
                                  </p:iterate>
                                  <p:childTnLst>
                                    <p:set>
                                      <p:cBhvr>
                                        <p:cTn id="14" fill="hold"/>
                                        <p:tgtEl>
                                          <p:spTgt spid="1042"/>
                                        </p:tgtEl>
                                        <p:attrNameLst>
                                          <p:attrName>style.visibility</p:attrName>
                                        </p:attrNameLst>
                                      </p:cBhvr>
                                      <p:to>
                                        <p:strVal val="visible"/>
                                      </p:to>
                                    </p:set>
                                    <p:animEffect transition="in" filter="dissolve">
                                      <p:cBhvr>
                                        <p:cTn id="15" dur="1000"/>
                                        <p:tgtEl>
                                          <p:spTgt spid="1042"/>
                                        </p:tgtEl>
                                      </p:cBhvr>
                                    </p:animEffect>
                                  </p:childTnLst>
                                </p:cTn>
                              </p:par>
                            </p:childTnLst>
                          </p:cTn>
                        </p:par>
                        <p:par>
                          <p:cTn id="16" fill="hold">
                            <p:stCondLst>
                              <p:cond delay="3000"/>
                            </p:stCondLst>
                            <p:childTnLst>
                              <p:par>
                                <p:cTn id="17" presetID="9" presetClass="entr" fill="hold" grpId="0" nodeType="afterEffect">
                                  <p:stCondLst>
                                    <p:cond delay="0"/>
                                  </p:stCondLst>
                                  <p:iterate>
                                    <p:tmAbs val="0"/>
                                  </p:iterate>
                                  <p:childTnLst>
                                    <p:set>
                                      <p:cBhvr>
                                        <p:cTn id="18" fill="hold"/>
                                        <p:tgtEl>
                                          <p:spTgt spid="1048"/>
                                        </p:tgtEl>
                                        <p:attrNameLst>
                                          <p:attrName>style.visibility</p:attrName>
                                        </p:attrNameLst>
                                      </p:cBhvr>
                                      <p:to>
                                        <p:strVal val="visible"/>
                                      </p:to>
                                    </p:set>
                                    <p:animEffect transition="in" filter="dissolve">
                                      <p:cBhvr>
                                        <p:cTn id="19" dur="1000"/>
                                        <p:tgtEl>
                                          <p:spTgt spid="1048"/>
                                        </p:tgtEl>
                                      </p:cBhvr>
                                    </p:animEffect>
                                  </p:childTnLst>
                                </p:cTn>
                              </p:par>
                            </p:childTnLst>
                          </p:cTn>
                        </p:par>
                        <p:par>
                          <p:cTn id="20" fill="hold">
                            <p:stCondLst>
                              <p:cond delay="4000"/>
                            </p:stCondLst>
                            <p:childTnLst>
                              <p:par>
                                <p:cTn id="21" presetID="9" presetClass="entr" fill="hold" grpId="0" nodeType="afterEffect">
                                  <p:stCondLst>
                                    <p:cond delay="0"/>
                                  </p:stCondLst>
                                  <p:iterate>
                                    <p:tmAbs val="0"/>
                                  </p:iterate>
                                  <p:childTnLst>
                                    <p:set>
                                      <p:cBhvr>
                                        <p:cTn id="22" fill="hold"/>
                                        <p:tgtEl>
                                          <p:spTgt spid="1051"/>
                                        </p:tgtEl>
                                        <p:attrNameLst>
                                          <p:attrName>style.visibility</p:attrName>
                                        </p:attrNameLst>
                                      </p:cBhvr>
                                      <p:to>
                                        <p:strVal val="visible"/>
                                      </p:to>
                                    </p:set>
                                    <p:animEffect transition="in" filter="dissolve">
                                      <p:cBhvr>
                                        <p:cTn id="23" dur="1000"/>
                                        <p:tgtEl>
                                          <p:spTgt spid="1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2" grpId="0" animBg="1" advAuto="0"/>
      <p:bldP spid="1045" grpId="0" animBg="1" advAuto="0"/>
      <p:bldP spid="1048" grpId="0" animBg="1" advAuto="0"/>
      <p:bldP spid="1051" grpId="0" animBg="1" advAuto="0"/>
      <p:bldP spid="1054" grpId="0"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 name="Line"/>
          <p:cNvSpPr/>
          <p:nvPr/>
        </p:nvSpPr>
        <p:spPr>
          <a:xfrm>
            <a:off x="232707" y="631476"/>
            <a:ext cx="11726587" cy="1"/>
          </a:xfrm>
          <a:prstGeom prst="line">
            <a:avLst/>
          </a:prstGeom>
          <a:ln w="25400">
            <a:solidFill>
              <a:srgbClr val="4B70AA"/>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58" name="Rectangle"/>
          <p:cNvSpPr/>
          <p:nvPr/>
        </p:nvSpPr>
        <p:spPr>
          <a:xfrm>
            <a:off x="-26649" y="6729275"/>
            <a:ext cx="12245299" cy="128608"/>
          </a:xfrm>
          <a:prstGeom prst="rect">
            <a:avLst/>
          </a:prstGeom>
          <a:solidFill>
            <a:srgbClr val="86AAD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59" name="Surgery Suture Logo-01.png" descr="Surgery Suture Logo-01.png"/>
          <p:cNvPicPr>
            <a:picLocks noChangeAspect="1"/>
          </p:cNvPicPr>
          <p:nvPr/>
        </p:nvPicPr>
        <p:blipFill>
          <a:blip r:embed="rId2">
            <a:extLst/>
          </a:blip>
          <a:stretch>
            <a:fillRect/>
          </a:stretch>
        </p:blipFill>
        <p:spPr>
          <a:xfrm>
            <a:off x="10857264" y="5638643"/>
            <a:ext cx="953839" cy="768174"/>
          </a:xfrm>
          <a:prstGeom prst="rect">
            <a:avLst/>
          </a:prstGeom>
          <a:ln w="12700">
            <a:miter lim="400000"/>
          </a:ln>
        </p:spPr>
      </p:pic>
      <p:sp>
        <p:nvSpPr>
          <p:cNvPr id="1060" name="GRANTS RECIPIENTS JULY 1, 2017 - JUNE 30, 2018"/>
          <p:cNvSpPr txBox="1"/>
          <p:nvPr/>
        </p:nvSpPr>
        <p:spPr>
          <a:xfrm>
            <a:off x="297124" y="763727"/>
            <a:ext cx="2702919" cy="897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l">
              <a:defRPr sz="4000" b="0"/>
            </a:pPr>
            <a:r>
              <a:rPr sz="2000">
                <a:latin typeface="Futura"/>
                <a:ea typeface="Futura"/>
                <a:cs typeface="Futura"/>
                <a:sym typeface="Futura"/>
              </a:rPr>
              <a:t>GRANTS RECIPIENTS</a:t>
            </a:r>
            <a:br>
              <a:rPr sz="2000">
                <a:latin typeface="Futura"/>
                <a:ea typeface="Futura"/>
                <a:cs typeface="Futura"/>
                <a:sym typeface="Futura"/>
              </a:rPr>
            </a:br>
            <a:r>
              <a:rPr sz="1500">
                <a:solidFill>
                  <a:srgbClr val="F7941D"/>
                </a:solidFill>
                <a:latin typeface="Futura"/>
                <a:ea typeface="Futura"/>
                <a:cs typeface="Futura"/>
                <a:sym typeface="Futura"/>
              </a:rPr>
              <a:t>JULY 1, 2017 - JUNE 30, 2018</a:t>
            </a:r>
            <a:br>
              <a:rPr sz="2000"/>
            </a:br>
            <a:endParaRPr sz="2000"/>
          </a:p>
        </p:txBody>
      </p:sp>
      <p:sp>
        <p:nvSpPr>
          <p:cNvPr id="1061" name="Rebecca Gladdy…"/>
          <p:cNvSpPr txBox="1"/>
          <p:nvPr/>
        </p:nvSpPr>
        <p:spPr>
          <a:xfrm>
            <a:off x="2019840" y="2109468"/>
            <a:ext cx="3052705" cy="372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algn="l">
              <a:lnSpc>
                <a:spcPct val="120000"/>
              </a:lnSpc>
              <a:defRPr>
                <a:latin typeface="Calisto MT"/>
                <a:ea typeface="Calisto MT"/>
                <a:cs typeface="Calisto MT"/>
                <a:sym typeface="Calisto MT"/>
              </a:defRPr>
            </a:pPr>
            <a:r>
              <a:rPr sz="900"/>
              <a:t>Rebecca Gladdy</a:t>
            </a:r>
          </a:p>
          <a:p>
            <a:pPr algn="l">
              <a:lnSpc>
                <a:spcPct val="120000"/>
              </a:lnSpc>
              <a:defRPr b="0" i="1">
                <a:latin typeface="Calisto MT"/>
                <a:ea typeface="Calisto MT"/>
                <a:cs typeface="Calisto MT"/>
                <a:sym typeface="Calisto MT"/>
              </a:defRPr>
            </a:pPr>
            <a:r>
              <a:rPr sz="900"/>
              <a:t>McLaughlin Centre Accelerator Grant</a:t>
            </a:r>
          </a:p>
        </p:txBody>
      </p:sp>
      <p:sp>
        <p:nvSpPr>
          <p:cNvPr id="1062" name="University of Toronto     Department of Surgery"/>
          <p:cNvSpPr txBox="1"/>
          <p:nvPr/>
        </p:nvSpPr>
        <p:spPr>
          <a:xfrm>
            <a:off x="231308" y="330242"/>
            <a:ext cx="2914259"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defRPr sz="2200" b="0">
                <a:solidFill>
                  <a:srgbClr val="1B2E59"/>
                </a:solidFill>
                <a:latin typeface="Calisto MT"/>
                <a:ea typeface="Calisto MT"/>
                <a:cs typeface="Calisto MT"/>
                <a:sym typeface="Calisto MT"/>
              </a:defRPr>
            </a:lvl1pPr>
          </a:lstStyle>
          <a:p>
            <a:r>
              <a:rPr sz="1100"/>
              <a:t>University of Toronto     Department of Surgery</a:t>
            </a:r>
          </a:p>
        </p:txBody>
      </p:sp>
      <p:sp>
        <p:nvSpPr>
          <p:cNvPr id="1063" name="Line"/>
          <p:cNvSpPr/>
          <p:nvPr/>
        </p:nvSpPr>
        <p:spPr>
          <a:xfrm>
            <a:off x="1639619" y="345051"/>
            <a:ext cx="1" cy="203201"/>
          </a:xfrm>
          <a:prstGeom prst="line">
            <a:avLst/>
          </a:prstGeom>
          <a:ln w="25400">
            <a:solidFill>
              <a:srgbClr val="1B2E59"/>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64" name="Annual Address 2018"/>
          <p:cNvSpPr txBox="1"/>
          <p:nvPr/>
        </p:nvSpPr>
        <p:spPr>
          <a:xfrm>
            <a:off x="10589990" y="330242"/>
            <a:ext cx="1348126"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r" defTabSz="228600">
              <a:defRPr sz="2200" b="0">
                <a:solidFill>
                  <a:srgbClr val="1B2E59"/>
                </a:solidFill>
                <a:latin typeface="Calisto MT"/>
                <a:ea typeface="Calisto MT"/>
                <a:cs typeface="Calisto MT"/>
                <a:sym typeface="Calisto MT"/>
              </a:defRPr>
            </a:pPr>
            <a:r>
              <a:rPr sz="1100"/>
              <a:t>Annual Address </a:t>
            </a:r>
            <a:r>
              <a:rPr sz="1100">
                <a:solidFill>
                  <a:srgbClr val="F59331"/>
                </a:solidFill>
              </a:rPr>
              <a:t>2018</a:t>
            </a:r>
          </a:p>
        </p:txBody>
      </p:sp>
      <p:pic>
        <p:nvPicPr>
          <p:cNvPr id="1065" name="Gladdy.jpg" descr="Gladdy.jpg"/>
          <p:cNvPicPr>
            <a:picLocks noChangeAspect="1"/>
          </p:cNvPicPr>
          <p:nvPr/>
        </p:nvPicPr>
        <p:blipFill>
          <a:blip r:embed="rId3">
            <a:extLst/>
          </a:blip>
          <a:srcRect t="772" b="23466"/>
          <a:stretch>
            <a:fillRect/>
          </a:stretch>
        </p:blipFill>
        <p:spPr>
          <a:xfrm>
            <a:off x="257643" y="1515483"/>
            <a:ext cx="1560116" cy="1560188"/>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1" y="1004"/>
                  <a:pt x="3162" y="3015"/>
                </a:cubicBezTo>
                <a:cubicBezTo>
                  <a:pt x="1053" y="5026"/>
                  <a:pt x="0" y="7662"/>
                  <a:pt x="0" y="10297"/>
                </a:cubicBezTo>
                <a:cubicBezTo>
                  <a:pt x="0" y="12932"/>
                  <a:pt x="1053" y="15568"/>
                  <a:pt x="3162" y="17579"/>
                </a:cubicBezTo>
                <a:cubicBezTo>
                  <a:pt x="7380" y="21600"/>
                  <a:pt x="14220" y="21600"/>
                  <a:pt x="18438" y="17579"/>
                </a:cubicBezTo>
                <a:cubicBezTo>
                  <a:pt x="20547" y="15568"/>
                  <a:pt x="21600" y="12932"/>
                  <a:pt x="21600" y="10297"/>
                </a:cubicBezTo>
                <a:cubicBezTo>
                  <a:pt x="21600" y="7662"/>
                  <a:pt x="20547" y="5026"/>
                  <a:pt x="18438" y="3015"/>
                </a:cubicBezTo>
                <a:cubicBezTo>
                  <a:pt x="16329" y="1004"/>
                  <a:pt x="13564" y="0"/>
                  <a:pt x="10800" y="0"/>
                </a:cubicBezTo>
                <a:close/>
              </a:path>
            </a:pathLst>
          </a:custGeom>
          <a:ln w="12700">
            <a:miter lim="400000"/>
          </a:ln>
        </p:spPr>
      </p:pic>
      <p:grpSp>
        <p:nvGrpSpPr>
          <p:cNvPr id="1068" name="Group"/>
          <p:cNvGrpSpPr/>
          <p:nvPr/>
        </p:nvGrpSpPr>
        <p:grpSpPr>
          <a:xfrm>
            <a:off x="6449626" y="877667"/>
            <a:ext cx="4928677" cy="1490459"/>
            <a:chOff x="0" y="0"/>
            <a:chExt cx="9857351" cy="2980915"/>
          </a:xfrm>
        </p:grpSpPr>
        <p:pic>
          <p:nvPicPr>
            <p:cNvPr id="1066" name="Gagliardi A.jpeg" descr="Gagliardi A.jpeg"/>
            <p:cNvPicPr>
              <a:picLocks noChangeAspect="1"/>
            </p:cNvPicPr>
            <p:nvPr/>
          </p:nvPicPr>
          <p:blipFill>
            <a:blip r:embed="rId4">
              <a:extLst/>
            </a:blip>
            <a:srcRect t="12686" b="12687"/>
            <a:stretch>
              <a:fillRect/>
            </a:stretch>
          </p:blipFill>
          <p:spPr>
            <a:xfrm>
              <a:off x="0" y="0"/>
              <a:ext cx="2980929" cy="2980915"/>
            </a:xfrm>
            <a:custGeom>
              <a:avLst/>
              <a:gdLst/>
              <a:ahLst/>
              <a:cxnLst>
                <a:cxn ang="0">
                  <a:pos x="wd2" y="hd2"/>
                </a:cxn>
                <a:cxn ang="5400000">
                  <a:pos x="wd2" y="hd2"/>
                </a:cxn>
                <a:cxn ang="10800000">
                  <a:pos x="wd2" y="hd2"/>
                </a:cxn>
                <a:cxn ang="16200000">
                  <a:pos x="wd2" y="hd2"/>
                </a:cxn>
              </a:cxnLst>
              <a:rect l="0" t="0" r="r" b="b"/>
              <a:pathLst>
                <a:path w="21600" h="20595" extrusionOk="0">
                  <a:moveTo>
                    <a:pt x="10801" y="0"/>
                  </a:moveTo>
                  <a:cubicBezTo>
                    <a:pt x="8037" y="0"/>
                    <a:pt x="5272" y="1005"/>
                    <a:pt x="3163" y="3016"/>
                  </a:cubicBezTo>
                  <a:cubicBezTo>
                    <a:pt x="1055" y="5027"/>
                    <a:pt x="0" y="7663"/>
                    <a:pt x="0" y="10299"/>
                  </a:cubicBezTo>
                  <a:cubicBezTo>
                    <a:pt x="0" y="12934"/>
                    <a:pt x="1055" y="15568"/>
                    <a:pt x="3163" y="17579"/>
                  </a:cubicBezTo>
                  <a:cubicBezTo>
                    <a:pt x="7381" y="21600"/>
                    <a:pt x="14219" y="21600"/>
                    <a:pt x="18437" y="17579"/>
                  </a:cubicBezTo>
                  <a:cubicBezTo>
                    <a:pt x="20545" y="15568"/>
                    <a:pt x="21600" y="12934"/>
                    <a:pt x="21600" y="10299"/>
                  </a:cubicBezTo>
                  <a:cubicBezTo>
                    <a:pt x="21600" y="7663"/>
                    <a:pt x="20545" y="5027"/>
                    <a:pt x="18437" y="3016"/>
                  </a:cubicBezTo>
                  <a:cubicBezTo>
                    <a:pt x="16328" y="1005"/>
                    <a:pt x="13565" y="0"/>
                    <a:pt x="10801" y="0"/>
                  </a:cubicBezTo>
                  <a:close/>
                </a:path>
              </a:pathLst>
            </a:custGeom>
            <a:ln w="12700" cap="flat">
              <a:noFill/>
              <a:miter lim="400000"/>
            </a:ln>
            <a:effectLst/>
          </p:spPr>
        </p:pic>
        <p:sp>
          <p:nvSpPr>
            <p:cNvPr id="1067" name="Anna Gagliardi…"/>
            <p:cNvSpPr txBox="1"/>
            <p:nvPr/>
          </p:nvSpPr>
          <p:spPr>
            <a:xfrm>
              <a:off x="3444329" y="963493"/>
              <a:ext cx="6413022" cy="7444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Anna Gagliardi</a:t>
              </a:r>
            </a:p>
            <a:p>
              <a:pPr algn="l">
                <a:lnSpc>
                  <a:spcPct val="120000"/>
                </a:lnSpc>
                <a:defRPr b="0" i="1">
                  <a:latin typeface="Calisto MT"/>
                  <a:ea typeface="Calisto MT"/>
                  <a:cs typeface="Calisto MT"/>
                  <a:sym typeface="Calisto MT"/>
                </a:defRPr>
              </a:pPr>
              <a:r>
                <a:rPr sz="900"/>
                <a:t>CIHR Project Grant</a:t>
              </a:r>
            </a:p>
          </p:txBody>
        </p:sp>
      </p:grpSp>
      <p:grpSp>
        <p:nvGrpSpPr>
          <p:cNvPr id="1071" name="Group"/>
          <p:cNvGrpSpPr/>
          <p:nvPr/>
        </p:nvGrpSpPr>
        <p:grpSpPr>
          <a:xfrm>
            <a:off x="1416960" y="3391826"/>
            <a:ext cx="4933999" cy="1335638"/>
            <a:chOff x="0" y="0"/>
            <a:chExt cx="9867997" cy="2671275"/>
          </a:xfrm>
        </p:grpSpPr>
        <p:pic>
          <p:nvPicPr>
            <p:cNvPr id="1069" name="Govindarajan, A.jpg" descr="Govindarajan, A.jpg"/>
            <p:cNvPicPr>
              <a:picLocks noChangeAspect="1"/>
            </p:cNvPicPr>
            <p:nvPr/>
          </p:nvPicPr>
          <p:blipFill>
            <a:blip r:embed="rId5">
              <a:extLst/>
            </a:blip>
            <a:srcRect t="4409" r="3" b="28738"/>
            <a:stretch>
              <a:fillRect/>
            </a:stretch>
          </p:blipFill>
          <p:spPr>
            <a:xfrm>
              <a:off x="0" y="0"/>
              <a:ext cx="2671366" cy="2671275"/>
            </a:xfrm>
            <a:custGeom>
              <a:avLst/>
              <a:gdLst/>
              <a:ahLst/>
              <a:cxnLst>
                <a:cxn ang="0">
                  <a:pos x="wd2" y="hd2"/>
                </a:cxn>
                <a:cxn ang="5400000">
                  <a:pos x="wd2" y="hd2"/>
                </a:cxn>
                <a:cxn ang="10800000">
                  <a:pos x="wd2" y="hd2"/>
                </a:cxn>
                <a:cxn ang="16200000">
                  <a:pos x="wd2" y="hd2"/>
                </a:cxn>
              </a:cxnLst>
              <a:rect l="0" t="0" r="r" b="b"/>
              <a:pathLst>
                <a:path w="21600" h="20595" extrusionOk="0">
                  <a:moveTo>
                    <a:pt x="10802" y="0"/>
                  </a:moveTo>
                  <a:cubicBezTo>
                    <a:pt x="8038" y="0"/>
                    <a:pt x="5273" y="1006"/>
                    <a:pt x="3164" y="3017"/>
                  </a:cubicBezTo>
                  <a:cubicBezTo>
                    <a:pt x="1055" y="5028"/>
                    <a:pt x="0" y="7664"/>
                    <a:pt x="0" y="10299"/>
                  </a:cubicBezTo>
                  <a:cubicBezTo>
                    <a:pt x="0" y="12935"/>
                    <a:pt x="1055" y="15568"/>
                    <a:pt x="3164" y="17578"/>
                  </a:cubicBezTo>
                  <a:cubicBezTo>
                    <a:pt x="7382" y="21600"/>
                    <a:pt x="14218" y="21600"/>
                    <a:pt x="18436" y="17578"/>
                  </a:cubicBezTo>
                  <a:cubicBezTo>
                    <a:pt x="20545" y="15568"/>
                    <a:pt x="21600" y="12935"/>
                    <a:pt x="21600" y="10299"/>
                  </a:cubicBezTo>
                  <a:cubicBezTo>
                    <a:pt x="21600" y="7664"/>
                    <a:pt x="20545" y="5028"/>
                    <a:pt x="18436" y="3017"/>
                  </a:cubicBezTo>
                  <a:cubicBezTo>
                    <a:pt x="16327" y="1006"/>
                    <a:pt x="13566" y="0"/>
                    <a:pt x="10802" y="0"/>
                  </a:cubicBezTo>
                  <a:close/>
                </a:path>
              </a:pathLst>
            </a:custGeom>
            <a:ln w="12700" cap="flat">
              <a:noFill/>
              <a:miter lim="400000"/>
            </a:ln>
            <a:effectLst/>
          </p:spPr>
        </p:pic>
        <p:sp>
          <p:nvSpPr>
            <p:cNvPr id="1070" name="Anand Govindarajan…"/>
            <p:cNvSpPr txBox="1"/>
            <p:nvPr/>
          </p:nvSpPr>
          <p:spPr>
            <a:xfrm>
              <a:off x="2988370" y="963420"/>
              <a:ext cx="6879627" cy="744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Anand Govindarajan</a:t>
              </a:r>
            </a:p>
            <a:p>
              <a:pPr algn="l">
                <a:lnSpc>
                  <a:spcPct val="120000"/>
                </a:lnSpc>
                <a:defRPr b="0" i="1">
                  <a:latin typeface="Calisto MT"/>
                  <a:ea typeface="Calisto MT"/>
                  <a:cs typeface="Calisto MT"/>
                  <a:sym typeface="Calisto MT"/>
                </a:defRPr>
              </a:pPr>
              <a:r>
                <a:rPr sz="900"/>
                <a:t>Innovation Funds in Surgical Oncology</a:t>
              </a:r>
            </a:p>
          </p:txBody>
        </p:sp>
      </p:grpSp>
      <p:grpSp>
        <p:nvGrpSpPr>
          <p:cNvPr id="1077" name="Group"/>
          <p:cNvGrpSpPr/>
          <p:nvPr/>
        </p:nvGrpSpPr>
        <p:grpSpPr>
          <a:xfrm>
            <a:off x="6373873" y="2889796"/>
            <a:ext cx="5168829" cy="3192994"/>
            <a:chOff x="0" y="-1"/>
            <a:chExt cx="10337656" cy="6385985"/>
          </a:xfrm>
        </p:grpSpPr>
        <p:pic>
          <p:nvPicPr>
            <p:cNvPr id="1072" name="Hallet, J.jpg" descr="Hallet, J.jpg"/>
            <p:cNvPicPr>
              <a:picLocks noChangeAspect="1"/>
            </p:cNvPicPr>
            <p:nvPr/>
          </p:nvPicPr>
          <p:blipFill>
            <a:blip r:embed="rId6">
              <a:extLst/>
            </a:blip>
            <a:srcRect r="3" b="3"/>
            <a:stretch>
              <a:fillRect/>
            </a:stretch>
          </p:blipFill>
          <p:spPr>
            <a:xfrm>
              <a:off x="0" y="3714617"/>
              <a:ext cx="2671366" cy="2671367"/>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cubicBezTo>
                    <a:pt x="8038" y="0"/>
                    <a:pt x="5273" y="1055"/>
                    <a:pt x="3164" y="3164"/>
                  </a:cubicBezTo>
                  <a:cubicBezTo>
                    <a:pt x="1055" y="5273"/>
                    <a:pt x="0" y="8038"/>
                    <a:pt x="0" y="10802"/>
                  </a:cubicBezTo>
                  <a:cubicBezTo>
                    <a:pt x="0" y="13566"/>
                    <a:pt x="1055" y="16327"/>
                    <a:pt x="3164" y="18436"/>
                  </a:cubicBezTo>
                  <a:cubicBezTo>
                    <a:pt x="5273" y="20545"/>
                    <a:pt x="8038" y="21600"/>
                    <a:pt x="10802" y="21600"/>
                  </a:cubicBezTo>
                  <a:cubicBezTo>
                    <a:pt x="13566" y="21600"/>
                    <a:pt x="16327" y="20545"/>
                    <a:pt x="18436" y="18436"/>
                  </a:cubicBezTo>
                  <a:cubicBezTo>
                    <a:pt x="20545" y="16327"/>
                    <a:pt x="21600" y="13566"/>
                    <a:pt x="21600" y="10802"/>
                  </a:cubicBezTo>
                  <a:cubicBezTo>
                    <a:pt x="21600" y="8038"/>
                    <a:pt x="20545" y="5273"/>
                    <a:pt x="18436" y="3164"/>
                  </a:cubicBezTo>
                  <a:cubicBezTo>
                    <a:pt x="16327" y="1055"/>
                    <a:pt x="13566" y="0"/>
                    <a:pt x="10802" y="0"/>
                  </a:cubicBezTo>
                  <a:close/>
                </a:path>
              </a:pathLst>
            </a:custGeom>
            <a:ln w="12700" cap="flat">
              <a:noFill/>
              <a:miter lim="400000"/>
            </a:ln>
            <a:effectLst/>
          </p:spPr>
        </p:pic>
        <p:grpSp>
          <p:nvGrpSpPr>
            <p:cNvPr id="1075" name="Group"/>
            <p:cNvGrpSpPr/>
            <p:nvPr/>
          </p:nvGrpSpPr>
          <p:grpSpPr>
            <a:xfrm>
              <a:off x="921219" y="-1"/>
              <a:ext cx="9416437" cy="2671277"/>
              <a:chOff x="0" y="0"/>
              <a:chExt cx="9416435" cy="2671275"/>
            </a:xfrm>
          </p:grpSpPr>
          <p:pic>
            <p:nvPicPr>
              <p:cNvPr id="1073" name="Grant_David.jpg" descr="Grant_David.jpg"/>
              <p:cNvPicPr>
                <a:picLocks noChangeAspect="1"/>
              </p:cNvPicPr>
              <p:nvPr/>
            </p:nvPicPr>
            <p:blipFill>
              <a:blip r:embed="rId7">
                <a:extLst/>
              </a:blip>
              <a:srcRect t="7096" r="3" b="18281"/>
              <a:stretch>
                <a:fillRect/>
              </a:stretch>
            </p:blipFill>
            <p:spPr>
              <a:xfrm>
                <a:off x="0" y="0"/>
                <a:ext cx="2671366" cy="2671275"/>
              </a:xfrm>
              <a:custGeom>
                <a:avLst/>
                <a:gdLst/>
                <a:ahLst/>
                <a:cxnLst>
                  <a:cxn ang="0">
                    <a:pos x="wd2" y="hd2"/>
                  </a:cxn>
                  <a:cxn ang="5400000">
                    <a:pos x="wd2" y="hd2"/>
                  </a:cxn>
                  <a:cxn ang="10800000">
                    <a:pos x="wd2" y="hd2"/>
                  </a:cxn>
                  <a:cxn ang="16200000">
                    <a:pos x="wd2" y="hd2"/>
                  </a:cxn>
                </a:cxnLst>
                <a:rect l="0" t="0" r="r" b="b"/>
                <a:pathLst>
                  <a:path w="21600" h="20595" extrusionOk="0">
                    <a:moveTo>
                      <a:pt x="10802" y="0"/>
                    </a:moveTo>
                    <a:cubicBezTo>
                      <a:pt x="8038" y="0"/>
                      <a:pt x="5273" y="1006"/>
                      <a:pt x="3164" y="3017"/>
                    </a:cubicBezTo>
                    <a:cubicBezTo>
                      <a:pt x="1055" y="5028"/>
                      <a:pt x="0" y="7664"/>
                      <a:pt x="0" y="10299"/>
                    </a:cubicBezTo>
                    <a:cubicBezTo>
                      <a:pt x="0" y="12935"/>
                      <a:pt x="1055" y="15568"/>
                      <a:pt x="3164" y="17578"/>
                    </a:cubicBezTo>
                    <a:cubicBezTo>
                      <a:pt x="7382" y="21600"/>
                      <a:pt x="14218" y="21600"/>
                      <a:pt x="18436" y="17578"/>
                    </a:cubicBezTo>
                    <a:cubicBezTo>
                      <a:pt x="20545" y="15568"/>
                      <a:pt x="21600" y="12935"/>
                      <a:pt x="21600" y="10299"/>
                    </a:cubicBezTo>
                    <a:cubicBezTo>
                      <a:pt x="21600" y="7664"/>
                      <a:pt x="20545" y="5028"/>
                      <a:pt x="18436" y="3017"/>
                    </a:cubicBezTo>
                    <a:cubicBezTo>
                      <a:pt x="16327" y="1006"/>
                      <a:pt x="13566" y="0"/>
                      <a:pt x="10802" y="0"/>
                    </a:cubicBezTo>
                    <a:close/>
                  </a:path>
                </a:pathLst>
              </a:custGeom>
              <a:ln w="12700" cap="flat">
                <a:noFill/>
                <a:miter lim="400000"/>
              </a:ln>
              <a:effectLst/>
            </p:spPr>
          </p:pic>
          <p:sp>
            <p:nvSpPr>
              <p:cNvPr id="1074" name="David Grant…"/>
              <p:cNvSpPr txBox="1"/>
              <p:nvPr/>
            </p:nvSpPr>
            <p:spPr>
              <a:xfrm>
                <a:off x="3003413" y="963421"/>
                <a:ext cx="6413022" cy="7444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David Grant</a:t>
                </a:r>
              </a:p>
              <a:p>
                <a:pPr algn="l">
                  <a:lnSpc>
                    <a:spcPct val="120000"/>
                  </a:lnSpc>
                  <a:defRPr b="0" i="1">
                    <a:latin typeface="Calisto MT"/>
                    <a:ea typeface="Calisto MT"/>
                    <a:cs typeface="Calisto MT"/>
                    <a:sym typeface="Calisto MT"/>
                  </a:defRPr>
                </a:pPr>
                <a:r>
                  <a:rPr sz="900"/>
                  <a:t>Heart and Stroke Foundation Grant</a:t>
                </a:r>
              </a:p>
            </p:txBody>
          </p:sp>
        </p:grpSp>
        <p:sp>
          <p:nvSpPr>
            <p:cNvPr id="1076" name="Julie Hallett…"/>
            <p:cNvSpPr txBox="1"/>
            <p:nvPr/>
          </p:nvSpPr>
          <p:spPr>
            <a:xfrm>
              <a:off x="3047487" y="4802899"/>
              <a:ext cx="6413023" cy="744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Julie Hallett</a:t>
              </a:r>
            </a:p>
            <a:p>
              <a:pPr algn="l">
                <a:lnSpc>
                  <a:spcPct val="120000"/>
                </a:lnSpc>
                <a:defRPr b="0" i="1">
                  <a:latin typeface="Calisto MT"/>
                  <a:ea typeface="Calisto MT"/>
                  <a:cs typeface="Calisto MT"/>
                  <a:sym typeface="Calisto MT"/>
                </a:defRPr>
              </a:pPr>
              <a:r>
                <a:rPr sz="900"/>
                <a:t>SSAT Career Development Award</a:t>
              </a:r>
            </a:p>
          </p:txBody>
        </p:sp>
      </p:grpSp>
      <p:grpSp>
        <p:nvGrpSpPr>
          <p:cNvPr id="1080" name="Group"/>
          <p:cNvGrpSpPr/>
          <p:nvPr/>
        </p:nvGrpSpPr>
        <p:grpSpPr>
          <a:xfrm>
            <a:off x="651905" y="5060551"/>
            <a:ext cx="4163387" cy="1490416"/>
            <a:chOff x="0" y="0"/>
            <a:chExt cx="8326772" cy="2980831"/>
          </a:xfrm>
        </p:grpSpPr>
        <p:pic>
          <p:nvPicPr>
            <p:cNvPr id="1078" name="Haas 2016.jpg" descr="Haas 2016.jpg"/>
            <p:cNvPicPr>
              <a:picLocks noChangeAspect="1"/>
            </p:cNvPicPr>
            <p:nvPr/>
          </p:nvPicPr>
          <p:blipFill>
            <a:blip r:embed="rId8">
              <a:extLst/>
            </a:blip>
            <a:srcRect/>
            <a:stretch>
              <a:fillRect/>
            </a:stretch>
          </p:blipFill>
          <p:spPr>
            <a:xfrm>
              <a:off x="0" y="0"/>
              <a:ext cx="2980831" cy="298083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8035" y="0"/>
                    <a:pt x="5272" y="1055"/>
                    <a:pt x="3163" y="3163"/>
                  </a:cubicBezTo>
                  <a:cubicBezTo>
                    <a:pt x="1055" y="5272"/>
                    <a:pt x="0" y="8035"/>
                    <a:pt x="0" y="10799"/>
                  </a:cubicBezTo>
                  <a:cubicBezTo>
                    <a:pt x="0" y="13562"/>
                    <a:pt x="1055" y="16328"/>
                    <a:pt x="3163" y="18437"/>
                  </a:cubicBezTo>
                  <a:cubicBezTo>
                    <a:pt x="5272" y="20545"/>
                    <a:pt x="8035" y="21600"/>
                    <a:pt x="10799" y="21600"/>
                  </a:cubicBezTo>
                  <a:cubicBezTo>
                    <a:pt x="13562" y="21600"/>
                    <a:pt x="16328" y="20545"/>
                    <a:pt x="18437" y="18437"/>
                  </a:cubicBezTo>
                  <a:cubicBezTo>
                    <a:pt x="20545" y="16328"/>
                    <a:pt x="21600" y="13562"/>
                    <a:pt x="21600" y="10799"/>
                  </a:cubicBezTo>
                  <a:cubicBezTo>
                    <a:pt x="21600" y="8035"/>
                    <a:pt x="20545" y="5272"/>
                    <a:pt x="18437" y="3163"/>
                  </a:cubicBezTo>
                  <a:cubicBezTo>
                    <a:pt x="16328" y="1055"/>
                    <a:pt x="13562" y="0"/>
                    <a:pt x="10799" y="0"/>
                  </a:cubicBezTo>
                  <a:close/>
                </a:path>
              </a:pathLst>
            </a:custGeom>
            <a:ln w="12700" cap="flat">
              <a:noFill/>
              <a:miter lim="400000"/>
            </a:ln>
            <a:effectLst/>
          </p:spPr>
        </p:pic>
        <p:sp>
          <p:nvSpPr>
            <p:cNvPr id="1079" name="Barbara Haas…"/>
            <p:cNvSpPr txBox="1"/>
            <p:nvPr/>
          </p:nvSpPr>
          <p:spPr>
            <a:xfrm>
              <a:off x="3250377" y="1344466"/>
              <a:ext cx="5076395" cy="744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Barbara Haas</a:t>
              </a:r>
            </a:p>
            <a:p>
              <a:pPr algn="l">
                <a:lnSpc>
                  <a:spcPct val="120000"/>
                </a:lnSpc>
                <a:defRPr b="0" i="1">
                  <a:latin typeface="Calisto MT"/>
                  <a:ea typeface="Calisto MT"/>
                  <a:cs typeface="Calisto MT"/>
                  <a:sym typeface="Calisto MT"/>
                </a:defRPr>
              </a:pPr>
              <a:r>
                <a:rPr sz="900"/>
                <a:t>CIHR Bridging Grant</a:t>
              </a:r>
            </a:p>
          </p:txBody>
        </p:sp>
      </p:grpSp>
    </p:spTree>
    <p:extLst>
      <p:ext uri="{BB962C8B-B14F-4D97-AF65-F5344CB8AC3E}">
        <p14:creationId xmlns:p14="http://schemas.microsoft.com/office/powerpoint/2010/main" val="3546825180"/>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071"/>
                                        </p:tgtEl>
                                        <p:attrNameLst>
                                          <p:attrName>style.visibility</p:attrName>
                                        </p:attrNameLst>
                                      </p:cBhvr>
                                      <p:to>
                                        <p:strVal val="visible"/>
                                      </p:to>
                                    </p:set>
                                    <p:animEffect transition="in" filter="dissolve">
                                      <p:cBhvr>
                                        <p:cTn id="7" dur="1000"/>
                                        <p:tgtEl>
                                          <p:spTgt spid="1071"/>
                                        </p:tgtEl>
                                      </p:cBhvr>
                                    </p:animEffect>
                                  </p:childTnLst>
                                </p:cTn>
                              </p:par>
                            </p:childTnLst>
                          </p:cTn>
                        </p:par>
                        <p:par>
                          <p:cTn id="8" fill="hold">
                            <p:stCondLst>
                              <p:cond delay="1000"/>
                            </p:stCondLst>
                            <p:childTnLst>
                              <p:par>
                                <p:cTn id="9" presetID="9" presetClass="entr" fill="hold" grpId="0" nodeType="afterEffect">
                                  <p:stCondLst>
                                    <p:cond delay="0"/>
                                  </p:stCondLst>
                                  <p:iterate>
                                    <p:tmAbs val="0"/>
                                  </p:iterate>
                                  <p:childTnLst>
                                    <p:set>
                                      <p:cBhvr>
                                        <p:cTn id="10" fill="hold"/>
                                        <p:tgtEl>
                                          <p:spTgt spid="1080"/>
                                        </p:tgtEl>
                                        <p:attrNameLst>
                                          <p:attrName>style.visibility</p:attrName>
                                        </p:attrNameLst>
                                      </p:cBhvr>
                                      <p:to>
                                        <p:strVal val="visible"/>
                                      </p:to>
                                    </p:set>
                                    <p:animEffect transition="in" filter="dissolve">
                                      <p:cBhvr>
                                        <p:cTn id="11" dur="1000"/>
                                        <p:tgtEl>
                                          <p:spTgt spid="1080"/>
                                        </p:tgtEl>
                                      </p:cBhvr>
                                    </p:animEffect>
                                  </p:childTnLst>
                                </p:cTn>
                              </p:par>
                            </p:childTnLst>
                          </p:cTn>
                        </p:par>
                        <p:par>
                          <p:cTn id="12" fill="hold">
                            <p:stCondLst>
                              <p:cond delay="2000"/>
                            </p:stCondLst>
                            <p:childTnLst>
                              <p:par>
                                <p:cTn id="13" presetID="9" presetClass="entr" fill="hold" grpId="0" nodeType="afterEffect">
                                  <p:stCondLst>
                                    <p:cond delay="0"/>
                                  </p:stCondLst>
                                  <p:iterate>
                                    <p:tmAbs val="0"/>
                                  </p:iterate>
                                  <p:childTnLst>
                                    <p:set>
                                      <p:cBhvr>
                                        <p:cTn id="14" fill="hold"/>
                                        <p:tgtEl>
                                          <p:spTgt spid="1068"/>
                                        </p:tgtEl>
                                        <p:attrNameLst>
                                          <p:attrName>style.visibility</p:attrName>
                                        </p:attrNameLst>
                                      </p:cBhvr>
                                      <p:to>
                                        <p:strVal val="visible"/>
                                      </p:to>
                                    </p:set>
                                    <p:animEffect transition="in" filter="dissolve">
                                      <p:cBhvr>
                                        <p:cTn id="15" dur="1000"/>
                                        <p:tgtEl>
                                          <p:spTgt spid="1068"/>
                                        </p:tgtEl>
                                      </p:cBhvr>
                                    </p:animEffect>
                                  </p:childTnLst>
                                </p:cTn>
                              </p:par>
                            </p:childTnLst>
                          </p:cTn>
                        </p:par>
                        <p:par>
                          <p:cTn id="16" fill="hold">
                            <p:stCondLst>
                              <p:cond delay="3000"/>
                            </p:stCondLst>
                            <p:childTnLst>
                              <p:par>
                                <p:cTn id="17" presetID="9" presetClass="entr" fill="hold" grpId="0" nodeType="afterEffect">
                                  <p:stCondLst>
                                    <p:cond delay="0"/>
                                  </p:stCondLst>
                                  <p:iterate>
                                    <p:tmAbs val="0"/>
                                  </p:iterate>
                                  <p:childTnLst>
                                    <p:set>
                                      <p:cBhvr>
                                        <p:cTn id="18" fill="hold"/>
                                        <p:tgtEl>
                                          <p:spTgt spid="1077"/>
                                        </p:tgtEl>
                                        <p:attrNameLst>
                                          <p:attrName>style.visibility</p:attrName>
                                        </p:attrNameLst>
                                      </p:cBhvr>
                                      <p:to>
                                        <p:strVal val="visible"/>
                                      </p:to>
                                    </p:set>
                                    <p:animEffect transition="in" filter="dissolve">
                                      <p:cBhvr>
                                        <p:cTn id="19" dur="1000"/>
                                        <p:tgtEl>
                                          <p:spTgt spid="1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 grpId="0" animBg="1" advAuto="0"/>
      <p:bldP spid="1071" grpId="0" animBg="1" advAuto="0"/>
      <p:bldP spid="1077" grpId="0" animBg="1" advAuto="0"/>
      <p:bldP spid="1080" grpId="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 name="Line"/>
          <p:cNvSpPr/>
          <p:nvPr/>
        </p:nvSpPr>
        <p:spPr>
          <a:xfrm>
            <a:off x="232707" y="631476"/>
            <a:ext cx="11726587" cy="1"/>
          </a:xfrm>
          <a:prstGeom prst="line">
            <a:avLst/>
          </a:prstGeom>
          <a:ln w="25400">
            <a:solidFill>
              <a:srgbClr val="4B70AA"/>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83" name="Rectangle"/>
          <p:cNvSpPr/>
          <p:nvPr/>
        </p:nvSpPr>
        <p:spPr>
          <a:xfrm>
            <a:off x="-26649" y="6729275"/>
            <a:ext cx="12245299" cy="128608"/>
          </a:xfrm>
          <a:prstGeom prst="rect">
            <a:avLst/>
          </a:prstGeom>
          <a:solidFill>
            <a:srgbClr val="86AAD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84" name="Surgery Suture Logo-01.png" descr="Surgery Suture Logo-01.png"/>
          <p:cNvPicPr>
            <a:picLocks noChangeAspect="1"/>
          </p:cNvPicPr>
          <p:nvPr/>
        </p:nvPicPr>
        <p:blipFill>
          <a:blip r:embed="rId2">
            <a:extLst/>
          </a:blip>
          <a:stretch>
            <a:fillRect/>
          </a:stretch>
        </p:blipFill>
        <p:spPr>
          <a:xfrm>
            <a:off x="10857264" y="5638643"/>
            <a:ext cx="953839" cy="768174"/>
          </a:xfrm>
          <a:prstGeom prst="rect">
            <a:avLst/>
          </a:prstGeom>
          <a:ln w="12700">
            <a:miter lim="400000"/>
          </a:ln>
        </p:spPr>
      </p:pic>
      <p:sp>
        <p:nvSpPr>
          <p:cNvPr id="1085" name="GRANTS RECIPIENTS JULY 1, 2017 - JUNE 30, 2018"/>
          <p:cNvSpPr txBox="1"/>
          <p:nvPr/>
        </p:nvSpPr>
        <p:spPr>
          <a:xfrm>
            <a:off x="297124" y="891883"/>
            <a:ext cx="3164584" cy="897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lvl="1">
              <a:defRPr sz="4000" b="0"/>
            </a:pPr>
            <a:r>
              <a:rPr sz="2000">
                <a:latin typeface="Futura"/>
                <a:ea typeface="Futura"/>
                <a:cs typeface="Futura"/>
                <a:sym typeface="Futura"/>
              </a:rPr>
              <a:t>GRANTS RECIPIENTS</a:t>
            </a:r>
            <a:br>
              <a:rPr sz="2000">
                <a:latin typeface="Futura"/>
                <a:ea typeface="Futura"/>
                <a:cs typeface="Futura"/>
                <a:sym typeface="Futura"/>
              </a:rPr>
            </a:br>
            <a:r>
              <a:rPr sz="1500">
                <a:solidFill>
                  <a:srgbClr val="F7941D"/>
                </a:solidFill>
                <a:latin typeface="Futura"/>
                <a:ea typeface="Futura"/>
                <a:cs typeface="Futura"/>
                <a:sym typeface="Futura"/>
              </a:rPr>
              <a:t>JULY 1, 2017 - JUNE 30, 2018</a:t>
            </a:r>
            <a:br>
              <a:rPr sz="2000"/>
            </a:br>
            <a:endParaRPr sz="2000"/>
          </a:p>
        </p:txBody>
      </p:sp>
      <p:sp>
        <p:nvSpPr>
          <p:cNvPr id="1086" name="University of Toronto     Department of Surgery"/>
          <p:cNvSpPr txBox="1"/>
          <p:nvPr/>
        </p:nvSpPr>
        <p:spPr>
          <a:xfrm>
            <a:off x="231308" y="330242"/>
            <a:ext cx="2914259"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defRPr sz="2200" b="0">
                <a:solidFill>
                  <a:srgbClr val="1B2E59"/>
                </a:solidFill>
                <a:latin typeface="Calisto MT"/>
                <a:ea typeface="Calisto MT"/>
                <a:cs typeface="Calisto MT"/>
                <a:sym typeface="Calisto MT"/>
              </a:defRPr>
            </a:lvl1pPr>
          </a:lstStyle>
          <a:p>
            <a:r>
              <a:rPr sz="1100"/>
              <a:t>University of Toronto     Department of Surgery</a:t>
            </a:r>
          </a:p>
        </p:txBody>
      </p:sp>
      <p:sp>
        <p:nvSpPr>
          <p:cNvPr id="1087" name="Line"/>
          <p:cNvSpPr/>
          <p:nvPr/>
        </p:nvSpPr>
        <p:spPr>
          <a:xfrm>
            <a:off x="1639619" y="345051"/>
            <a:ext cx="1" cy="203201"/>
          </a:xfrm>
          <a:prstGeom prst="line">
            <a:avLst/>
          </a:prstGeom>
          <a:ln w="25400">
            <a:solidFill>
              <a:srgbClr val="1B2E59"/>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88" name="Annual Address 2018"/>
          <p:cNvSpPr txBox="1"/>
          <p:nvPr/>
        </p:nvSpPr>
        <p:spPr>
          <a:xfrm>
            <a:off x="10589990" y="330242"/>
            <a:ext cx="1348126"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r" defTabSz="228600">
              <a:defRPr sz="2200" b="0">
                <a:solidFill>
                  <a:srgbClr val="1B2E59"/>
                </a:solidFill>
                <a:latin typeface="Calisto MT"/>
                <a:ea typeface="Calisto MT"/>
                <a:cs typeface="Calisto MT"/>
                <a:sym typeface="Calisto MT"/>
              </a:defRPr>
            </a:pPr>
            <a:r>
              <a:rPr sz="1100"/>
              <a:t>Annual Address </a:t>
            </a:r>
            <a:r>
              <a:rPr sz="1100">
                <a:solidFill>
                  <a:srgbClr val="F59331"/>
                </a:solidFill>
              </a:rPr>
              <a:t>2018</a:t>
            </a:r>
          </a:p>
        </p:txBody>
      </p:sp>
      <p:grpSp>
        <p:nvGrpSpPr>
          <p:cNvPr id="1091" name="Group"/>
          <p:cNvGrpSpPr/>
          <p:nvPr/>
        </p:nvGrpSpPr>
        <p:grpSpPr>
          <a:xfrm>
            <a:off x="482026" y="1739866"/>
            <a:ext cx="4685903" cy="1559055"/>
            <a:chOff x="0" y="0"/>
            <a:chExt cx="9371804" cy="3118108"/>
          </a:xfrm>
        </p:grpSpPr>
        <p:sp>
          <p:nvSpPr>
            <p:cNvPr id="1089" name="Suneil Kalia…"/>
            <p:cNvSpPr txBox="1"/>
            <p:nvPr/>
          </p:nvSpPr>
          <p:spPr>
            <a:xfrm>
              <a:off x="3266393" y="1186837"/>
              <a:ext cx="6105411" cy="744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Suneil Kalia</a:t>
              </a:r>
            </a:p>
            <a:p>
              <a:pPr algn="l">
                <a:lnSpc>
                  <a:spcPct val="120000"/>
                </a:lnSpc>
                <a:defRPr b="0" i="1">
                  <a:latin typeface="Calisto MT"/>
                  <a:ea typeface="Calisto MT"/>
                  <a:cs typeface="Calisto MT"/>
                  <a:sym typeface="Calisto MT"/>
                </a:defRPr>
              </a:pPr>
              <a:r>
                <a:rPr sz="900"/>
                <a:t>CIHR Project Grant</a:t>
              </a:r>
            </a:p>
          </p:txBody>
        </p:sp>
        <p:pic>
          <p:nvPicPr>
            <p:cNvPr id="1090" name="Kalia, S.jpg" descr="Kalia, S.jpg"/>
            <p:cNvPicPr>
              <a:picLocks noChangeAspect="1"/>
            </p:cNvPicPr>
            <p:nvPr/>
          </p:nvPicPr>
          <p:blipFill>
            <a:blip r:embed="rId3">
              <a:extLst/>
            </a:blip>
            <a:srcRect t="4701" r="1" b="20676"/>
            <a:stretch>
              <a:fillRect/>
            </a:stretch>
          </p:blipFill>
          <p:spPr>
            <a:xfrm>
              <a:off x="0" y="0"/>
              <a:ext cx="3118247" cy="3118108"/>
            </a:xfrm>
            <a:custGeom>
              <a:avLst/>
              <a:gdLst/>
              <a:ahLst/>
              <a:cxnLst>
                <a:cxn ang="0">
                  <a:pos x="wd2" y="hd2"/>
                </a:cxn>
                <a:cxn ang="5400000">
                  <a:pos x="wd2" y="hd2"/>
                </a:cxn>
                <a:cxn ang="10800000">
                  <a:pos x="wd2" y="hd2"/>
                </a:cxn>
                <a:cxn ang="16200000">
                  <a:pos x="wd2" y="hd2"/>
                </a:cxn>
              </a:cxnLst>
              <a:rect l="0" t="0" r="r" b="b"/>
              <a:pathLst>
                <a:path w="21600" h="20595" extrusionOk="0">
                  <a:moveTo>
                    <a:pt x="10801" y="0"/>
                  </a:moveTo>
                  <a:cubicBezTo>
                    <a:pt x="8037" y="0"/>
                    <a:pt x="5273" y="1006"/>
                    <a:pt x="3164" y="3017"/>
                  </a:cubicBezTo>
                  <a:cubicBezTo>
                    <a:pt x="1055" y="5028"/>
                    <a:pt x="0" y="7664"/>
                    <a:pt x="0" y="10299"/>
                  </a:cubicBezTo>
                  <a:cubicBezTo>
                    <a:pt x="0" y="12935"/>
                    <a:pt x="1055" y="15568"/>
                    <a:pt x="3164" y="17578"/>
                  </a:cubicBezTo>
                  <a:cubicBezTo>
                    <a:pt x="7382" y="21600"/>
                    <a:pt x="14218" y="21600"/>
                    <a:pt x="18436" y="17578"/>
                  </a:cubicBezTo>
                  <a:cubicBezTo>
                    <a:pt x="20545" y="15568"/>
                    <a:pt x="21600" y="12935"/>
                    <a:pt x="21600" y="10299"/>
                  </a:cubicBezTo>
                  <a:cubicBezTo>
                    <a:pt x="21600" y="7664"/>
                    <a:pt x="20545" y="5028"/>
                    <a:pt x="18436" y="3017"/>
                  </a:cubicBezTo>
                  <a:cubicBezTo>
                    <a:pt x="16327" y="1006"/>
                    <a:pt x="13565" y="0"/>
                    <a:pt x="10801" y="0"/>
                  </a:cubicBezTo>
                  <a:close/>
                </a:path>
              </a:pathLst>
            </a:custGeom>
            <a:ln w="12700" cap="flat">
              <a:noFill/>
              <a:miter lim="400000"/>
            </a:ln>
            <a:effectLst/>
          </p:spPr>
        </p:pic>
      </p:grpSp>
      <p:grpSp>
        <p:nvGrpSpPr>
          <p:cNvPr id="1094" name="Group"/>
          <p:cNvGrpSpPr/>
          <p:nvPr/>
        </p:nvGrpSpPr>
        <p:grpSpPr>
          <a:xfrm>
            <a:off x="4524890" y="906761"/>
            <a:ext cx="5149886" cy="1714102"/>
            <a:chOff x="0" y="0"/>
            <a:chExt cx="10299770" cy="3428202"/>
          </a:xfrm>
        </p:grpSpPr>
        <p:pic>
          <p:nvPicPr>
            <p:cNvPr id="1092" name="Kapoor_Mohit.jpeg" descr="Kapoor_Mohit.jpeg"/>
            <p:cNvPicPr>
              <a:picLocks noChangeAspect="1"/>
            </p:cNvPicPr>
            <p:nvPr/>
          </p:nvPicPr>
          <p:blipFill>
            <a:blip r:embed="rId4">
              <a:extLst/>
            </a:blip>
            <a:srcRect t="3786" b="21397"/>
            <a:stretch>
              <a:fillRect/>
            </a:stretch>
          </p:blipFill>
          <p:spPr>
            <a:xfrm>
              <a:off x="0" y="0"/>
              <a:ext cx="3428155" cy="3428202"/>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2" y="1005"/>
                    <a:pt x="3163" y="3016"/>
                  </a:cubicBezTo>
                  <a:cubicBezTo>
                    <a:pt x="1054" y="5027"/>
                    <a:pt x="0" y="7662"/>
                    <a:pt x="0" y="10297"/>
                  </a:cubicBezTo>
                  <a:cubicBezTo>
                    <a:pt x="0" y="12933"/>
                    <a:pt x="1054" y="15568"/>
                    <a:pt x="3163" y="17579"/>
                  </a:cubicBezTo>
                  <a:cubicBezTo>
                    <a:pt x="7381" y="21600"/>
                    <a:pt x="14219" y="21600"/>
                    <a:pt x="18437" y="17579"/>
                  </a:cubicBezTo>
                  <a:cubicBezTo>
                    <a:pt x="20546" y="15568"/>
                    <a:pt x="21600" y="12933"/>
                    <a:pt x="21600" y="10297"/>
                  </a:cubicBezTo>
                  <a:cubicBezTo>
                    <a:pt x="21600" y="7662"/>
                    <a:pt x="20546" y="5027"/>
                    <a:pt x="18437" y="3016"/>
                  </a:cubicBezTo>
                  <a:cubicBezTo>
                    <a:pt x="16328" y="1005"/>
                    <a:pt x="13564" y="0"/>
                    <a:pt x="10800" y="0"/>
                  </a:cubicBezTo>
                  <a:close/>
                </a:path>
              </a:pathLst>
            </a:custGeom>
            <a:ln w="12700" cap="flat">
              <a:noFill/>
              <a:miter lim="400000"/>
            </a:ln>
            <a:effectLst/>
          </p:spPr>
        </p:pic>
        <p:sp>
          <p:nvSpPr>
            <p:cNvPr id="1093" name="Mohit Kapoor…"/>
            <p:cNvSpPr txBox="1"/>
            <p:nvPr/>
          </p:nvSpPr>
          <p:spPr>
            <a:xfrm>
              <a:off x="3886747" y="843286"/>
              <a:ext cx="6413023" cy="17416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Mohit Kapoor</a:t>
              </a:r>
            </a:p>
            <a:p>
              <a:pPr algn="l">
                <a:lnSpc>
                  <a:spcPct val="120000"/>
                </a:lnSpc>
                <a:defRPr b="0" i="1">
                  <a:latin typeface="Calisto MT"/>
                  <a:ea typeface="Calisto MT"/>
                  <a:cs typeface="Calisto MT"/>
                  <a:sym typeface="Calisto MT"/>
                </a:defRPr>
              </a:pPr>
              <a:r>
                <a:rPr sz="900"/>
                <a:t>CIHR Project Grant #1</a:t>
              </a:r>
            </a:p>
            <a:p>
              <a:pPr algn="l">
                <a:lnSpc>
                  <a:spcPct val="120000"/>
                </a:lnSpc>
                <a:defRPr b="0" i="1">
                  <a:latin typeface="Calisto MT"/>
                  <a:ea typeface="Calisto MT"/>
                  <a:cs typeface="Calisto MT"/>
                  <a:sym typeface="Calisto MT"/>
                </a:defRPr>
              </a:pPr>
              <a:r>
                <a:rPr sz="900"/>
                <a:t>CIHR Project Grant #2</a:t>
              </a:r>
            </a:p>
            <a:p>
              <a:pPr algn="l">
                <a:lnSpc>
                  <a:spcPct val="120000"/>
                </a:lnSpc>
                <a:defRPr b="0" i="1">
                  <a:latin typeface="Calisto MT"/>
                  <a:ea typeface="Calisto MT"/>
                  <a:cs typeface="Calisto MT"/>
                  <a:sym typeface="Calisto MT"/>
                </a:defRPr>
              </a:pPr>
              <a:r>
                <a:rPr sz="900"/>
                <a:t>NSERC Discovery Grant</a:t>
              </a:r>
            </a:p>
            <a:p>
              <a:pPr algn="l">
                <a:lnSpc>
                  <a:spcPct val="120000"/>
                </a:lnSpc>
                <a:defRPr b="0" i="1">
                  <a:latin typeface="Calisto MT"/>
                  <a:ea typeface="Calisto MT"/>
                  <a:cs typeface="Calisto MT"/>
                  <a:sym typeface="Calisto MT"/>
                </a:defRPr>
              </a:pPr>
              <a:r>
                <a:rPr sz="900"/>
                <a:t>Krembil Research Institute Grant</a:t>
              </a:r>
            </a:p>
          </p:txBody>
        </p:sp>
      </p:grpSp>
      <p:grpSp>
        <p:nvGrpSpPr>
          <p:cNvPr id="1097" name="Group"/>
          <p:cNvGrpSpPr/>
          <p:nvPr/>
        </p:nvGrpSpPr>
        <p:grpSpPr>
          <a:xfrm>
            <a:off x="1229639" y="3391826"/>
            <a:ext cx="5283834" cy="1523012"/>
            <a:chOff x="0" y="0"/>
            <a:chExt cx="10567665" cy="3046021"/>
          </a:xfrm>
        </p:grpSpPr>
        <p:pic>
          <p:nvPicPr>
            <p:cNvPr id="1095" name="kapus14.jpg" descr="kapus14.jpg"/>
            <p:cNvPicPr>
              <a:picLocks noChangeAspect="1"/>
            </p:cNvPicPr>
            <p:nvPr/>
          </p:nvPicPr>
          <p:blipFill>
            <a:blip r:embed="rId5">
              <a:extLst/>
            </a:blip>
            <a:srcRect t="7905" r="3" b="7908"/>
            <a:stretch>
              <a:fillRect/>
            </a:stretch>
          </p:blipFill>
          <p:spPr>
            <a:xfrm>
              <a:off x="0" y="0"/>
              <a:ext cx="3046016" cy="3046021"/>
            </a:xfrm>
            <a:custGeom>
              <a:avLst/>
              <a:gdLst/>
              <a:ahLst/>
              <a:cxnLst>
                <a:cxn ang="0">
                  <a:pos x="wd2" y="hd2"/>
                </a:cxn>
                <a:cxn ang="5400000">
                  <a:pos x="wd2" y="hd2"/>
                </a:cxn>
                <a:cxn ang="10800000">
                  <a:pos x="wd2" y="hd2"/>
                </a:cxn>
                <a:cxn ang="16200000">
                  <a:pos x="wd2" y="hd2"/>
                </a:cxn>
              </a:cxnLst>
              <a:rect l="0" t="0" r="r" b="b"/>
              <a:pathLst>
                <a:path w="21600" h="20595" extrusionOk="0">
                  <a:moveTo>
                    <a:pt x="10801" y="0"/>
                  </a:moveTo>
                  <a:cubicBezTo>
                    <a:pt x="8037" y="0"/>
                    <a:pt x="5272" y="1005"/>
                    <a:pt x="3163" y="3016"/>
                  </a:cubicBezTo>
                  <a:cubicBezTo>
                    <a:pt x="1054" y="5027"/>
                    <a:pt x="0" y="7663"/>
                    <a:pt x="0" y="10299"/>
                  </a:cubicBezTo>
                  <a:cubicBezTo>
                    <a:pt x="0" y="12934"/>
                    <a:pt x="1054" y="15568"/>
                    <a:pt x="3163" y="17579"/>
                  </a:cubicBezTo>
                  <a:cubicBezTo>
                    <a:pt x="7381" y="21600"/>
                    <a:pt x="14219" y="21600"/>
                    <a:pt x="18437" y="17579"/>
                  </a:cubicBezTo>
                  <a:cubicBezTo>
                    <a:pt x="20546" y="15568"/>
                    <a:pt x="21600" y="12934"/>
                    <a:pt x="21600" y="10299"/>
                  </a:cubicBezTo>
                  <a:cubicBezTo>
                    <a:pt x="21600" y="7663"/>
                    <a:pt x="20546" y="5027"/>
                    <a:pt x="18437" y="3016"/>
                  </a:cubicBezTo>
                  <a:cubicBezTo>
                    <a:pt x="16328" y="1005"/>
                    <a:pt x="13565" y="0"/>
                    <a:pt x="10801" y="0"/>
                  </a:cubicBezTo>
                  <a:close/>
                </a:path>
              </a:pathLst>
            </a:custGeom>
            <a:ln w="12700" cap="flat">
              <a:noFill/>
              <a:miter lim="400000"/>
            </a:ln>
            <a:effectLst/>
          </p:spPr>
        </p:pic>
        <p:sp>
          <p:nvSpPr>
            <p:cNvPr id="1096" name="Andras Kapus…"/>
            <p:cNvSpPr txBox="1"/>
            <p:nvPr/>
          </p:nvSpPr>
          <p:spPr>
            <a:xfrm>
              <a:off x="3688039" y="1185639"/>
              <a:ext cx="6879626" cy="7444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Andras Kapus</a:t>
              </a:r>
            </a:p>
            <a:p>
              <a:pPr algn="l">
                <a:lnSpc>
                  <a:spcPct val="120000"/>
                </a:lnSpc>
                <a:defRPr b="0" i="1">
                  <a:latin typeface="Calisto MT"/>
                  <a:ea typeface="Calisto MT"/>
                  <a:cs typeface="Calisto MT"/>
                  <a:sym typeface="Calisto MT"/>
                </a:defRPr>
              </a:pPr>
              <a:r>
                <a:rPr sz="900"/>
                <a:t>CIHR Project Grant</a:t>
              </a:r>
            </a:p>
          </p:txBody>
        </p:sp>
      </p:grpSp>
      <p:grpSp>
        <p:nvGrpSpPr>
          <p:cNvPr id="1100" name="Group"/>
          <p:cNvGrpSpPr/>
          <p:nvPr/>
        </p:nvGrpSpPr>
        <p:grpSpPr>
          <a:xfrm>
            <a:off x="6745583" y="3278308"/>
            <a:ext cx="4774306" cy="1335638"/>
            <a:chOff x="0" y="0"/>
            <a:chExt cx="9548610" cy="2671275"/>
          </a:xfrm>
        </p:grpSpPr>
        <p:pic>
          <p:nvPicPr>
            <p:cNvPr id="1098" name="karanicolas.jpeg" descr="karanicolas.jpeg"/>
            <p:cNvPicPr>
              <a:picLocks noChangeAspect="1"/>
            </p:cNvPicPr>
            <p:nvPr/>
          </p:nvPicPr>
          <p:blipFill>
            <a:blip r:embed="rId6">
              <a:extLst/>
            </a:blip>
            <a:srcRect t="9999" r="3" b="10005"/>
            <a:stretch>
              <a:fillRect/>
            </a:stretch>
          </p:blipFill>
          <p:spPr>
            <a:xfrm>
              <a:off x="0" y="0"/>
              <a:ext cx="2671366" cy="2671275"/>
            </a:xfrm>
            <a:custGeom>
              <a:avLst/>
              <a:gdLst/>
              <a:ahLst/>
              <a:cxnLst>
                <a:cxn ang="0">
                  <a:pos x="wd2" y="hd2"/>
                </a:cxn>
                <a:cxn ang="5400000">
                  <a:pos x="wd2" y="hd2"/>
                </a:cxn>
                <a:cxn ang="10800000">
                  <a:pos x="wd2" y="hd2"/>
                </a:cxn>
                <a:cxn ang="16200000">
                  <a:pos x="wd2" y="hd2"/>
                </a:cxn>
              </a:cxnLst>
              <a:rect l="0" t="0" r="r" b="b"/>
              <a:pathLst>
                <a:path w="21600" h="20595" extrusionOk="0">
                  <a:moveTo>
                    <a:pt x="10802" y="0"/>
                  </a:moveTo>
                  <a:cubicBezTo>
                    <a:pt x="8038" y="0"/>
                    <a:pt x="5273" y="1006"/>
                    <a:pt x="3164" y="3017"/>
                  </a:cubicBezTo>
                  <a:cubicBezTo>
                    <a:pt x="1055" y="5028"/>
                    <a:pt x="0" y="7664"/>
                    <a:pt x="0" y="10299"/>
                  </a:cubicBezTo>
                  <a:cubicBezTo>
                    <a:pt x="0" y="12935"/>
                    <a:pt x="1055" y="15568"/>
                    <a:pt x="3164" y="17578"/>
                  </a:cubicBezTo>
                  <a:cubicBezTo>
                    <a:pt x="7382" y="21600"/>
                    <a:pt x="14218" y="21600"/>
                    <a:pt x="18436" y="17578"/>
                  </a:cubicBezTo>
                  <a:cubicBezTo>
                    <a:pt x="20545" y="15568"/>
                    <a:pt x="21600" y="12935"/>
                    <a:pt x="21600" y="10299"/>
                  </a:cubicBezTo>
                  <a:cubicBezTo>
                    <a:pt x="21600" y="7664"/>
                    <a:pt x="20545" y="5028"/>
                    <a:pt x="18436" y="3017"/>
                  </a:cubicBezTo>
                  <a:cubicBezTo>
                    <a:pt x="16327" y="1006"/>
                    <a:pt x="13566" y="0"/>
                    <a:pt x="10802" y="0"/>
                  </a:cubicBezTo>
                  <a:close/>
                </a:path>
              </a:pathLst>
            </a:custGeom>
            <a:ln w="12700" cap="flat">
              <a:noFill/>
              <a:miter lim="400000"/>
            </a:ln>
            <a:effectLst/>
          </p:spPr>
        </p:pic>
        <p:sp>
          <p:nvSpPr>
            <p:cNvPr id="1099" name="Paul Karanicolas…"/>
            <p:cNvSpPr txBox="1"/>
            <p:nvPr/>
          </p:nvSpPr>
          <p:spPr>
            <a:xfrm>
              <a:off x="3135587" y="963420"/>
              <a:ext cx="6413023" cy="744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Paul Karanicolas</a:t>
              </a:r>
            </a:p>
            <a:p>
              <a:pPr algn="l">
                <a:lnSpc>
                  <a:spcPct val="120000"/>
                </a:lnSpc>
                <a:defRPr b="0" i="1">
                  <a:latin typeface="Calisto MT"/>
                  <a:ea typeface="Calisto MT"/>
                  <a:cs typeface="Calisto MT"/>
                  <a:sym typeface="Calisto MT"/>
                </a:defRPr>
              </a:pPr>
              <a:r>
                <a:rPr sz="900"/>
                <a:t>CIHR Bridging Grant</a:t>
              </a:r>
            </a:p>
          </p:txBody>
        </p:sp>
      </p:grpSp>
      <p:grpSp>
        <p:nvGrpSpPr>
          <p:cNvPr id="1103" name="Group"/>
          <p:cNvGrpSpPr/>
          <p:nvPr/>
        </p:nvGrpSpPr>
        <p:grpSpPr>
          <a:xfrm>
            <a:off x="6361173" y="5060551"/>
            <a:ext cx="4717556" cy="1335684"/>
            <a:chOff x="0" y="0"/>
            <a:chExt cx="9435110" cy="2671366"/>
          </a:xfrm>
        </p:grpSpPr>
        <p:pic>
          <p:nvPicPr>
            <p:cNvPr id="1101" name="kulkarni, g.14.jpg" descr="kulkarni, g.14.jpg"/>
            <p:cNvPicPr>
              <a:picLocks noChangeAspect="1"/>
            </p:cNvPicPr>
            <p:nvPr/>
          </p:nvPicPr>
          <p:blipFill>
            <a:blip r:embed="rId7">
              <a:extLst/>
            </a:blip>
            <a:srcRect r="3" b="3"/>
            <a:stretch>
              <a:fillRect/>
            </a:stretch>
          </p:blipFill>
          <p:spPr>
            <a:xfrm>
              <a:off x="0" y="0"/>
              <a:ext cx="2671366" cy="2671366"/>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cubicBezTo>
                    <a:pt x="8038" y="0"/>
                    <a:pt x="5273" y="1055"/>
                    <a:pt x="3164" y="3164"/>
                  </a:cubicBezTo>
                  <a:cubicBezTo>
                    <a:pt x="1055" y="5273"/>
                    <a:pt x="0" y="8038"/>
                    <a:pt x="0" y="10802"/>
                  </a:cubicBezTo>
                  <a:cubicBezTo>
                    <a:pt x="0" y="13566"/>
                    <a:pt x="1055" y="16327"/>
                    <a:pt x="3164" y="18436"/>
                  </a:cubicBezTo>
                  <a:cubicBezTo>
                    <a:pt x="5273" y="20545"/>
                    <a:pt x="8038" y="21600"/>
                    <a:pt x="10802" y="21600"/>
                  </a:cubicBezTo>
                  <a:cubicBezTo>
                    <a:pt x="13566" y="21600"/>
                    <a:pt x="16327" y="20545"/>
                    <a:pt x="18436" y="18436"/>
                  </a:cubicBezTo>
                  <a:cubicBezTo>
                    <a:pt x="20545" y="16327"/>
                    <a:pt x="21600" y="13566"/>
                    <a:pt x="21600" y="10802"/>
                  </a:cubicBezTo>
                  <a:cubicBezTo>
                    <a:pt x="21600" y="8038"/>
                    <a:pt x="20545" y="5273"/>
                    <a:pt x="18436" y="3164"/>
                  </a:cubicBezTo>
                  <a:cubicBezTo>
                    <a:pt x="16327" y="1055"/>
                    <a:pt x="13566" y="0"/>
                    <a:pt x="10802" y="0"/>
                  </a:cubicBezTo>
                  <a:close/>
                </a:path>
              </a:pathLst>
            </a:custGeom>
            <a:ln w="12700" cap="flat">
              <a:noFill/>
              <a:miter lim="400000"/>
            </a:ln>
            <a:effectLst/>
          </p:spPr>
        </p:pic>
        <p:sp>
          <p:nvSpPr>
            <p:cNvPr id="1102" name="Girish Kulkarni…"/>
            <p:cNvSpPr txBox="1"/>
            <p:nvPr/>
          </p:nvSpPr>
          <p:spPr>
            <a:xfrm>
              <a:off x="3022087" y="963465"/>
              <a:ext cx="6413023" cy="7444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Girish Kulkarni</a:t>
              </a:r>
            </a:p>
            <a:p>
              <a:pPr algn="l">
                <a:lnSpc>
                  <a:spcPct val="120000"/>
                </a:lnSpc>
                <a:defRPr b="0" i="1">
                  <a:latin typeface="Calisto MT"/>
                  <a:ea typeface="Calisto MT"/>
                  <a:cs typeface="Calisto MT"/>
                  <a:sym typeface="Calisto MT"/>
                </a:defRPr>
              </a:pPr>
              <a:r>
                <a:rPr sz="900"/>
                <a:t>CIHR Bridging Grant</a:t>
              </a:r>
            </a:p>
          </p:txBody>
        </p:sp>
      </p:grpSp>
      <p:grpSp>
        <p:nvGrpSpPr>
          <p:cNvPr id="1106" name="Group"/>
          <p:cNvGrpSpPr/>
          <p:nvPr/>
        </p:nvGrpSpPr>
        <p:grpSpPr>
          <a:xfrm>
            <a:off x="334405" y="4908151"/>
            <a:ext cx="4284170" cy="1522994"/>
            <a:chOff x="0" y="0"/>
            <a:chExt cx="8568338" cy="3045986"/>
          </a:xfrm>
        </p:grpSpPr>
        <p:pic>
          <p:nvPicPr>
            <p:cNvPr id="1104" name="Kennedy.jpg" descr="Kennedy.jpg"/>
            <p:cNvPicPr>
              <a:picLocks noChangeAspect="1"/>
            </p:cNvPicPr>
            <p:nvPr/>
          </p:nvPicPr>
          <p:blipFill>
            <a:blip r:embed="rId8">
              <a:extLst/>
            </a:blip>
            <a:srcRect t="12500" b="12497"/>
            <a:stretch>
              <a:fillRect/>
            </a:stretch>
          </p:blipFill>
          <p:spPr>
            <a:xfrm>
              <a:off x="0" y="0"/>
              <a:ext cx="3045869" cy="3045986"/>
            </a:xfrm>
            <a:custGeom>
              <a:avLst/>
              <a:gdLst/>
              <a:ahLst/>
              <a:cxnLst>
                <a:cxn ang="0">
                  <a:pos x="wd2" y="hd2"/>
                </a:cxn>
                <a:cxn ang="5400000">
                  <a:pos x="wd2" y="hd2"/>
                </a:cxn>
                <a:cxn ang="10800000">
                  <a:pos x="wd2" y="hd2"/>
                </a:cxn>
                <a:cxn ang="16200000">
                  <a:pos x="wd2" y="hd2"/>
                </a:cxn>
              </a:cxnLst>
              <a:rect l="0" t="0" r="r" b="b"/>
              <a:pathLst>
                <a:path w="21600" h="20595" extrusionOk="0">
                  <a:moveTo>
                    <a:pt x="10799" y="0"/>
                  </a:moveTo>
                  <a:cubicBezTo>
                    <a:pt x="8035" y="0"/>
                    <a:pt x="5272" y="1006"/>
                    <a:pt x="3163" y="3016"/>
                  </a:cubicBezTo>
                  <a:cubicBezTo>
                    <a:pt x="1055" y="5027"/>
                    <a:pt x="0" y="7661"/>
                    <a:pt x="0" y="10296"/>
                  </a:cubicBezTo>
                  <a:cubicBezTo>
                    <a:pt x="0" y="12931"/>
                    <a:pt x="1055" y="15568"/>
                    <a:pt x="3163" y="17579"/>
                  </a:cubicBezTo>
                  <a:cubicBezTo>
                    <a:pt x="7381" y="21600"/>
                    <a:pt x="14219" y="21600"/>
                    <a:pt x="18437" y="17579"/>
                  </a:cubicBezTo>
                  <a:cubicBezTo>
                    <a:pt x="20545" y="15568"/>
                    <a:pt x="21600" y="12931"/>
                    <a:pt x="21600" y="10296"/>
                  </a:cubicBezTo>
                  <a:cubicBezTo>
                    <a:pt x="21600" y="7661"/>
                    <a:pt x="20545" y="5027"/>
                    <a:pt x="18437" y="3016"/>
                  </a:cubicBezTo>
                  <a:cubicBezTo>
                    <a:pt x="16328" y="1006"/>
                    <a:pt x="13562" y="0"/>
                    <a:pt x="10799" y="0"/>
                  </a:cubicBezTo>
                  <a:close/>
                </a:path>
              </a:pathLst>
            </a:custGeom>
            <a:ln w="12700" cap="flat">
              <a:noFill/>
              <a:miter lim="400000"/>
            </a:ln>
            <a:effectLst/>
          </p:spPr>
        </p:pic>
        <p:sp>
          <p:nvSpPr>
            <p:cNvPr id="1105" name="Erin Kennedy…"/>
            <p:cNvSpPr txBox="1"/>
            <p:nvPr/>
          </p:nvSpPr>
          <p:spPr>
            <a:xfrm>
              <a:off x="3491943" y="1268265"/>
              <a:ext cx="5076395" cy="744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Erin Kennedy</a:t>
              </a:r>
            </a:p>
            <a:p>
              <a:pPr algn="l">
                <a:lnSpc>
                  <a:spcPct val="120000"/>
                </a:lnSpc>
                <a:defRPr b="0" i="1">
                  <a:latin typeface="Calisto MT"/>
                  <a:ea typeface="Calisto MT"/>
                  <a:cs typeface="Calisto MT"/>
                  <a:sym typeface="Calisto MT"/>
                </a:defRPr>
              </a:pPr>
              <a:r>
                <a:rPr sz="900"/>
                <a:t>CIHR Project Grant</a:t>
              </a:r>
            </a:p>
          </p:txBody>
        </p:sp>
      </p:grpSp>
    </p:spTree>
    <p:extLst>
      <p:ext uri="{BB962C8B-B14F-4D97-AF65-F5344CB8AC3E}">
        <p14:creationId xmlns:p14="http://schemas.microsoft.com/office/powerpoint/2010/main" val="3754968070"/>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091"/>
                                        </p:tgtEl>
                                        <p:attrNameLst>
                                          <p:attrName>style.visibility</p:attrName>
                                        </p:attrNameLst>
                                      </p:cBhvr>
                                      <p:to>
                                        <p:strVal val="visible"/>
                                      </p:to>
                                    </p:set>
                                    <p:animEffect transition="in" filter="dissolve">
                                      <p:cBhvr>
                                        <p:cTn id="7" dur="1000"/>
                                        <p:tgtEl>
                                          <p:spTgt spid="1091"/>
                                        </p:tgtEl>
                                      </p:cBhvr>
                                    </p:animEffect>
                                  </p:childTnLst>
                                </p:cTn>
                              </p:par>
                            </p:childTnLst>
                          </p:cTn>
                        </p:par>
                        <p:par>
                          <p:cTn id="8" fill="hold">
                            <p:stCondLst>
                              <p:cond delay="1000"/>
                            </p:stCondLst>
                            <p:childTnLst>
                              <p:par>
                                <p:cTn id="9" presetID="9" presetClass="entr" fill="hold" grpId="0" nodeType="afterEffect">
                                  <p:stCondLst>
                                    <p:cond delay="0"/>
                                  </p:stCondLst>
                                  <p:iterate>
                                    <p:tmAbs val="0"/>
                                  </p:iterate>
                                  <p:childTnLst>
                                    <p:set>
                                      <p:cBhvr>
                                        <p:cTn id="10" fill="hold"/>
                                        <p:tgtEl>
                                          <p:spTgt spid="1097"/>
                                        </p:tgtEl>
                                        <p:attrNameLst>
                                          <p:attrName>style.visibility</p:attrName>
                                        </p:attrNameLst>
                                      </p:cBhvr>
                                      <p:to>
                                        <p:strVal val="visible"/>
                                      </p:to>
                                    </p:set>
                                    <p:animEffect transition="in" filter="dissolve">
                                      <p:cBhvr>
                                        <p:cTn id="11" dur="1000"/>
                                        <p:tgtEl>
                                          <p:spTgt spid="1097"/>
                                        </p:tgtEl>
                                      </p:cBhvr>
                                    </p:animEffect>
                                  </p:childTnLst>
                                </p:cTn>
                              </p:par>
                            </p:childTnLst>
                          </p:cTn>
                        </p:par>
                        <p:par>
                          <p:cTn id="12" fill="hold">
                            <p:stCondLst>
                              <p:cond delay="2000"/>
                            </p:stCondLst>
                            <p:childTnLst>
                              <p:par>
                                <p:cTn id="13" presetID="9" presetClass="entr" fill="hold" grpId="0" nodeType="afterEffect">
                                  <p:stCondLst>
                                    <p:cond delay="0"/>
                                  </p:stCondLst>
                                  <p:iterate>
                                    <p:tmAbs val="0"/>
                                  </p:iterate>
                                  <p:childTnLst>
                                    <p:set>
                                      <p:cBhvr>
                                        <p:cTn id="14" fill="hold"/>
                                        <p:tgtEl>
                                          <p:spTgt spid="1106"/>
                                        </p:tgtEl>
                                        <p:attrNameLst>
                                          <p:attrName>style.visibility</p:attrName>
                                        </p:attrNameLst>
                                      </p:cBhvr>
                                      <p:to>
                                        <p:strVal val="visible"/>
                                      </p:to>
                                    </p:set>
                                    <p:animEffect transition="in" filter="dissolve">
                                      <p:cBhvr>
                                        <p:cTn id="15" dur="1000"/>
                                        <p:tgtEl>
                                          <p:spTgt spid="1106"/>
                                        </p:tgtEl>
                                      </p:cBhvr>
                                    </p:animEffect>
                                  </p:childTnLst>
                                </p:cTn>
                              </p:par>
                            </p:childTnLst>
                          </p:cTn>
                        </p:par>
                        <p:par>
                          <p:cTn id="16" fill="hold">
                            <p:stCondLst>
                              <p:cond delay="3000"/>
                            </p:stCondLst>
                            <p:childTnLst>
                              <p:par>
                                <p:cTn id="17" presetID="9" presetClass="entr" fill="hold" grpId="0" nodeType="afterEffect">
                                  <p:stCondLst>
                                    <p:cond delay="0"/>
                                  </p:stCondLst>
                                  <p:iterate>
                                    <p:tmAbs val="0"/>
                                  </p:iterate>
                                  <p:childTnLst>
                                    <p:set>
                                      <p:cBhvr>
                                        <p:cTn id="18" fill="hold"/>
                                        <p:tgtEl>
                                          <p:spTgt spid="1094"/>
                                        </p:tgtEl>
                                        <p:attrNameLst>
                                          <p:attrName>style.visibility</p:attrName>
                                        </p:attrNameLst>
                                      </p:cBhvr>
                                      <p:to>
                                        <p:strVal val="visible"/>
                                      </p:to>
                                    </p:set>
                                    <p:animEffect transition="in" filter="dissolve">
                                      <p:cBhvr>
                                        <p:cTn id="19" dur="1000"/>
                                        <p:tgtEl>
                                          <p:spTgt spid="1094"/>
                                        </p:tgtEl>
                                      </p:cBhvr>
                                    </p:animEffect>
                                  </p:childTnLst>
                                </p:cTn>
                              </p:par>
                            </p:childTnLst>
                          </p:cTn>
                        </p:par>
                        <p:par>
                          <p:cTn id="20" fill="hold">
                            <p:stCondLst>
                              <p:cond delay="4000"/>
                            </p:stCondLst>
                            <p:childTnLst>
                              <p:par>
                                <p:cTn id="21" presetID="9" presetClass="entr" fill="hold" grpId="0" nodeType="afterEffect">
                                  <p:stCondLst>
                                    <p:cond delay="0"/>
                                  </p:stCondLst>
                                  <p:iterate>
                                    <p:tmAbs val="0"/>
                                  </p:iterate>
                                  <p:childTnLst>
                                    <p:set>
                                      <p:cBhvr>
                                        <p:cTn id="22" fill="hold"/>
                                        <p:tgtEl>
                                          <p:spTgt spid="1100"/>
                                        </p:tgtEl>
                                        <p:attrNameLst>
                                          <p:attrName>style.visibility</p:attrName>
                                        </p:attrNameLst>
                                      </p:cBhvr>
                                      <p:to>
                                        <p:strVal val="visible"/>
                                      </p:to>
                                    </p:set>
                                    <p:animEffect transition="in" filter="dissolve">
                                      <p:cBhvr>
                                        <p:cTn id="23" dur="1000"/>
                                        <p:tgtEl>
                                          <p:spTgt spid="1100"/>
                                        </p:tgtEl>
                                      </p:cBhvr>
                                    </p:animEffect>
                                  </p:childTnLst>
                                </p:cTn>
                              </p:par>
                            </p:childTnLst>
                          </p:cTn>
                        </p:par>
                        <p:par>
                          <p:cTn id="24" fill="hold">
                            <p:stCondLst>
                              <p:cond delay="5000"/>
                            </p:stCondLst>
                            <p:childTnLst>
                              <p:par>
                                <p:cTn id="25" presetID="9" presetClass="entr" fill="hold" grpId="0" nodeType="afterEffect">
                                  <p:stCondLst>
                                    <p:cond delay="0"/>
                                  </p:stCondLst>
                                  <p:iterate>
                                    <p:tmAbs val="0"/>
                                  </p:iterate>
                                  <p:childTnLst>
                                    <p:set>
                                      <p:cBhvr>
                                        <p:cTn id="26" fill="hold"/>
                                        <p:tgtEl>
                                          <p:spTgt spid="1103"/>
                                        </p:tgtEl>
                                        <p:attrNameLst>
                                          <p:attrName>style.visibility</p:attrName>
                                        </p:attrNameLst>
                                      </p:cBhvr>
                                      <p:to>
                                        <p:strVal val="visible"/>
                                      </p:to>
                                    </p:set>
                                    <p:animEffect transition="in" filter="dissolve">
                                      <p:cBhvr>
                                        <p:cTn id="27" dur="1000"/>
                                        <p:tgtEl>
                                          <p:spTgt spid="1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1" grpId="0" animBg="1" advAuto="0"/>
      <p:bldP spid="1094" grpId="0" animBg="1" advAuto="0"/>
      <p:bldP spid="1097" grpId="0" animBg="1" advAuto="0"/>
      <p:bldP spid="1100" grpId="0" animBg="1" advAuto="0"/>
      <p:bldP spid="1103" grpId="0" animBg="1" advAuto="0"/>
      <p:bldP spid="1106" grpId="0"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 name="Line"/>
          <p:cNvSpPr/>
          <p:nvPr/>
        </p:nvSpPr>
        <p:spPr>
          <a:xfrm>
            <a:off x="232707" y="631476"/>
            <a:ext cx="11726587" cy="1"/>
          </a:xfrm>
          <a:prstGeom prst="line">
            <a:avLst/>
          </a:prstGeom>
          <a:ln w="25400">
            <a:solidFill>
              <a:srgbClr val="4B70AA"/>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109" name="Rectangle"/>
          <p:cNvSpPr/>
          <p:nvPr/>
        </p:nvSpPr>
        <p:spPr>
          <a:xfrm>
            <a:off x="-26649" y="6729275"/>
            <a:ext cx="12245299" cy="128608"/>
          </a:xfrm>
          <a:prstGeom prst="rect">
            <a:avLst/>
          </a:prstGeom>
          <a:solidFill>
            <a:srgbClr val="86AAD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110" name="Surgery Suture Logo-01.png" descr="Surgery Suture Logo-01.png"/>
          <p:cNvPicPr>
            <a:picLocks noChangeAspect="1"/>
          </p:cNvPicPr>
          <p:nvPr/>
        </p:nvPicPr>
        <p:blipFill>
          <a:blip r:embed="rId2">
            <a:extLst/>
          </a:blip>
          <a:stretch>
            <a:fillRect/>
          </a:stretch>
        </p:blipFill>
        <p:spPr>
          <a:xfrm>
            <a:off x="10857264" y="5638643"/>
            <a:ext cx="953839" cy="768174"/>
          </a:xfrm>
          <a:prstGeom prst="rect">
            <a:avLst/>
          </a:prstGeom>
          <a:ln w="12700">
            <a:miter lim="400000"/>
          </a:ln>
        </p:spPr>
      </p:pic>
      <p:sp>
        <p:nvSpPr>
          <p:cNvPr id="1111" name="GRANTS RECIPIENTS JULY 1, 2017 - JUNE 30, 2018"/>
          <p:cNvSpPr txBox="1"/>
          <p:nvPr/>
        </p:nvSpPr>
        <p:spPr>
          <a:xfrm>
            <a:off x="277609" y="1022038"/>
            <a:ext cx="2702919" cy="897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l">
              <a:defRPr sz="4000" b="0"/>
            </a:pPr>
            <a:r>
              <a:rPr sz="2000">
                <a:latin typeface="Futura"/>
                <a:ea typeface="Futura"/>
                <a:cs typeface="Futura"/>
                <a:sym typeface="Futura"/>
              </a:rPr>
              <a:t>GRANTS RECIPIENTS</a:t>
            </a:r>
            <a:br>
              <a:rPr sz="2000">
                <a:latin typeface="Futura"/>
                <a:ea typeface="Futura"/>
                <a:cs typeface="Futura"/>
                <a:sym typeface="Futura"/>
              </a:rPr>
            </a:br>
            <a:r>
              <a:rPr sz="1500">
                <a:solidFill>
                  <a:srgbClr val="F7941D"/>
                </a:solidFill>
                <a:latin typeface="Futura"/>
                <a:ea typeface="Futura"/>
                <a:cs typeface="Futura"/>
                <a:sym typeface="Futura"/>
              </a:rPr>
              <a:t>JULY 1, 2017 - JUNE 30, 2018</a:t>
            </a:r>
            <a:br>
              <a:rPr sz="2000"/>
            </a:br>
            <a:endParaRPr sz="2000"/>
          </a:p>
        </p:txBody>
      </p:sp>
      <p:sp>
        <p:nvSpPr>
          <p:cNvPr id="1112" name="University of Toronto     Department of Surgery"/>
          <p:cNvSpPr txBox="1"/>
          <p:nvPr/>
        </p:nvSpPr>
        <p:spPr>
          <a:xfrm>
            <a:off x="231308" y="330242"/>
            <a:ext cx="2914259"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defRPr sz="2200" b="0">
                <a:solidFill>
                  <a:srgbClr val="1B2E59"/>
                </a:solidFill>
                <a:latin typeface="Calisto MT"/>
                <a:ea typeface="Calisto MT"/>
                <a:cs typeface="Calisto MT"/>
                <a:sym typeface="Calisto MT"/>
              </a:defRPr>
            </a:lvl1pPr>
          </a:lstStyle>
          <a:p>
            <a:r>
              <a:rPr sz="1100"/>
              <a:t>University of Toronto     Department of Surgery</a:t>
            </a:r>
          </a:p>
        </p:txBody>
      </p:sp>
      <p:sp>
        <p:nvSpPr>
          <p:cNvPr id="1113" name="Line"/>
          <p:cNvSpPr/>
          <p:nvPr/>
        </p:nvSpPr>
        <p:spPr>
          <a:xfrm>
            <a:off x="1639619" y="345051"/>
            <a:ext cx="1" cy="203201"/>
          </a:xfrm>
          <a:prstGeom prst="line">
            <a:avLst/>
          </a:prstGeom>
          <a:ln w="25400">
            <a:solidFill>
              <a:srgbClr val="1B2E59"/>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114" name="Annual Address 2018"/>
          <p:cNvSpPr txBox="1"/>
          <p:nvPr/>
        </p:nvSpPr>
        <p:spPr>
          <a:xfrm>
            <a:off x="10589990" y="330242"/>
            <a:ext cx="1348126"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r" defTabSz="228600">
              <a:defRPr sz="2200" b="0">
                <a:solidFill>
                  <a:srgbClr val="1B2E59"/>
                </a:solidFill>
                <a:latin typeface="Calisto MT"/>
                <a:ea typeface="Calisto MT"/>
                <a:cs typeface="Calisto MT"/>
                <a:sym typeface="Calisto MT"/>
              </a:defRPr>
            </a:pPr>
            <a:r>
              <a:rPr sz="1100"/>
              <a:t>Annual Address </a:t>
            </a:r>
            <a:r>
              <a:rPr sz="1100">
                <a:solidFill>
                  <a:srgbClr val="F59331"/>
                </a:solidFill>
              </a:rPr>
              <a:t>2018</a:t>
            </a:r>
          </a:p>
        </p:txBody>
      </p:sp>
      <p:grpSp>
        <p:nvGrpSpPr>
          <p:cNvPr id="1117" name="Group"/>
          <p:cNvGrpSpPr/>
          <p:nvPr/>
        </p:nvGrpSpPr>
        <p:grpSpPr>
          <a:xfrm>
            <a:off x="4836726" y="803060"/>
            <a:ext cx="4700077" cy="1335638"/>
            <a:chOff x="0" y="0"/>
            <a:chExt cx="9400151" cy="2671275"/>
          </a:xfrm>
        </p:grpSpPr>
        <p:pic>
          <p:nvPicPr>
            <p:cNvPr id="1115" name="Liu.jpg" descr="Liu.jpg"/>
            <p:cNvPicPr>
              <a:picLocks noChangeAspect="1"/>
            </p:cNvPicPr>
            <p:nvPr/>
          </p:nvPicPr>
          <p:blipFill>
            <a:blip r:embed="rId3">
              <a:extLst/>
            </a:blip>
            <a:srcRect t="708" r="3" b="24670"/>
            <a:stretch>
              <a:fillRect/>
            </a:stretch>
          </p:blipFill>
          <p:spPr>
            <a:xfrm>
              <a:off x="0" y="0"/>
              <a:ext cx="2671366" cy="2671275"/>
            </a:xfrm>
            <a:custGeom>
              <a:avLst/>
              <a:gdLst/>
              <a:ahLst/>
              <a:cxnLst>
                <a:cxn ang="0">
                  <a:pos x="wd2" y="hd2"/>
                </a:cxn>
                <a:cxn ang="5400000">
                  <a:pos x="wd2" y="hd2"/>
                </a:cxn>
                <a:cxn ang="10800000">
                  <a:pos x="wd2" y="hd2"/>
                </a:cxn>
                <a:cxn ang="16200000">
                  <a:pos x="wd2" y="hd2"/>
                </a:cxn>
              </a:cxnLst>
              <a:rect l="0" t="0" r="r" b="b"/>
              <a:pathLst>
                <a:path w="21600" h="20595" extrusionOk="0">
                  <a:moveTo>
                    <a:pt x="10802" y="0"/>
                  </a:moveTo>
                  <a:cubicBezTo>
                    <a:pt x="8038" y="0"/>
                    <a:pt x="5273" y="1006"/>
                    <a:pt x="3164" y="3017"/>
                  </a:cubicBezTo>
                  <a:cubicBezTo>
                    <a:pt x="1055" y="5028"/>
                    <a:pt x="0" y="7664"/>
                    <a:pt x="0" y="10299"/>
                  </a:cubicBezTo>
                  <a:cubicBezTo>
                    <a:pt x="0" y="12935"/>
                    <a:pt x="1055" y="15568"/>
                    <a:pt x="3164" y="17578"/>
                  </a:cubicBezTo>
                  <a:cubicBezTo>
                    <a:pt x="7382" y="21600"/>
                    <a:pt x="14218" y="21600"/>
                    <a:pt x="18436" y="17578"/>
                  </a:cubicBezTo>
                  <a:cubicBezTo>
                    <a:pt x="20545" y="15568"/>
                    <a:pt x="21600" y="12935"/>
                    <a:pt x="21600" y="10299"/>
                  </a:cubicBezTo>
                  <a:cubicBezTo>
                    <a:pt x="21600" y="7664"/>
                    <a:pt x="20545" y="5028"/>
                    <a:pt x="18436" y="3017"/>
                  </a:cubicBezTo>
                  <a:cubicBezTo>
                    <a:pt x="16327" y="1006"/>
                    <a:pt x="13566" y="0"/>
                    <a:pt x="10802" y="0"/>
                  </a:cubicBezTo>
                  <a:close/>
                </a:path>
              </a:pathLst>
            </a:custGeom>
            <a:ln w="12700" cap="flat">
              <a:noFill/>
              <a:miter lim="400000"/>
            </a:ln>
            <a:effectLst/>
          </p:spPr>
        </p:pic>
        <p:sp>
          <p:nvSpPr>
            <p:cNvPr id="1116" name="Mingyao Liu…"/>
            <p:cNvSpPr txBox="1"/>
            <p:nvPr/>
          </p:nvSpPr>
          <p:spPr>
            <a:xfrm>
              <a:off x="2987129" y="963420"/>
              <a:ext cx="6413022" cy="744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Mingyao Liu</a:t>
              </a:r>
            </a:p>
            <a:p>
              <a:pPr algn="l">
                <a:lnSpc>
                  <a:spcPct val="120000"/>
                </a:lnSpc>
                <a:defRPr b="0" i="1">
                  <a:latin typeface="Calisto MT"/>
                  <a:ea typeface="Calisto MT"/>
                  <a:cs typeface="Calisto MT"/>
                  <a:sym typeface="Calisto MT"/>
                </a:defRPr>
              </a:pPr>
              <a:r>
                <a:rPr sz="900"/>
                <a:t>CIHR Project Grant</a:t>
              </a:r>
            </a:p>
          </p:txBody>
        </p:sp>
      </p:grpSp>
      <p:grpSp>
        <p:nvGrpSpPr>
          <p:cNvPr id="1120" name="Group"/>
          <p:cNvGrpSpPr/>
          <p:nvPr/>
        </p:nvGrpSpPr>
        <p:grpSpPr>
          <a:xfrm>
            <a:off x="3742174" y="3176831"/>
            <a:ext cx="4474584" cy="1686521"/>
            <a:chOff x="0" y="0"/>
            <a:chExt cx="8949166" cy="3373041"/>
          </a:xfrm>
        </p:grpSpPr>
        <p:pic>
          <p:nvPicPr>
            <p:cNvPr id="1118" name="Marshall-John.jpg" descr="Marshall-John.jpg"/>
            <p:cNvPicPr>
              <a:picLocks noChangeAspect="1"/>
            </p:cNvPicPr>
            <p:nvPr/>
          </p:nvPicPr>
          <p:blipFill>
            <a:blip r:embed="rId4">
              <a:extLst/>
            </a:blip>
            <a:srcRect r="4" b="4"/>
            <a:stretch>
              <a:fillRect/>
            </a:stretch>
          </p:blipFill>
          <p:spPr>
            <a:xfrm>
              <a:off x="0" y="0"/>
              <a:ext cx="3373041" cy="3373041"/>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8037" y="0"/>
                    <a:pt x="5273" y="1055"/>
                    <a:pt x="3164" y="3164"/>
                  </a:cubicBezTo>
                  <a:cubicBezTo>
                    <a:pt x="1055" y="5273"/>
                    <a:pt x="0" y="8037"/>
                    <a:pt x="0" y="10801"/>
                  </a:cubicBezTo>
                  <a:cubicBezTo>
                    <a:pt x="0" y="13565"/>
                    <a:pt x="1055" y="16329"/>
                    <a:pt x="3164" y="18438"/>
                  </a:cubicBezTo>
                  <a:cubicBezTo>
                    <a:pt x="5273" y="20547"/>
                    <a:pt x="8037" y="21600"/>
                    <a:pt x="10801" y="21600"/>
                  </a:cubicBezTo>
                  <a:cubicBezTo>
                    <a:pt x="13565" y="21600"/>
                    <a:pt x="16329" y="20547"/>
                    <a:pt x="18438" y="18438"/>
                  </a:cubicBezTo>
                  <a:cubicBezTo>
                    <a:pt x="20547" y="16329"/>
                    <a:pt x="21600" y="13565"/>
                    <a:pt x="21600" y="10801"/>
                  </a:cubicBezTo>
                  <a:cubicBezTo>
                    <a:pt x="21600" y="8037"/>
                    <a:pt x="20547" y="5273"/>
                    <a:pt x="18438" y="3164"/>
                  </a:cubicBezTo>
                  <a:cubicBezTo>
                    <a:pt x="16329" y="1055"/>
                    <a:pt x="13565" y="0"/>
                    <a:pt x="10801" y="0"/>
                  </a:cubicBezTo>
                  <a:close/>
                </a:path>
              </a:pathLst>
            </a:custGeom>
            <a:ln w="12700" cap="flat">
              <a:noFill/>
              <a:miter lim="400000"/>
            </a:ln>
            <a:effectLst/>
          </p:spPr>
        </p:pic>
        <p:sp>
          <p:nvSpPr>
            <p:cNvPr id="1119" name="John Marshall…"/>
            <p:cNvSpPr txBox="1"/>
            <p:nvPr/>
          </p:nvSpPr>
          <p:spPr>
            <a:xfrm>
              <a:off x="3705055" y="1314304"/>
              <a:ext cx="5244111" cy="744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John Marshall</a:t>
              </a:r>
            </a:p>
            <a:p>
              <a:pPr algn="l">
                <a:lnSpc>
                  <a:spcPct val="120000"/>
                </a:lnSpc>
                <a:defRPr b="0" i="1">
                  <a:latin typeface="Calisto MT"/>
                  <a:ea typeface="Calisto MT"/>
                  <a:cs typeface="Calisto MT"/>
                  <a:sym typeface="Calisto MT"/>
                </a:defRPr>
              </a:pPr>
              <a:r>
                <a:rPr sz="900"/>
                <a:t>CIHR Project Grant</a:t>
              </a:r>
            </a:p>
          </p:txBody>
        </p:sp>
      </p:grpSp>
      <p:grpSp>
        <p:nvGrpSpPr>
          <p:cNvPr id="1123" name="Group"/>
          <p:cNvGrpSpPr/>
          <p:nvPr/>
        </p:nvGrpSpPr>
        <p:grpSpPr>
          <a:xfrm>
            <a:off x="7984302" y="2052396"/>
            <a:ext cx="3652825" cy="1335639"/>
            <a:chOff x="0" y="0"/>
            <a:chExt cx="7305648" cy="2671275"/>
          </a:xfrm>
        </p:grpSpPr>
        <p:pic>
          <p:nvPicPr>
            <p:cNvPr id="1121" name="morshead.jpg" descr="morshead.jpg"/>
            <p:cNvPicPr>
              <a:picLocks noChangeAspect="1"/>
            </p:cNvPicPr>
            <p:nvPr/>
          </p:nvPicPr>
          <p:blipFill>
            <a:blip r:embed="rId5">
              <a:extLst/>
            </a:blip>
            <a:srcRect t="1999" r="3" b="2006"/>
            <a:stretch>
              <a:fillRect/>
            </a:stretch>
          </p:blipFill>
          <p:spPr>
            <a:xfrm>
              <a:off x="0" y="0"/>
              <a:ext cx="2671366" cy="2671275"/>
            </a:xfrm>
            <a:custGeom>
              <a:avLst/>
              <a:gdLst/>
              <a:ahLst/>
              <a:cxnLst>
                <a:cxn ang="0">
                  <a:pos x="wd2" y="hd2"/>
                </a:cxn>
                <a:cxn ang="5400000">
                  <a:pos x="wd2" y="hd2"/>
                </a:cxn>
                <a:cxn ang="10800000">
                  <a:pos x="wd2" y="hd2"/>
                </a:cxn>
                <a:cxn ang="16200000">
                  <a:pos x="wd2" y="hd2"/>
                </a:cxn>
              </a:cxnLst>
              <a:rect l="0" t="0" r="r" b="b"/>
              <a:pathLst>
                <a:path w="21600" h="20595" extrusionOk="0">
                  <a:moveTo>
                    <a:pt x="10802" y="0"/>
                  </a:moveTo>
                  <a:cubicBezTo>
                    <a:pt x="8038" y="0"/>
                    <a:pt x="5273" y="1006"/>
                    <a:pt x="3164" y="3017"/>
                  </a:cubicBezTo>
                  <a:cubicBezTo>
                    <a:pt x="1055" y="5028"/>
                    <a:pt x="0" y="7664"/>
                    <a:pt x="0" y="10299"/>
                  </a:cubicBezTo>
                  <a:cubicBezTo>
                    <a:pt x="0" y="12935"/>
                    <a:pt x="1055" y="15568"/>
                    <a:pt x="3164" y="17578"/>
                  </a:cubicBezTo>
                  <a:cubicBezTo>
                    <a:pt x="7382" y="21600"/>
                    <a:pt x="14218" y="21600"/>
                    <a:pt x="18436" y="17578"/>
                  </a:cubicBezTo>
                  <a:cubicBezTo>
                    <a:pt x="20545" y="15568"/>
                    <a:pt x="21600" y="12935"/>
                    <a:pt x="21600" y="10299"/>
                  </a:cubicBezTo>
                  <a:cubicBezTo>
                    <a:pt x="21600" y="7664"/>
                    <a:pt x="20545" y="5028"/>
                    <a:pt x="18436" y="3017"/>
                  </a:cubicBezTo>
                  <a:cubicBezTo>
                    <a:pt x="16327" y="1006"/>
                    <a:pt x="13566" y="0"/>
                    <a:pt x="10802" y="0"/>
                  </a:cubicBezTo>
                  <a:close/>
                </a:path>
              </a:pathLst>
            </a:custGeom>
            <a:ln w="12700" cap="flat">
              <a:noFill/>
              <a:miter lim="400000"/>
            </a:ln>
            <a:effectLst/>
          </p:spPr>
        </p:pic>
        <p:sp>
          <p:nvSpPr>
            <p:cNvPr id="1122" name="Cindi Morshead…"/>
            <p:cNvSpPr txBox="1"/>
            <p:nvPr/>
          </p:nvSpPr>
          <p:spPr>
            <a:xfrm>
              <a:off x="3018721" y="1136391"/>
              <a:ext cx="4286927" cy="7444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Cindi Morshead</a:t>
              </a:r>
            </a:p>
            <a:p>
              <a:pPr algn="l">
                <a:lnSpc>
                  <a:spcPct val="120000"/>
                </a:lnSpc>
                <a:defRPr b="0" i="1">
                  <a:latin typeface="Calisto MT"/>
                  <a:ea typeface="Calisto MT"/>
                  <a:cs typeface="Calisto MT"/>
                  <a:sym typeface="Calisto MT"/>
                </a:defRPr>
              </a:pPr>
              <a:r>
                <a:rPr sz="900"/>
                <a:t>NSERC Discovery Grant</a:t>
              </a:r>
            </a:p>
          </p:txBody>
        </p:sp>
      </p:grpSp>
      <p:grpSp>
        <p:nvGrpSpPr>
          <p:cNvPr id="1126" name="Group"/>
          <p:cNvGrpSpPr/>
          <p:nvPr/>
        </p:nvGrpSpPr>
        <p:grpSpPr>
          <a:xfrm>
            <a:off x="6361173" y="5060551"/>
            <a:ext cx="3834430" cy="1335638"/>
            <a:chOff x="0" y="0"/>
            <a:chExt cx="7668857" cy="2671275"/>
          </a:xfrm>
        </p:grpSpPr>
        <p:pic>
          <p:nvPicPr>
            <p:cNvPr id="1124" name="nam, diane.jpg" descr="nam, diane.jpg"/>
            <p:cNvPicPr>
              <a:picLocks noChangeAspect="1"/>
            </p:cNvPicPr>
            <p:nvPr/>
          </p:nvPicPr>
          <p:blipFill>
            <a:blip r:embed="rId6">
              <a:extLst/>
            </a:blip>
            <a:srcRect t="3672" r="3" b="21333"/>
            <a:stretch>
              <a:fillRect/>
            </a:stretch>
          </p:blipFill>
          <p:spPr>
            <a:xfrm>
              <a:off x="0" y="0"/>
              <a:ext cx="2671366" cy="2671275"/>
            </a:xfrm>
            <a:custGeom>
              <a:avLst/>
              <a:gdLst/>
              <a:ahLst/>
              <a:cxnLst>
                <a:cxn ang="0">
                  <a:pos x="wd2" y="hd2"/>
                </a:cxn>
                <a:cxn ang="5400000">
                  <a:pos x="wd2" y="hd2"/>
                </a:cxn>
                <a:cxn ang="10800000">
                  <a:pos x="wd2" y="hd2"/>
                </a:cxn>
                <a:cxn ang="16200000">
                  <a:pos x="wd2" y="hd2"/>
                </a:cxn>
              </a:cxnLst>
              <a:rect l="0" t="0" r="r" b="b"/>
              <a:pathLst>
                <a:path w="21600" h="20595" extrusionOk="0">
                  <a:moveTo>
                    <a:pt x="10802" y="0"/>
                  </a:moveTo>
                  <a:cubicBezTo>
                    <a:pt x="8038" y="0"/>
                    <a:pt x="5273" y="1006"/>
                    <a:pt x="3164" y="3017"/>
                  </a:cubicBezTo>
                  <a:cubicBezTo>
                    <a:pt x="1055" y="5028"/>
                    <a:pt x="0" y="7664"/>
                    <a:pt x="0" y="10299"/>
                  </a:cubicBezTo>
                  <a:cubicBezTo>
                    <a:pt x="0" y="12935"/>
                    <a:pt x="1055" y="15568"/>
                    <a:pt x="3164" y="17578"/>
                  </a:cubicBezTo>
                  <a:cubicBezTo>
                    <a:pt x="7382" y="21600"/>
                    <a:pt x="14218" y="21600"/>
                    <a:pt x="18436" y="17578"/>
                  </a:cubicBezTo>
                  <a:cubicBezTo>
                    <a:pt x="20545" y="15568"/>
                    <a:pt x="21600" y="12935"/>
                    <a:pt x="21600" y="10299"/>
                  </a:cubicBezTo>
                  <a:cubicBezTo>
                    <a:pt x="21600" y="7664"/>
                    <a:pt x="20545" y="5028"/>
                    <a:pt x="18436" y="3017"/>
                  </a:cubicBezTo>
                  <a:cubicBezTo>
                    <a:pt x="16327" y="1006"/>
                    <a:pt x="13566" y="0"/>
                    <a:pt x="10802" y="0"/>
                  </a:cubicBezTo>
                  <a:close/>
                </a:path>
              </a:pathLst>
            </a:custGeom>
            <a:ln w="12700" cap="flat">
              <a:noFill/>
              <a:miter lim="400000"/>
            </a:ln>
            <a:effectLst/>
          </p:spPr>
        </p:pic>
        <p:sp>
          <p:nvSpPr>
            <p:cNvPr id="1125" name="Diane Nam…"/>
            <p:cNvSpPr txBox="1"/>
            <p:nvPr/>
          </p:nvSpPr>
          <p:spPr>
            <a:xfrm>
              <a:off x="2996689" y="963420"/>
              <a:ext cx="4672168" cy="744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Diane Nam</a:t>
              </a:r>
            </a:p>
            <a:p>
              <a:pPr algn="l">
                <a:lnSpc>
                  <a:spcPct val="120000"/>
                </a:lnSpc>
                <a:defRPr b="0" i="1">
                  <a:latin typeface="Calisto MT"/>
                  <a:ea typeface="Calisto MT"/>
                  <a:cs typeface="Calisto MT"/>
                  <a:sym typeface="Calisto MT"/>
                </a:defRPr>
              </a:pPr>
              <a:r>
                <a:rPr sz="900"/>
                <a:t>CIHR Bridging Grant</a:t>
              </a:r>
            </a:p>
          </p:txBody>
        </p:sp>
      </p:grpSp>
      <p:grpSp>
        <p:nvGrpSpPr>
          <p:cNvPr id="1129" name="Group"/>
          <p:cNvGrpSpPr/>
          <p:nvPr/>
        </p:nvGrpSpPr>
        <p:grpSpPr>
          <a:xfrm>
            <a:off x="651905" y="5060551"/>
            <a:ext cx="4399683" cy="1335638"/>
            <a:chOff x="0" y="0"/>
            <a:chExt cx="8799365" cy="2671275"/>
          </a:xfrm>
        </p:grpSpPr>
        <p:pic>
          <p:nvPicPr>
            <p:cNvPr id="1127" name="MoultonCA_small.jpg" descr="MoultonCA_small.jpg"/>
            <p:cNvPicPr>
              <a:picLocks noChangeAspect="1"/>
            </p:cNvPicPr>
            <p:nvPr/>
          </p:nvPicPr>
          <p:blipFill>
            <a:blip r:embed="rId7">
              <a:extLst/>
            </a:blip>
            <a:srcRect t="14285" r="3" b="14290"/>
            <a:stretch>
              <a:fillRect/>
            </a:stretch>
          </p:blipFill>
          <p:spPr>
            <a:xfrm>
              <a:off x="0" y="0"/>
              <a:ext cx="2671366" cy="2671275"/>
            </a:xfrm>
            <a:custGeom>
              <a:avLst/>
              <a:gdLst/>
              <a:ahLst/>
              <a:cxnLst>
                <a:cxn ang="0">
                  <a:pos x="wd2" y="hd2"/>
                </a:cxn>
                <a:cxn ang="5400000">
                  <a:pos x="wd2" y="hd2"/>
                </a:cxn>
                <a:cxn ang="10800000">
                  <a:pos x="wd2" y="hd2"/>
                </a:cxn>
                <a:cxn ang="16200000">
                  <a:pos x="wd2" y="hd2"/>
                </a:cxn>
              </a:cxnLst>
              <a:rect l="0" t="0" r="r" b="b"/>
              <a:pathLst>
                <a:path w="21600" h="20595" extrusionOk="0">
                  <a:moveTo>
                    <a:pt x="10802" y="0"/>
                  </a:moveTo>
                  <a:cubicBezTo>
                    <a:pt x="8038" y="0"/>
                    <a:pt x="5273" y="1006"/>
                    <a:pt x="3164" y="3017"/>
                  </a:cubicBezTo>
                  <a:cubicBezTo>
                    <a:pt x="1055" y="5028"/>
                    <a:pt x="0" y="7664"/>
                    <a:pt x="0" y="10299"/>
                  </a:cubicBezTo>
                  <a:cubicBezTo>
                    <a:pt x="0" y="12935"/>
                    <a:pt x="1055" y="15568"/>
                    <a:pt x="3164" y="17578"/>
                  </a:cubicBezTo>
                  <a:cubicBezTo>
                    <a:pt x="7382" y="21600"/>
                    <a:pt x="14218" y="21600"/>
                    <a:pt x="18436" y="17578"/>
                  </a:cubicBezTo>
                  <a:cubicBezTo>
                    <a:pt x="20545" y="15568"/>
                    <a:pt x="21600" y="12935"/>
                    <a:pt x="21600" y="10299"/>
                  </a:cubicBezTo>
                  <a:cubicBezTo>
                    <a:pt x="21600" y="7664"/>
                    <a:pt x="20545" y="5028"/>
                    <a:pt x="18436" y="3017"/>
                  </a:cubicBezTo>
                  <a:cubicBezTo>
                    <a:pt x="16327" y="1006"/>
                    <a:pt x="13566" y="0"/>
                    <a:pt x="10802" y="0"/>
                  </a:cubicBezTo>
                  <a:close/>
                </a:path>
              </a:pathLst>
            </a:custGeom>
            <a:ln w="12700" cap="flat">
              <a:noFill/>
              <a:miter lim="400000"/>
            </a:ln>
            <a:effectLst/>
          </p:spPr>
        </p:pic>
        <p:sp>
          <p:nvSpPr>
            <p:cNvPr id="1128" name="Carol-Anne Moulton…"/>
            <p:cNvSpPr txBox="1"/>
            <p:nvPr/>
          </p:nvSpPr>
          <p:spPr>
            <a:xfrm>
              <a:off x="3218916" y="1150914"/>
              <a:ext cx="5580449" cy="744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Carol-Anne Moulton</a:t>
              </a:r>
            </a:p>
            <a:p>
              <a:pPr algn="l">
                <a:lnSpc>
                  <a:spcPct val="120000"/>
                </a:lnSpc>
                <a:defRPr b="0" i="1">
                  <a:latin typeface="Calisto MT"/>
                  <a:ea typeface="Calisto MT"/>
                  <a:cs typeface="Calisto MT"/>
                  <a:sym typeface="Calisto MT"/>
                </a:defRPr>
              </a:pPr>
              <a:r>
                <a:rPr sz="900"/>
                <a:t>PSI Grant</a:t>
              </a:r>
            </a:p>
          </p:txBody>
        </p:sp>
      </p:grpSp>
      <p:grpSp>
        <p:nvGrpSpPr>
          <p:cNvPr id="1133" name="Group"/>
          <p:cNvGrpSpPr/>
          <p:nvPr/>
        </p:nvGrpSpPr>
        <p:grpSpPr>
          <a:xfrm>
            <a:off x="379411" y="1739866"/>
            <a:ext cx="3083418" cy="1875245"/>
            <a:chOff x="0" y="0"/>
            <a:chExt cx="6166834" cy="3750488"/>
          </a:xfrm>
        </p:grpSpPr>
        <p:sp>
          <p:nvSpPr>
            <p:cNvPr id="1130" name="Girish Kulkarni and Nathan Perlis…"/>
            <p:cNvSpPr txBox="1"/>
            <p:nvPr/>
          </p:nvSpPr>
          <p:spPr>
            <a:xfrm>
              <a:off x="0" y="3006052"/>
              <a:ext cx="6105408" cy="744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Girish Kulkarni and Nathan Perlis</a:t>
              </a:r>
            </a:p>
            <a:p>
              <a:pPr algn="l">
                <a:lnSpc>
                  <a:spcPct val="120000"/>
                </a:lnSpc>
                <a:defRPr b="0" i="1">
                  <a:latin typeface="Calisto MT"/>
                  <a:ea typeface="Calisto MT"/>
                  <a:cs typeface="Calisto MT"/>
                  <a:sym typeface="Calisto MT"/>
                </a:defRPr>
              </a:pPr>
              <a:r>
                <a:rPr sz="900"/>
                <a:t>CIHR Project Grant</a:t>
              </a:r>
            </a:p>
          </p:txBody>
        </p:sp>
        <p:pic>
          <p:nvPicPr>
            <p:cNvPr id="1131" name="kulkarni, g.14.jpg" descr="kulkarni, g.14.jpg"/>
            <p:cNvPicPr>
              <a:picLocks noChangeAspect="1"/>
            </p:cNvPicPr>
            <p:nvPr/>
          </p:nvPicPr>
          <p:blipFill>
            <a:blip r:embed="rId8">
              <a:extLst/>
            </a:blip>
            <a:srcRect r="3" b="3"/>
            <a:stretch>
              <a:fillRect/>
            </a:stretch>
          </p:blipFill>
          <p:spPr>
            <a:xfrm>
              <a:off x="205230" y="0"/>
              <a:ext cx="2671366" cy="2671366"/>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cubicBezTo>
                    <a:pt x="8038" y="0"/>
                    <a:pt x="5273" y="1055"/>
                    <a:pt x="3164" y="3164"/>
                  </a:cubicBezTo>
                  <a:cubicBezTo>
                    <a:pt x="1055" y="5273"/>
                    <a:pt x="0" y="8038"/>
                    <a:pt x="0" y="10802"/>
                  </a:cubicBezTo>
                  <a:cubicBezTo>
                    <a:pt x="0" y="13566"/>
                    <a:pt x="1055" y="16327"/>
                    <a:pt x="3164" y="18436"/>
                  </a:cubicBezTo>
                  <a:cubicBezTo>
                    <a:pt x="5273" y="20545"/>
                    <a:pt x="8038" y="21600"/>
                    <a:pt x="10802" y="21600"/>
                  </a:cubicBezTo>
                  <a:cubicBezTo>
                    <a:pt x="13566" y="21600"/>
                    <a:pt x="16327" y="20545"/>
                    <a:pt x="18436" y="18436"/>
                  </a:cubicBezTo>
                  <a:cubicBezTo>
                    <a:pt x="20545" y="16327"/>
                    <a:pt x="21600" y="13566"/>
                    <a:pt x="21600" y="10802"/>
                  </a:cubicBezTo>
                  <a:cubicBezTo>
                    <a:pt x="21600" y="8038"/>
                    <a:pt x="20545" y="5273"/>
                    <a:pt x="18436" y="3164"/>
                  </a:cubicBezTo>
                  <a:cubicBezTo>
                    <a:pt x="16327" y="1055"/>
                    <a:pt x="13566" y="0"/>
                    <a:pt x="10802" y="0"/>
                  </a:cubicBezTo>
                  <a:close/>
                </a:path>
              </a:pathLst>
            </a:custGeom>
            <a:ln w="12700" cap="flat">
              <a:noFill/>
              <a:miter lim="400000"/>
            </a:ln>
            <a:effectLst/>
          </p:spPr>
        </p:pic>
        <p:pic>
          <p:nvPicPr>
            <p:cNvPr id="1132" name="Perlis,N_UHN8665.jpg" descr="Perlis,N_UHN8665.jpg"/>
            <p:cNvPicPr>
              <a:picLocks noChangeAspect="1"/>
            </p:cNvPicPr>
            <p:nvPr/>
          </p:nvPicPr>
          <p:blipFill>
            <a:blip r:embed="rId9">
              <a:extLst/>
            </a:blip>
            <a:srcRect t="6642" r="3" b="21934"/>
            <a:stretch>
              <a:fillRect/>
            </a:stretch>
          </p:blipFill>
          <p:spPr>
            <a:xfrm>
              <a:off x="3495467" y="0"/>
              <a:ext cx="2671367" cy="2671275"/>
            </a:xfrm>
            <a:custGeom>
              <a:avLst/>
              <a:gdLst/>
              <a:ahLst/>
              <a:cxnLst>
                <a:cxn ang="0">
                  <a:pos x="wd2" y="hd2"/>
                </a:cxn>
                <a:cxn ang="5400000">
                  <a:pos x="wd2" y="hd2"/>
                </a:cxn>
                <a:cxn ang="10800000">
                  <a:pos x="wd2" y="hd2"/>
                </a:cxn>
                <a:cxn ang="16200000">
                  <a:pos x="wd2" y="hd2"/>
                </a:cxn>
              </a:cxnLst>
              <a:rect l="0" t="0" r="r" b="b"/>
              <a:pathLst>
                <a:path w="21600" h="20595" extrusionOk="0">
                  <a:moveTo>
                    <a:pt x="10802" y="0"/>
                  </a:moveTo>
                  <a:cubicBezTo>
                    <a:pt x="8038" y="0"/>
                    <a:pt x="5273" y="1006"/>
                    <a:pt x="3164" y="3017"/>
                  </a:cubicBezTo>
                  <a:cubicBezTo>
                    <a:pt x="1055" y="5028"/>
                    <a:pt x="0" y="7664"/>
                    <a:pt x="0" y="10299"/>
                  </a:cubicBezTo>
                  <a:cubicBezTo>
                    <a:pt x="0" y="12935"/>
                    <a:pt x="1055" y="15568"/>
                    <a:pt x="3164" y="17578"/>
                  </a:cubicBezTo>
                  <a:cubicBezTo>
                    <a:pt x="7382" y="21600"/>
                    <a:pt x="14218" y="21600"/>
                    <a:pt x="18436" y="17578"/>
                  </a:cubicBezTo>
                  <a:cubicBezTo>
                    <a:pt x="20545" y="15568"/>
                    <a:pt x="21600" y="12935"/>
                    <a:pt x="21600" y="10299"/>
                  </a:cubicBezTo>
                  <a:cubicBezTo>
                    <a:pt x="21600" y="7664"/>
                    <a:pt x="20545" y="5028"/>
                    <a:pt x="18436" y="3017"/>
                  </a:cubicBezTo>
                  <a:cubicBezTo>
                    <a:pt x="16327" y="1006"/>
                    <a:pt x="13566" y="0"/>
                    <a:pt x="10802" y="0"/>
                  </a:cubicBezTo>
                  <a:close/>
                </a:path>
              </a:pathLst>
            </a:custGeom>
            <a:ln w="12700" cap="flat">
              <a:noFill/>
              <a:miter lim="400000"/>
            </a:ln>
            <a:effectLst/>
          </p:spPr>
        </p:pic>
      </p:grpSp>
    </p:spTree>
    <p:extLst>
      <p:ext uri="{BB962C8B-B14F-4D97-AF65-F5344CB8AC3E}">
        <p14:creationId xmlns:p14="http://schemas.microsoft.com/office/powerpoint/2010/main" val="1886813886"/>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129"/>
                                        </p:tgtEl>
                                        <p:attrNameLst>
                                          <p:attrName>style.visibility</p:attrName>
                                        </p:attrNameLst>
                                      </p:cBhvr>
                                      <p:to>
                                        <p:strVal val="visible"/>
                                      </p:to>
                                    </p:set>
                                    <p:animEffect transition="in" filter="dissolve">
                                      <p:cBhvr>
                                        <p:cTn id="7" dur="1000"/>
                                        <p:tgtEl>
                                          <p:spTgt spid="1129"/>
                                        </p:tgtEl>
                                      </p:cBhvr>
                                    </p:animEffect>
                                  </p:childTnLst>
                                </p:cTn>
                              </p:par>
                            </p:childTnLst>
                          </p:cTn>
                        </p:par>
                        <p:par>
                          <p:cTn id="8" fill="hold">
                            <p:stCondLst>
                              <p:cond delay="1000"/>
                            </p:stCondLst>
                            <p:childTnLst>
                              <p:par>
                                <p:cTn id="9" presetID="9" presetClass="entr" fill="hold" grpId="0" nodeType="afterEffect">
                                  <p:stCondLst>
                                    <p:cond delay="0"/>
                                  </p:stCondLst>
                                  <p:iterate>
                                    <p:tmAbs val="0"/>
                                  </p:iterate>
                                  <p:childTnLst>
                                    <p:set>
                                      <p:cBhvr>
                                        <p:cTn id="10" fill="hold"/>
                                        <p:tgtEl>
                                          <p:spTgt spid="1120"/>
                                        </p:tgtEl>
                                        <p:attrNameLst>
                                          <p:attrName>style.visibility</p:attrName>
                                        </p:attrNameLst>
                                      </p:cBhvr>
                                      <p:to>
                                        <p:strVal val="visible"/>
                                      </p:to>
                                    </p:set>
                                    <p:animEffect transition="in" filter="dissolve">
                                      <p:cBhvr>
                                        <p:cTn id="11" dur="1000"/>
                                        <p:tgtEl>
                                          <p:spTgt spid="1120"/>
                                        </p:tgtEl>
                                      </p:cBhvr>
                                    </p:animEffect>
                                  </p:childTnLst>
                                </p:cTn>
                              </p:par>
                            </p:childTnLst>
                          </p:cTn>
                        </p:par>
                        <p:par>
                          <p:cTn id="12" fill="hold">
                            <p:stCondLst>
                              <p:cond delay="2000"/>
                            </p:stCondLst>
                            <p:childTnLst>
                              <p:par>
                                <p:cTn id="13" presetID="9" presetClass="entr" fill="hold" grpId="0" nodeType="afterEffect">
                                  <p:stCondLst>
                                    <p:cond delay="0"/>
                                  </p:stCondLst>
                                  <p:iterate>
                                    <p:tmAbs val="0"/>
                                  </p:iterate>
                                  <p:childTnLst>
                                    <p:set>
                                      <p:cBhvr>
                                        <p:cTn id="14" fill="hold"/>
                                        <p:tgtEl>
                                          <p:spTgt spid="1117"/>
                                        </p:tgtEl>
                                        <p:attrNameLst>
                                          <p:attrName>style.visibility</p:attrName>
                                        </p:attrNameLst>
                                      </p:cBhvr>
                                      <p:to>
                                        <p:strVal val="visible"/>
                                      </p:to>
                                    </p:set>
                                    <p:animEffect transition="in" filter="dissolve">
                                      <p:cBhvr>
                                        <p:cTn id="15" dur="1000"/>
                                        <p:tgtEl>
                                          <p:spTgt spid="1117"/>
                                        </p:tgtEl>
                                      </p:cBhvr>
                                    </p:animEffect>
                                  </p:childTnLst>
                                </p:cTn>
                              </p:par>
                            </p:childTnLst>
                          </p:cTn>
                        </p:par>
                        <p:par>
                          <p:cTn id="16" fill="hold">
                            <p:stCondLst>
                              <p:cond delay="3000"/>
                            </p:stCondLst>
                            <p:childTnLst>
                              <p:par>
                                <p:cTn id="17" presetID="9" presetClass="entr" fill="hold" grpId="0" nodeType="afterEffect">
                                  <p:stCondLst>
                                    <p:cond delay="0"/>
                                  </p:stCondLst>
                                  <p:iterate>
                                    <p:tmAbs val="0"/>
                                  </p:iterate>
                                  <p:childTnLst>
                                    <p:set>
                                      <p:cBhvr>
                                        <p:cTn id="18" fill="hold"/>
                                        <p:tgtEl>
                                          <p:spTgt spid="1123"/>
                                        </p:tgtEl>
                                        <p:attrNameLst>
                                          <p:attrName>style.visibility</p:attrName>
                                        </p:attrNameLst>
                                      </p:cBhvr>
                                      <p:to>
                                        <p:strVal val="visible"/>
                                      </p:to>
                                    </p:set>
                                    <p:animEffect transition="in" filter="dissolve">
                                      <p:cBhvr>
                                        <p:cTn id="19" dur="1000"/>
                                        <p:tgtEl>
                                          <p:spTgt spid="1123"/>
                                        </p:tgtEl>
                                      </p:cBhvr>
                                    </p:animEffect>
                                  </p:childTnLst>
                                </p:cTn>
                              </p:par>
                            </p:childTnLst>
                          </p:cTn>
                        </p:par>
                        <p:par>
                          <p:cTn id="20" fill="hold">
                            <p:stCondLst>
                              <p:cond delay="4000"/>
                            </p:stCondLst>
                            <p:childTnLst>
                              <p:par>
                                <p:cTn id="21" presetID="9" presetClass="entr" fill="hold" grpId="0" nodeType="afterEffect">
                                  <p:stCondLst>
                                    <p:cond delay="0"/>
                                  </p:stCondLst>
                                  <p:iterate>
                                    <p:tmAbs val="0"/>
                                  </p:iterate>
                                  <p:childTnLst>
                                    <p:set>
                                      <p:cBhvr>
                                        <p:cTn id="22" fill="hold"/>
                                        <p:tgtEl>
                                          <p:spTgt spid="1126"/>
                                        </p:tgtEl>
                                        <p:attrNameLst>
                                          <p:attrName>style.visibility</p:attrName>
                                        </p:attrNameLst>
                                      </p:cBhvr>
                                      <p:to>
                                        <p:strVal val="visible"/>
                                      </p:to>
                                    </p:set>
                                    <p:animEffect transition="in" filter="dissolve">
                                      <p:cBhvr>
                                        <p:cTn id="23" dur="1000"/>
                                        <p:tgtEl>
                                          <p:spTgt spid="1126"/>
                                        </p:tgtEl>
                                      </p:cBhvr>
                                    </p:animEffect>
                                  </p:childTnLst>
                                </p:cTn>
                              </p:par>
                            </p:childTnLst>
                          </p:cTn>
                        </p:par>
                        <p:par>
                          <p:cTn id="24" fill="hold">
                            <p:stCondLst>
                              <p:cond delay="5000"/>
                            </p:stCondLst>
                            <p:childTnLst>
                              <p:par>
                                <p:cTn id="25" presetID="9" presetClass="entr" fill="hold" grpId="0" nodeType="afterEffect">
                                  <p:stCondLst>
                                    <p:cond delay="0"/>
                                  </p:stCondLst>
                                  <p:iterate>
                                    <p:tmAbs val="0"/>
                                  </p:iterate>
                                  <p:childTnLst>
                                    <p:set>
                                      <p:cBhvr>
                                        <p:cTn id="26" fill="hold"/>
                                        <p:tgtEl>
                                          <p:spTgt spid="1133"/>
                                        </p:tgtEl>
                                        <p:attrNameLst>
                                          <p:attrName>style.visibility</p:attrName>
                                        </p:attrNameLst>
                                      </p:cBhvr>
                                      <p:to>
                                        <p:strVal val="visible"/>
                                      </p:to>
                                    </p:set>
                                    <p:animEffect transition="in" filter="dissolve">
                                      <p:cBhvr>
                                        <p:cTn id="27" dur="1000"/>
                                        <p:tgtEl>
                                          <p:spTgt spid="1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7" grpId="0" animBg="1" advAuto="0"/>
      <p:bldP spid="1120" grpId="0" animBg="1" advAuto="0"/>
      <p:bldP spid="1123" grpId="0" animBg="1" advAuto="0"/>
      <p:bldP spid="1126" grpId="0" animBg="1" advAuto="0"/>
      <p:bldP spid="1129" grpId="0" animBg="1" advAuto="0"/>
      <p:bldP spid="1133" grpId="0"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 name="Line"/>
          <p:cNvSpPr/>
          <p:nvPr/>
        </p:nvSpPr>
        <p:spPr>
          <a:xfrm>
            <a:off x="232707" y="631476"/>
            <a:ext cx="11726587" cy="1"/>
          </a:xfrm>
          <a:prstGeom prst="line">
            <a:avLst/>
          </a:prstGeom>
          <a:ln w="25400">
            <a:solidFill>
              <a:srgbClr val="4B70AA"/>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136" name="Rectangle"/>
          <p:cNvSpPr/>
          <p:nvPr/>
        </p:nvSpPr>
        <p:spPr>
          <a:xfrm>
            <a:off x="-26649" y="6729275"/>
            <a:ext cx="12245299" cy="128608"/>
          </a:xfrm>
          <a:prstGeom prst="rect">
            <a:avLst/>
          </a:prstGeom>
          <a:solidFill>
            <a:srgbClr val="86AAD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137" name="Surgery Suture Logo-01.png" descr="Surgery Suture Logo-01.png"/>
          <p:cNvPicPr>
            <a:picLocks noChangeAspect="1"/>
          </p:cNvPicPr>
          <p:nvPr/>
        </p:nvPicPr>
        <p:blipFill>
          <a:blip r:embed="rId2">
            <a:extLst/>
          </a:blip>
          <a:stretch>
            <a:fillRect/>
          </a:stretch>
        </p:blipFill>
        <p:spPr>
          <a:xfrm>
            <a:off x="10857264" y="5638643"/>
            <a:ext cx="953839" cy="768174"/>
          </a:xfrm>
          <a:prstGeom prst="rect">
            <a:avLst/>
          </a:prstGeom>
          <a:ln w="12700">
            <a:miter lim="400000"/>
          </a:ln>
        </p:spPr>
      </p:pic>
      <p:sp>
        <p:nvSpPr>
          <p:cNvPr id="1138" name="GRANTS cont’d JULY 1, 2017 - JUNE 30, 2018"/>
          <p:cNvSpPr txBox="1"/>
          <p:nvPr/>
        </p:nvSpPr>
        <p:spPr>
          <a:xfrm>
            <a:off x="277609" y="1022038"/>
            <a:ext cx="2702919" cy="897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l">
              <a:defRPr sz="4000" b="0"/>
            </a:pPr>
            <a:r>
              <a:rPr sz="2000">
                <a:latin typeface="Futura"/>
                <a:ea typeface="Futura"/>
                <a:cs typeface="Futura"/>
                <a:sym typeface="Futura"/>
              </a:rPr>
              <a:t>GRANTS cont’d</a:t>
            </a:r>
            <a:br>
              <a:rPr sz="2000">
                <a:latin typeface="Futura"/>
                <a:ea typeface="Futura"/>
                <a:cs typeface="Futura"/>
                <a:sym typeface="Futura"/>
              </a:rPr>
            </a:br>
            <a:r>
              <a:rPr sz="1500">
                <a:solidFill>
                  <a:srgbClr val="F7941D"/>
                </a:solidFill>
                <a:latin typeface="Futura"/>
                <a:ea typeface="Futura"/>
                <a:cs typeface="Futura"/>
                <a:sym typeface="Futura"/>
              </a:rPr>
              <a:t>JULY 1, 2017 - JUNE 30, 2018</a:t>
            </a:r>
            <a:br>
              <a:rPr sz="2000"/>
            </a:br>
            <a:endParaRPr sz="2000"/>
          </a:p>
        </p:txBody>
      </p:sp>
      <p:sp>
        <p:nvSpPr>
          <p:cNvPr id="1139" name="University of Toronto     Department of Surgery"/>
          <p:cNvSpPr txBox="1"/>
          <p:nvPr/>
        </p:nvSpPr>
        <p:spPr>
          <a:xfrm>
            <a:off x="231308" y="330242"/>
            <a:ext cx="2914259"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defRPr sz="2200" b="0">
                <a:solidFill>
                  <a:srgbClr val="1B2E59"/>
                </a:solidFill>
                <a:latin typeface="Calisto MT"/>
                <a:ea typeface="Calisto MT"/>
                <a:cs typeface="Calisto MT"/>
                <a:sym typeface="Calisto MT"/>
              </a:defRPr>
            </a:lvl1pPr>
          </a:lstStyle>
          <a:p>
            <a:r>
              <a:rPr sz="1100"/>
              <a:t>University of Toronto     Department of Surgery</a:t>
            </a:r>
          </a:p>
        </p:txBody>
      </p:sp>
      <p:sp>
        <p:nvSpPr>
          <p:cNvPr id="1140" name="Line"/>
          <p:cNvSpPr/>
          <p:nvPr/>
        </p:nvSpPr>
        <p:spPr>
          <a:xfrm>
            <a:off x="1639619" y="345051"/>
            <a:ext cx="1" cy="203201"/>
          </a:xfrm>
          <a:prstGeom prst="line">
            <a:avLst/>
          </a:prstGeom>
          <a:ln w="25400">
            <a:solidFill>
              <a:srgbClr val="1B2E59"/>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141" name="Annual Address 2018"/>
          <p:cNvSpPr txBox="1"/>
          <p:nvPr/>
        </p:nvSpPr>
        <p:spPr>
          <a:xfrm>
            <a:off x="10589990" y="330242"/>
            <a:ext cx="1348126"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r" defTabSz="228600">
              <a:defRPr sz="2200" b="0">
                <a:solidFill>
                  <a:srgbClr val="1B2E59"/>
                </a:solidFill>
                <a:latin typeface="Calisto MT"/>
                <a:ea typeface="Calisto MT"/>
                <a:cs typeface="Calisto MT"/>
                <a:sym typeface="Calisto MT"/>
              </a:defRPr>
            </a:pPr>
            <a:r>
              <a:rPr sz="1100"/>
              <a:t>Annual Address </a:t>
            </a:r>
            <a:r>
              <a:rPr sz="1100">
                <a:solidFill>
                  <a:srgbClr val="F59331"/>
                </a:solidFill>
              </a:rPr>
              <a:t>2018</a:t>
            </a:r>
          </a:p>
        </p:txBody>
      </p:sp>
      <p:grpSp>
        <p:nvGrpSpPr>
          <p:cNvPr id="1144" name="Group"/>
          <p:cNvGrpSpPr/>
          <p:nvPr/>
        </p:nvGrpSpPr>
        <p:grpSpPr>
          <a:xfrm>
            <a:off x="3951970" y="1160177"/>
            <a:ext cx="4839889" cy="1335638"/>
            <a:chOff x="0" y="0"/>
            <a:chExt cx="9679776" cy="2671275"/>
          </a:xfrm>
        </p:grpSpPr>
        <p:pic>
          <p:nvPicPr>
            <p:cNvPr id="1142" name="Radovanovic, Ivan.jpg" descr="Radovanovic, Ivan.jpg"/>
            <p:cNvPicPr>
              <a:picLocks noChangeAspect="1"/>
            </p:cNvPicPr>
            <p:nvPr/>
          </p:nvPicPr>
          <p:blipFill>
            <a:blip r:embed="rId3">
              <a:extLst/>
            </a:blip>
            <a:srcRect t="3230" r="3" b="16910"/>
            <a:stretch>
              <a:fillRect/>
            </a:stretch>
          </p:blipFill>
          <p:spPr>
            <a:xfrm>
              <a:off x="0" y="0"/>
              <a:ext cx="2671366" cy="2671275"/>
            </a:xfrm>
            <a:custGeom>
              <a:avLst/>
              <a:gdLst/>
              <a:ahLst/>
              <a:cxnLst>
                <a:cxn ang="0">
                  <a:pos x="wd2" y="hd2"/>
                </a:cxn>
                <a:cxn ang="5400000">
                  <a:pos x="wd2" y="hd2"/>
                </a:cxn>
                <a:cxn ang="10800000">
                  <a:pos x="wd2" y="hd2"/>
                </a:cxn>
                <a:cxn ang="16200000">
                  <a:pos x="wd2" y="hd2"/>
                </a:cxn>
              </a:cxnLst>
              <a:rect l="0" t="0" r="r" b="b"/>
              <a:pathLst>
                <a:path w="21600" h="20595" extrusionOk="0">
                  <a:moveTo>
                    <a:pt x="10802" y="0"/>
                  </a:moveTo>
                  <a:cubicBezTo>
                    <a:pt x="8038" y="0"/>
                    <a:pt x="5273" y="1006"/>
                    <a:pt x="3164" y="3017"/>
                  </a:cubicBezTo>
                  <a:cubicBezTo>
                    <a:pt x="1055" y="5028"/>
                    <a:pt x="0" y="7664"/>
                    <a:pt x="0" y="10299"/>
                  </a:cubicBezTo>
                  <a:cubicBezTo>
                    <a:pt x="0" y="12935"/>
                    <a:pt x="1055" y="15568"/>
                    <a:pt x="3164" y="17578"/>
                  </a:cubicBezTo>
                  <a:cubicBezTo>
                    <a:pt x="7382" y="21600"/>
                    <a:pt x="14218" y="21600"/>
                    <a:pt x="18436" y="17578"/>
                  </a:cubicBezTo>
                  <a:cubicBezTo>
                    <a:pt x="20545" y="15568"/>
                    <a:pt x="21600" y="12935"/>
                    <a:pt x="21600" y="10299"/>
                  </a:cubicBezTo>
                  <a:cubicBezTo>
                    <a:pt x="21600" y="7664"/>
                    <a:pt x="20545" y="5028"/>
                    <a:pt x="18436" y="3017"/>
                  </a:cubicBezTo>
                  <a:cubicBezTo>
                    <a:pt x="16327" y="1006"/>
                    <a:pt x="13566" y="0"/>
                    <a:pt x="10802" y="0"/>
                  </a:cubicBezTo>
                  <a:close/>
                </a:path>
              </a:pathLst>
            </a:custGeom>
            <a:ln w="12700" cap="flat">
              <a:noFill/>
              <a:miter lim="400000"/>
            </a:ln>
            <a:effectLst/>
          </p:spPr>
        </p:pic>
        <p:sp>
          <p:nvSpPr>
            <p:cNvPr id="1143" name="Ivan Radovanovic…"/>
            <p:cNvSpPr txBox="1"/>
            <p:nvPr/>
          </p:nvSpPr>
          <p:spPr>
            <a:xfrm>
              <a:off x="3266753" y="963466"/>
              <a:ext cx="6413023" cy="744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Ivan Radovanovic</a:t>
              </a:r>
            </a:p>
            <a:p>
              <a:pPr algn="l">
                <a:lnSpc>
                  <a:spcPct val="120000"/>
                </a:lnSpc>
                <a:defRPr b="0" i="1">
                  <a:latin typeface="Calisto MT"/>
                  <a:ea typeface="Calisto MT"/>
                  <a:cs typeface="Calisto MT"/>
                  <a:sym typeface="Calisto MT"/>
                </a:defRPr>
              </a:pPr>
              <a:r>
                <a:rPr sz="900"/>
                <a:t>McLaughlin Centre Accelerator Grant</a:t>
              </a:r>
            </a:p>
          </p:txBody>
        </p:sp>
      </p:grpSp>
      <p:grpSp>
        <p:nvGrpSpPr>
          <p:cNvPr id="1147" name="Group"/>
          <p:cNvGrpSpPr/>
          <p:nvPr/>
        </p:nvGrpSpPr>
        <p:grpSpPr>
          <a:xfrm>
            <a:off x="3740216" y="2889796"/>
            <a:ext cx="4265840" cy="1335638"/>
            <a:chOff x="0" y="0"/>
            <a:chExt cx="8531678" cy="2671275"/>
          </a:xfrm>
        </p:grpSpPr>
        <p:pic>
          <p:nvPicPr>
            <p:cNvPr id="1145" name="Reedijk (2).jpg" descr="Reedijk (2).jpg"/>
            <p:cNvPicPr>
              <a:picLocks noChangeAspect="1"/>
            </p:cNvPicPr>
            <p:nvPr/>
          </p:nvPicPr>
          <p:blipFill>
            <a:blip r:embed="rId4">
              <a:extLst/>
            </a:blip>
            <a:srcRect t="3972" r="3" b="3979"/>
            <a:stretch>
              <a:fillRect/>
            </a:stretch>
          </p:blipFill>
          <p:spPr>
            <a:xfrm>
              <a:off x="0" y="0"/>
              <a:ext cx="2671366" cy="2671275"/>
            </a:xfrm>
            <a:custGeom>
              <a:avLst/>
              <a:gdLst/>
              <a:ahLst/>
              <a:cxnLst>
                <a:cxn ang="0">
                  <a:pos x="wd2" y="hd2"/>
                </a:cxn>
                <a:cxn ang="5400000">
                  <a:pos x="wd2" y="hd2"/>
                </a:cxn>
                <a:cxn ang="10800000">
                  <a:pos x="wd2" y="hd2"/>
                </a:cxn>
                <a:cxn ang="16200000">
                  <a:pos x="wd2" y="hd2"/>
                </a:cxn>
              </a:cxnLst>
              <a:rect l="0" t="0" r="r" b="b"/>
              <a:pathLst>
                <a:path w="21600" h="20595" extrusionOk="0">
                  <a:moveTo>
                    <a:pt x="10802" y="0"/>
                  </a:moveTo>
                  <a:cubicBezTo>
                    <a:pt x="8038" y="0"/>
                    <a:pt x="5273" y="1006"/>
                    <a:pt x="3164" y="3017"/>
                  </a:cubicBezTo>
                  <a:cubicBezTo>
                    <a:pt x="1055" y="5028"/>
                    <a:pt x="0" y="7664"/>
                    <a:pt x="0" y="10299"/>
                  </a:cubicBezTo>
                  <a:cubicBezTo>
                    <a:pt x="0" y="12935"/>
                    <a:pt x="1055" y="15568"/>
                    <a:pt x="3164" y="17578"/>
                  </a:cubicBezTo>
                  <a:cubicBezTo>
                    <a:pt x="7382" y="21600"/>
                    <a:pt x="14218" y="21600"/>
                    <a:pt x="18436" y="17578"/>
                  </a:cubicBezTo>
                  <a:cubicBezTo>
                    <a:pt x="20545" y="15568"/>
                    <a:pt x="21600" y="12935"/>
                    <a:pt x="21600" y="10299"/>
                  </a:cubicBezTo>
                  <a:cubicBezTo>
                    <a:pt x="21600" y="7664"/>
                    <a:pt x="20545" y="5028"/>
                    <a:pt x="18436" y="3017"/>
                  </a:cubicBezTo>
                  <a:cubicBezTo>
                    <a:pt x="16327" y="1006"/>
                    <a:pt x="13566" y="0"/>
                    <a:pt x="10802" y="0"/>
                  </a:cubicBezTo>
                  <a:close/>
                </a:path>
              </a:pathLst>
            </a:custGeom>
            <a:ln w="12700" cap="flat">
              <a:noFill/>
              <a:miter lim="400000"/>
            </a:ln>
            <a:effectLst/>
          </p:spPr>
        </p:pic>
        <p:sp>
          <p:nvSpPr>
            <p:cNvPr id="1146" name="Michael Reedijk…"/>
            <p:cNvSpPr txBox="1"/>
            <p:nvPr/>
          </p:nvSpPr>
          <p:spPr>
            <a:xfrm>
              <a:off x="3287567" y="1049092"/>
              <a:ext cx="5244111" cy="10768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Michael Reedijk</a:t>
              </a:r>
            </a:p>
            <a:p>
              <a:pPr algn="l">
                <a:lnSpc>
                  <a:spcPct val="120000"/>
                </a:lnSpc>
                <a:defRPr b="0" i="1">
                  <a:latin typeface="Calisto MT"/>
                  <a:ea typeface="Calisto MT"/>
                  <a:cs typeface="Calisto MT"/>
                  <a:sym typeface="Calisto MT"/>
                </a:defRPr>
              </a:pPr>
              <a:r>
                <a:rPr sz="900"/>
                <a:t>CIHR Project Grant #1</a:t>
              </a:r>
            </a:p>
            <a:p>
              <a:pPr algn="l">
                <a:lnSpc>
                  <a:spcPct val="120000"/>
                </a:lnSpc>
                <a:defRPr b="0" i="1">
                  <a:latin typeface="Calisto MT"/>
                  <a:ea typeface="Calisto MT"/>
                  <a:cs typeface="Calisto MT"/>
                  <a:sym typeface="Calisto MT"/>
                </a:defRPr>
              </a:pPr>
              <a:r>
                <a:rPr sz="900"/>
                <a:t>CIHR Project Grant #2</a:t>
              </a:r>
            </a:p>
          </p:txBody>
        </p:sp>
      </p:grpSp>
      <p:grpSp>
        <p:nvGrpSpPr>
          <p:cNvPr id="1150" name="Group"/>
          <p:cNvGrpSpPr/>
          <p:nvPr/>
        </p:nvGrpSpPr>
        <p:grpSpPr>
          <a:xfrm>
            <a:off x="8297734" y="1677825"/>
            <a:ext cx="3111939" cy="1335684"/>
            <a:chOff x="0" y="0"/>
            <a:chExt cx="6223876" cy="2671366"/>
          </a:xfrm>
        </p:grpSpPr>
        <p:pic>
          <p:nvPicPr>
            <p:cNvPr id="1148" name="Ravi.png" descr="Ravi.png"/>
            <p:cNvPicPr>
              <a:picLocks noChangeAspect="1"/>
            </p:cNvPicPr>
            <p:nvPr/>
          </p:nvPicPr>
          <p:blipFill>
            <a:blip r:embed="rId5">
              <a:extLst/>
            </a:blip>
            <a:srcRect r="3" b="3"/>
            <a:stretch>
              <a:fillRect/>
            </a:stretch>
          </p:blipFill>
          <p:spPr>
            <a:xfrm>
              <a:off x="3552510" y="0"/>
              <a:ext cx="2671366" cy="2671366"/>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cubicBezTo>
                    <a:pt x="8038" y="0"/>
                    <a:pt x="5273" y="1055"/>
                    <a:pt x="3164" y="3164"/>
                  </a:cubicBezTo>
                  <a:cubicBezTo>
                    <a:pt x="1055" y="5273"/>
                    <a:pt x="0" y="8038"/>
                    <a:pt x="0" y="10802"/>
                  </a:cubicBezTo>
                  <a:cubicBezTo>
                    <a:pt x="0" y="13566"/>
                    <a:pt x="1055" y="16327"/>
                    <a:pt x="3164" y="18436"/>
                  </a:cubicBezTo>
                  <a:cubicBezTo>
                    <a:pt x="5273" y="20545"/>
                    <a:pt x="8038" y="21600"/>
                    <a:pt x="10802" y="21600"/>
                  </a:cubicBezTo>
                  <a:cubicBezTo>
                    <a:pt x="13566" y="21600"/>
                    <a:pt x="16327" y="20545"/>
                    <a:pt x="18436" y="18436"/>
                  </a:cubicBezTo>
                  <a:cubicBezTo>
                    <a:pt x="20545" y="16327"/>
                    <a:pt x="21600" y="13566"/>
                    <a:pt x="21600" y="10802"/>
                  </a:cubicBezTo>
                  <a:cubicBezTo>
                    <a:pt x="21600" y="8038"/>
                    <a:pt x="20545" y="5273"/>
                    <a:pt x="18436" y="3164"/>
                  </a:cubicBezTo>
                  <a:cubicBezTo>
                    <a:pt x="16327" y="1055"/>
                    <a:pt x="13566" y="0"/>
                    <a:pt x="10802" y="0"/>
                  </a:cubicBezTo>
                  <a:close/>
                </a:path>
              </a:pathLst>
            </a:custGeom>
            <a:ln w="12700" cap="flat">
              <a:noFill/>
              <a:miter lim="400000"/>
            </a:ln>
            <a:effectLst/>
          </p:spPr>
        </p:pic>
        <p:sp>
          <p:nvSpPr>
            <p:cNvPr id="1149" name="Bheeshma Ravi…"/>
            <p:cNvSpPr txBox="1"/>
            <p:nvPr/>
          </p:nvSpPr>
          <p:spPr>
            <a:xfrm>
              <a:off x="0" y="1361067"/>
              <a:ext cx="4286927" cy="7444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Bheeshma Ravi</a:t>
              </a:r>
            </a:p>
            <a:p>
              <a:pPr algn="l">
                <a:lnSpc>
                  <a:spcPct val="120000"/>
                </a:lnSpc>
                <a:defRPr b="0" i="1">
                  <a:latin typeface="Calisto MT"/>
                  <a:ea typeface="Calisto MT"/>
                  <a:cs typeface="Calisto MT"/>
                  <a:sym typeface="Calisto MT"/>
                </a:defRPr>
              </a:pPr>
              <a:r>
                <a:rPr sz="900"/>
                <a:t>CIHR Catalyst Grant</a:t>
              </a:r>
            </a:p>
          </p:txBody>
        </p:sp>
      </p:grpSp>
      <p:grpSp>
        <p:nvGrpSpPr>
          <p:cNvPr id="1153" name="Group"/>
          <p:cNvGrpSpPr/>
          <p:nvPr/>
        </p:nvGrpSpPr>
        <p:grpSpPr>
          <a:xfrm>
            <a:off x="5285228" y="4892203"/>
            <a:ext cx="3652925" cy="1335639"/>
            <a:chOff x="0" y="0"/>
            <a:chExt cx="7305848" cy="2671275"/>
          </a:xfrm>
        </p:grpSpPr>
        <p:pic>
          <p:nvPicPr>
            <p:cNvPr id="1151" name="Simpson, J.jpeg" descr="Simpson, J.jpeg"/>
            <p:cNvPicPr>
              <a:picLocks noChangeAspect="1"/>
            </p:cNvPicPr>
            <p:nvPr/>
          </p:nvPicPr>
          <p:blipFill>
            <a:blip r:embed="rId6">
              <a:extLst/>
            </a:blip>
            <a:srcRect t="933" r="3" b="24785"/>
            <a:stretch>
              <a:fillRect/>
            </a:stretch>
          </p:blipFill>
          <p:spPr>
            <a:xfrm>
              <a:off x="0" y="0"/>
              <a:ext cx="2671366" cy="2671275"/>
            </a:xfrm>
            <a:custGeom>
              <a:avLst/>
              <a:gdLst/>
              <a:ahLst/>
              <a:cxnLst>
                <a:cxn ang="0">
                  <a:pos x="wd2" y="hd2"/>
                </a:cxn>
                <a:cxn ang="5400000">
                  <a:pos x="wd2" y="hd2"/>
                </a:cxn>
                <a:cxn ang="10800000">
                  <a:pos x="wd2" y="hd2"/>
                </a:cxn>
                <a:cxn ang="16200000">
                  <a:pos x="wd2" y="hd2"/>
                </a:cxn>
              </a:cxnLst>
              <a:rect l="0" t="0" r="r" b="b"/>
              <a:pathLst>
                <a:path w="21600" h="20595" extrusionOk="0">
                  <a:moveTo>
                    <a:pt x="10802" y="0"/>
                  </a:moveTo>
                  <a:cubicBezTo>
                    <a:pt x="8038" y="0"/>
                    <a:pt x="5273" y="1006"/>
                    <a:pt x="3164" y="3017"/>
                  </a:cubicBezTo>
                  <a:cubicBezTo>
                    <a:pt x="1055" y="5028"/>
                    <a:pt x="0" y="7664"/>
                    <a:pt x="0" y="10299"/>
                  </a:cubicBezTo>
                  <a:cubicBezTo>
                    <a:pt x="0" y="12935"/>
                    <a:pt x="1055" y="15568"/>
                    <a:pt x="3164" y="17578"/>
                  </a:cubicBezTo>
                  <a:cubicBezTo>
                    <a:pt x="7382" y="21600"/>
                    <a:pt x="14218" y="21600"/>
                    <a:pt x="18436" y="17578"/>
                  </a:cubicBezTo>
                  <a:cubicBezTo>
                    <a:pt x="20545" y="15568"/>
                    <a:pt x="21600" y="12935"/>
                    <a:pt x="21600" y="10299"/>
                  </a:cubicBezTo>
                  <a:cubicBezTo>
                    <a:pt x="21600" y="7664"/>
                    <a:pt x="20545" y="5028"/>
                    <a:pt x="18436" y="3017"/>
                  </a:cubicBezTo>
                  <a:cubicBezTo>
                    <a:pt x="16327" y="1006"/>
                    <a:pt x="13566" y="0"/>
                    <a:pt x="10802" y="0"/>
                  </a:cubicBezTo>
                  <a:close/>
                </a:path>
              </a:pathLst>
            </a:custGeom>
            <a:ln w="12700" cap="flat">
              <a:noFill/>
              <a:miter lim="400000"/>
            </a:ln>
            <a:effectLst/>
          </p:spPr>
        </p:pic>
        <p:sp>
          <p:nvSpPr>
            <p:cNvPr id="1152" name="Jory Simpson…"/>
            <p:cNvSpPr txBox="1"/>
            <p:nvPr/>
          </p:nvSpPr>
          <p:spPr>
            <a:xfrm>
              <a:off x="2633679" y="963421"/>
              <a:ext cx="4672169" cy="7444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Jory Simpson</a:t>
              </a:r>
            </a:p>
            <a:p>
              <a:pPr algn="l">
                <a:lnSpc>
                  <a:spcPct val="120000"/>
                </a:lnSpc>
                <a:defRPr b="0" i="1">
                  <a:latin typeface="Calisto MT"/>
                  <a:ea typeface="Calisto MT"/>
                  <a:cs typeface="Calisto MT"/>
                  <a:sym typeface="Calisto MT"/>
                </a:defRPr>
              </a:pPr>
              <a:r>
                <a:rPr sz="900"/>
                <a:t>EDF Grant</a:t>
              </a:r>
            </a:p>
          </p:txBody>
        </p:sp>
      </p:grpSp>
      <p:grpSp>
        <p:nvGrpSpPr>
          <p:cNvPr id="1156" name="Group"/>
          <p:cNvGrpSpPr/>
          <p:nvPr/>
        </p:nvGrpSpPr>
        <p:grpSpPr>
          <a:xfrm>
            <a:off x="7821431" y="3746610"/>
            <a:ext cx="4328213" cy="1335639"/>
            <a:chOff x="0" y="0"/>
            <a:chExt cx="8656424" cy="2671275"/>
          </a:xfrm>
        </p:grpSpPr>
        <p:pic>
          <p:nvPicPr>
            <p:cNvPr id="1154" name="RutkaJ__May2018.jpeg" descr="RutkaJ__May2018.jpeg"/>
            <p:cNvPicPr>
              <a:picLocks noChangeAspect="1"/>
            </p:cNvPicPr>
            <p:nvPr/>
          </p:nvPicPr>
          <p:blipFill>
            <a:blip r:embed="rId7">
              <a:extLst/>
            </a:blip>
            <a:srcRect t="6760" r="3" b="23244"/>
            <a:stretch>
              <a:fillRect/>
            </a:stretch>
          </p:blipFill>
          <p:spPr>
            <a:xfrm>
              <a:off x="0" y="0"/>
              <a:ext cx="2671366" cy="2671275"/>
            </a:xfrm>
            <a:custGeom>
              <a:avLst/>
              <a:gdLst/>
              <a:ahLst/>
              <a:cxnLst>
                <a:cxn ang="0">
                  <a:pos x="wd2" y="hd2"/>
                </a:cxn>
                <a:cxn ang="5400000">
                  <a:pos x="wd2" y="hd2"/>
                </a:cxn>
                <a:cxn ang="10800000">
                  <a:pos x="wd2" y="hd2"/>
                </a:cxn>
                <a:cxn ang="16200000">
                  <a:pos x="wd2" y="hd2"/>
                </a:cxn>
              </a:cxnLst>
              <a:rect l="0" t="0" r="r" b="b"/>
              <a:pathLst>
                <a:path w="21600" h="20595" extrusionOk="0">
                  <a:moveTo>
                    <a:pt x="10802" y="0"/>
                  </a:moveTo>
                  <a:cubicBezTo>
                    <a:pt x="8038" y="0"/>
                    <a:pt x="5273" y="1006"/>
                    <a:pt x="3164" y="3017"/>
                  </a:cubicBezTo>
                  <a:cubicBezTo>
                    <a:pt x="1055" y="5028"/>
                    <a:pt x="0" y="7664"/>
                    <a:pt x="0" y="10299"/>
                  </a:cubicBezTo>
                  <a:cubicBezTo>
                    <a:pt x="0" y="12935"/>
                    <a:pt x="1055" y="15568"/>
                    <a:pt x="3164" y="17578"/>
                  </a:cubicBezTo>
                  <a:cubicBezTo>
                    <a:pt x="7382" y="21600"/>
                    <a:pt x="14218" y="21600"/>
                    <a:pt x="18436" y="17578"/>
                  </a:cubicBezTo>
                  <a:cubicBezTo>
                    <a:pt x="20545" y="15568"/>
                    <a:pt x="21600" y="12935"/>
                    <a:pt x="21600" y="10299"/>
                  </a:cubicBezTo>
                  <a:cubicBezTo>
                    <a:pt x="21600" y="7664"/>
                    <a:pt x="20545" y="5028"/>
                    <a:pt x="18436" y="3017"/>
                  </a:cubicBezTo>
                  <a:cubicBezTo>
                    <a:pt x="16327" y="1006"/>
                    <a:pt x="13566" y="0"/>
                    <a:pt x="10802" y="0"/>
                  </a:cubicBezTo>
                  <a:close/>
                </a:path>
              </a:pathLst>
            </a:custGeom>
            <a:ln w="12700" cap="flat">
              <a:noFill/>
              <a:miter lim="400000"/>
            </a:ln>
            <a:effectLst/>
          </p:spPr>
        </p:pic>
        <p:sp>
          <p:nvSpPr>
            <p:cNvPr id="1155" name="James Rutka…"/>
            <p:cNvSpPr txBox="1"/>
            <p:nvPr/>
          </p:nvSpPr>
          <p:spPr>
            <a:xfrm>
              <a:off x="3075975" y="891355"/>
              <a:ext cx="5580449" cy="14092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James Rutka</a:t>
              </a:r>
            </a:p>
            <a:p>
              <a:pPr algn="l">
                <a:lnSpc>
                  <a:spcPct val="120000"/>
                </a:lnSpc>
                <a:defRPr b="0" i="1">
                  <a:latin typeface="Calisto MT"/>
                  <a:ea typeface="Calisto MT"/>
                  <a:cs typeface="Calisto MT"/>
                  <a:sym typeface="Calisto MT"/>
                </a:defRPr>
              </a:pPr>
              <a:r>
                <a:rPr sz="900"/>
                <a:t>CIHR Operating Grant</a:t>
              </a:r>
            </a:p>
            <a:p>
              <a:pPr algn="l">
                <a:lnSpc>
                  <a:spcPct val="120000"/>
                </a:lnSpc>
                <a:defRPr b="0" i="1">
                  <a:latin typeface="Calisto MT"/>
                  <a:ea typeface="Calisto MT"/>
                  <a:cs typeface="Calisto MT"/>
                  <a:sym typeface="Calisto MT"/>
                </a:defRPr>
              </a:pPr>
              <a:r>
                <a:rPr sz="900"/>
                <a:t>CIHR Project Grant #1</a:t>
              </a:r>
            </a:p>
            <a:p>
              <a:pPr algn="l">
                <a:lnSpc>
                  <a:spcPct val="120000"/>
                </a:lnSpc>
                <a:defRPr b="0" i="1">
                  <a:latin typeface="Calisto MT"/>
                  <a:ea typeface="Calisto MT"/>
                  <a:cs typeface="Calisto MT"/>
                  <a:sym typeface="Calisto MT"/>
                </a:defRPr>
              </a:pPr>
              <a:r>
                <a:rPr sz="900"/>
                <a:t>CIHR Project Grant #2</a:t>
              </a:r>
            </a:p>
          </p:txBody>
        </p:sp>
      </p:grpSp>
      <p:grpSp>
        <p:nvGrpSpPr>
          <p:cNvPr id="1159" name="Group"/>
          <p:cNvGrpSpPr/>
          <p:nvPr/>
        </p:nvGrpSpPr>
        <p:grpSpPr>
          <a:xfrm>
            <a:off x="379411" y="1725573"/>
            <a:ext cx="3052706" cy="1889538"/>
            <a:chOff x="0" y="0"/>
            <a:chExt cx="6105409" cy="3779074"/>
          </a:xfrm>
        </p:grpSpPr>
        <p:sp>
          <p:nvSpPr>
            <p:cNvPr id="1157" name="Farhad Pirouzmand…"/>
            <p:cNvSpPr txBox="1"/>
            <p:nvPr/>
          </p:nvSpPr>
          <p:spPr>
            <a:xfrm>
              <a:off x="0" y="3034638"/>
              <a:ext cx="6105409" cy="744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Farhad Pirouzmand</a:t>
              </a:r>
            </a:p>
            <a:p>
              <a:pPr algn="l">
                <a:lnSpc>
                  <a:spcPct val="120000"/>
                </a:lnSpc>
                <a:defRPr b="0" i="1">
                  <a:latin typeface="Calisto MT"/>
                  <a:ea typeface="Calisto MT"/>
                  <a:cs typeface="Calisto MT"/>
                  <a:sym typeface="Calisto MT"/>
                </a:defRPr>
              </a:pPr>
              <a:r>
                <a:rPr sz="900"/>
                <a:t>CIHR Bridging Grant</a:t>
              </a:r>
            </a:p>
          </p:txBody>
        </p:sp>
        <p:pic>
          <p:nvPicPr>
            <p:cNvPr id="1158" name="Pirouzmand, F.jpeg" descr="Pirouzmand, F.jpeg"/>
            <p:cNvPicPr>
              <a:picLocks noChangeAspect="1"/>
            </p:cNvPicPr>
            <p:nvPr/>
          </p:nvPicPr>
          <p:blipFill>
            <a:blip r:embed="rId8">
              <a:extLst/>
            </a:blip>
            <a:srcRect t="10144" r="3" b="10150"/>
            <a:stretch>
              <a:fillRect/>
            </a:stretch>
          </p:blipFill>
          <p:spPr>
            <a:xfrm>
              <a:off x="150886" y="0"/>
              <a:ext cx="2671366" cy="2671275"/>
            </a:xfrm>
            <a:custGeom>
              <a:avLst/>
              <a:gdLst/>
              <a:ahLst/>
              <a:cxnLst>
                <a:cxn ang="0">
                  <a:pos x="wd2" y="hd2"/>
                </a:cxn>
                <a:cxn ang="5400000">
                  <a:pos x="wd2" y="hd2"/>
                </a:cxn>
                <a:cxn ang="10800000">
                  <a:pos x="wd2" y="hd2"/>
                </a:cxn>
                <a:cxn ang="16200000">
                  <a:pos x="wd2" y="hd2"/>
                </a:cxn>
              </a:cxnLst>
              <a:rect l="0" t="0" r="r" b="b"/>
              <a:pathLst>
                <a:path w="21600" h="20595" extrusionOk="0">
                  <a:moveTo>
                    <a:pt x="10802" y="0"/>
                  </a:moveTo>
                  <a:cubicBezTo>
                    <a:pt x="8038" y="0"/>
                    <a:pt x="5273" y="1006"/>
                    <a:pt x="3164" y="3017"/>
                  </a:cubicBezTo>
                  <a:cubicBezTo>
                    <a:pt x="1055" y="5028"/>
                    <a:pt x="0" y="7664"/>
                    <a:pt x="0" y="10299"/>
                  </a:cubicBezTo>
                  <a:cubicBezTo>
                    <a:pt x="0" y="12935"/>
                    <a:pt x="1055" y="15568"/>
                    <a:pt x="3164" y="17578"/>
                  </a:cubicBezTo>
                  <a:cubicBezTo>
                    <a:pt x="7382" y="21600"/>
                    <a:pt x="14218" y="21600"/>
                    <a:pt x="18436" y="17578"/>
                  </a:cubicBezTo>
                  <a:cubicBezTo>
                    <a:pt x="20545" y="15568"/>
                    <a:pt x="21600" y="12935"/>
                    <a:pt x="21600" y="10299"/>
                  </a:cubicBezTo>
                  <a:cubicBezTo>
                    <a:pt x="21600" y="7664"/>
                    <a:pt x="20545" y="5028"/>
                    <a:pt x="18436" y="3017"/>
                  </a:cubicBezTo>
                  <a:cubicBezTo>
                    <a:pt x="16327" y="1006"/>
                    <a:pt x="13566" y="0"/>
                    <a:pt x="10802" y="0"/>
                  </a:cubicBezTo>
                  <a:close/>
                </a:path>
              </a:pathLst>
            </a:custGeom>
            <a:ln w="12700" cap="flat">
              <a:noFill/>
              <a:miter lim="400000"/>
            </a:ln>
            <a:effectLst/>
          </p:spPr>
        </p:pic>
      </p:grpSp>
      <p:grpSp>
        <p:nvGrpSpPr>
          <p:cNvPr id="1162" name="Group"/>
          <p:cNvGrpSpPr/>
          <p:nvPr/>
        </p:nvGrpSpPr>
        <p:grpSpPr>
          <a:xfrm>
            <a:off x="362853" y="4892203"/>
            <a:ext cx="4320103" cy="1335684"/>
            <a:chOff x="0" y="0"/>
            <a:chExt cx="8640204" cy="2671366"/>
          </a:xfrm>
        </p:grpSpPr>
        <p:pic>
          <p:nvPicPr>
            <p:cNvPr id="1160" name="Semple.jpeg" descr="Semple.jpeg"/>
            <p:cNvPicPr>
              <a:picLocks noChangeAspect="1"/>
            </p:cNvPicPr>
            <p:nvPr/>
          </p:nvPicPr>
          <p:blipFill>
            <a:blip r:embed="rId9">
              <a:extLst/>
            </a:blip>
            <a:srcRect r="3" b="3"/>
            <a:stretch>
              <a:fillRect/>
            </a:stretch>
          </p:blipFill>
          <p:spPr>
            <a:xfrm>
              <a:off x="0" y="0"/>
              <a:ext cx="2671366" cy="2671366"/>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cubicBezTo>
                    <a:pt x="8038" y="0"/>
                    <a:pt x="5273" y="1055"/>
                    <a:pt x="3164" y="3164"/>
                  </a:cubicBezTo>
                  <a:cubicBezTo>
                    <a:pt x="1055" y="5273"/>
                    <a:pt x="0" y="8038"/>
                    <a:pt x="0" y="10802"/>
                  </a:cubicBezTo>
                  <a:cubicBezTo>
                    <a:pt x="0" y="13566"/>
                    <a:pt x="1055" y="16327"/>
                    <a:pt x="3164" y="18436"/>
                  </a:cubicBezTo>
                  <a:cubicBezTo>
                    <a:pt x="5273" y="20545"/>
                    <a:pt x="8038" y="21600"/>
                    <a:pt x="10802" y="21600"/>
                  </a:cubicBezTo>
                  <a:cubicBezTo>
                    <a:pt x="13566" y="21600"/>
                    <a:pt x="16327" y="20545"/>
                    <a:pt x="18436" y="18436"/>
                  </a:cubicBezTo>
                  <a:cubicBezTo>
                    <a:pt x="20545" y="16327"/>
                    <a:pt x="21600" y="13566"/>
                    <a:pt x="21600" y="10802"/>
                  </a:cubicBezTo>
                  <a:cubicBezTo>
                    <a:pt x="21600" y="8038"/>
                    <a:pt x="20545" y="5273"/>
                    <a:pt x="18436" y="3164"/>
                  </a:cubicBezTo>
                  <a:cubicBezTo>
                    <a:pt x="16327" y="1055"/>
                    <a:pt x="13566" y="0"/>
                    <a:pt x="10802" y="0"/>
                  </a:cubicBezTo>
                  <a:close/>
                </a:path>
              </a:pathLst>
            </a:custGeom>
            <a:ln w="12700" cap="flat">
              <a:noFill/>
              <a:miter lim="400000"/>
            </a:ln>
            <a:effectLst/>
          </p:spPr>
        </p:pic>
        <p:sp>
          <p:nvSpPr>
            <p:cNvPr id="1161" name="John Semple…"/>
            <p:cNvSpPr txBox="1"/>
            <p:nvPr/>
          </p:nvSpPr>
          <p:spPr>
            <a:xfrm>
              <a:off x="3396093" y="1064135"/>
              <a:ext cx="5244111" cy="10768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John Semple</a:t>
              </a:r>
            </a:p>
            <a:p>
              <a:pPr algn="l">
                <a:lnSpc>
                  <a:spcPct val="120000"/>
                </a:lnSpc>
                <a:defRPr b="0" i="1">
                  <a:latin typeface="Calisto MT"/>
                  <a:ea typeface="Calisto MT"/>
                  <a:cs typeface="Calisto MT"/>
                  <a:sym typeface="Calisto MT"/>
                </a:defRPr>
              </a:pPr>
              <a:r>
                <a:rPr sz="900"/>
                <a:t>CIHR SPOR Grant</a:t>
              </a:r>
            </a:p>
            <a:p>
              <a:pPr algn="l">
                <a:lnSpc>
                  <a:spcPct val="120000"/>
                </a:lnSpc>
                <a:defRPr b="0" i="1">
                  <a:latin typeface="Calisto MT"/>
                  <a:ea typeface="Calisto MT"/>
                  <a:cs typeface="Calisto MT"/>
                  <a:sym typeface="Calisto MT"/>
                </a:defRPr>
              </a:pPr>
              <a:r>
                <a:rPr sz="900"/>
                <a:t>Plastic Surgery Foundation Grant</a:t>
              </a:r>
            </a:p>
          </p:txBody>
        </p:sp>
      </p:grpSp>
    </p:spTree>
    <p:extLst>
      <p:ext uri="{BB962C8B-B14F-4D97-AF65-F5344CB8AC3E}">
        <p14:creationId xmlns:p14="http://schemas.microsoft.com/office/powerpoint/2010/main" val="4133191785"/>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159"/>
                                        </p:tgtEl>
                                        <p:attrNameLst>
                                          <p:attrName>style.visibility</p:attrName>
                                        </p:attrNameLst>
                                      </p:cBhvr>
                                      <p:to>
                                        <p:strVal val="visible"/>
                                      </p:to>
                                    </p:set>
                                    <p:animEffect transition="in" filter="dissolve">
                                      <p:cBhvr>
                                        <p:cTn id="7" dur="1000"/>
                                        <p:tgtEl>
                                          <p:spTgt spid="1159"/>
                                        </p:tgtEl>
                                      </p:cBhvr>
                                    </p:animEffect>
                                  </p:childTnLst>
                                </p:cTn>
                              </p:par>
                            </p:childTnLst>
                          </p:cTn>
                        </p:par>
                        <p:par>
                          <p:cTn id="8" fill="hold">
                            <p:stCondLst>
                              <p:cond delay="1000"/>
                            </p:stCondLst>
                            <p:childTnLst>
                              <p:par>
                                <p:cTn id="9" presetID="9" presetClass="entr" fill="hold" grpId="0" nodeType="afterEffect">
                                  <p:stCondLst>
                                    <p:cond delay="0"/>
                                  </p:stCondLst>
                                  <p:iterate>
                                    <p:tmAbs val="0"/>
                                  </p:iterate>
                                  <p:childTnLst>
                                    <p:set>
                                      <p:cBhvr>
                                        <p:cTn id="10" fill="hold"/>
                                        <p:tgtEl>
                                          <p:spTgt spid="1162"/>
                                        </p:tgtEl>
                                        <p:attrNameLst>
                                          <p:attrName>style.visibility</p:attrName>
                                        </p:attrNameLst>
                                      </p:cBhvr>
                                      <p:to>
                                        <p:strVal val="visible"/>
                                      </p:to>
                                    </p:set>
                                    <p:animEffect transition="in" filter="dissolve">
                                      <p:cBhvr>
                                        <p:cTn id="11" dur="1000"/>
                                        <p:tgtEl>
                                          <p:spTgt spid="1162"/>
                                        </p:tgtEl>
                                      </p:cBhvr>
                                    </p:animEffect>
                                  </p:childTnLst>
                                </p:cTn>
                              </p:par>
                            </p:childTnLst>
                          </p:cTn>
                        </p:par>
                        <p:par>
                          <p:cTn id="12" fill="hold">
                            <p:stCondLst>
                              <p:cond delay="2000"/>
                            </p:stCondLst>
                            <p:childTnLst>
                              <p:par>
                                <p:cTn id="13" presetID="9" presetClass="entr" fill="hold" grpId="0" nodeType="afterEffect">
                                  <p:stCondLst>
                                    <p:cond delay="0"/>
                                  </p:stCondLst>
                                  <p:iterate>
                                    <p:tmAbs val="0"/>
                                  </p:iterate>
                                  <p:childTnLst>
                                    <p:set>
                                      <p:cBhvr>
                                        <p:cTn id="14" fill="hold"/>
                                        <p:tgtEl>
                                          <p:spTgt spid="1153"/>
                                        </p:tgtEl>
                                        <p:attrNameLst>
                                          <p:attrName>style.visibility</p:attrName>
                                        </p:attrNameLst>
                                      </p:cBhvr>
                                      <p:to>
                                        <p:strVal val="visible"/>
                                      </p:to>
                                    </p:set>
                                    <p:animEffect transition="in" filter="dissolve">
                                      <p:cBhvr>
                                        <p:cTn id="15" dur="1000"/>
                                        <p:tgtEl>
                                          <p:spTgt spid="1153"/>
                                        </p:tgtEl>
                                      </p:cBhvr>
                                    </p:animEffect>
                                  </p:childTnLst>
                                </p:cTn>
                              </p:par>
                            </p:childTnLst>
                          </p:cTn>
                        </p:par>
                        <p:par>
                          <p:cTn id="16" fill="hold">
                            <p:stCondLst>
                              <p:cond delay="3000"/>
                            </p:stCondLst>
                            <p:childTnLst>
                              <p:par>
                                <p:cTn id="17" presetID="9" presetClass="entr" fill="hold" grpId="0" nodeType="afterEffect">
                                  <p:stCondLst>
                                    <p:cond delay="0"/>
                                  </p:stCondLst>
                                  <p:iterate>
                                    <p:tmAbs val="0"/>
                                  </p:iterate>
                                  <p:childTnLst>
                                    <p:set>
                                      <p:cBhvr>
                                        <p:cTn id="18" fill="hold"/>
                                        <p:tgtEl>
                                          <p:spTgt spid="1147"/>
                                        </p:tgtEl>
                                        <p:attrNameLst>
                                          <p:attrName>style.visibility</p:attrName>
                                        </p:attrNameLst>
                                      </p:cBhvr>
                                      <p:to>
                                        <p:strVal val="visible"/>
                                      </p:to>
                                    </p:set>
                                    <p:animEffect transition="in" filter="dissolve">
                                      <p:cBhvr>
                                        <p:cTn id="19" dur="1000"/>
                                        <p:tgtEl>
                                          <p:spTgt spid="1147"/>
                                        </p:tgtEl>
                                      </p:cBhvr>
                                    </p:animEffect>
                                  </p:childTnLst>
                                </p:cTn>
                              </p:par>
                            </p:childTnLst>
                          </p:cTn>
                        </p:par>
                        <p:par>
                          <p:cTn id="20" fill="hold">
                            <p:stCondLst>
                              <p:cond delay="4000"/>
                            </p:stCondLst>
                            <p:childTnLst>
                              <p:par>
                                <p:cTn id="21" presetID="9" presetClass="entr" fill="hold" grpId="0" nodeType="afterEffect">
                                  <p:stCondLst>
                                    <p:cond delay="0"/>
                                  </p:stCondLst>
                                  <p:iterate>
                                    <p:tmAbs val="0"/>
                                  </p:iterate>
                                  <p:childTnLst>
                                    <p:set>
                                      <p:cBhvr>
                                        <p:cTn id="22" fill="hold"/>
                                        <p:tgtEl>
                                          <p:spTgt spid="1144"/>
                                        </p:tgtEl>
                                        <p:attrNameLst>
                                          <p:attrName>style.visibility</p:attrName>
                                        </p:attrNameLst>
                                      </p:cBhvr>
                                      <p:to>
                                        <p:strVal val="visible"/>
                                      </p:to>
                                    </p:set>
                                    <p:animEffect transition="in" filter="dissolve">
                                      <p:cBhvr>
                                        <p:cTn id="23" dur="1000"/>
                                        <p:tgtEl>
                                          <p:spTgt spid="1144"/>
                                        </p:tgtEl>
                                      </p:cBhvr>
                                    </p:animEffect>
                                  </p:childTnLst>
                                </p:cTn>
                              </p:par>
                            </p:childTnLst>
                          </p:cTn>
                        </p:par>
                        <p:par>
                          <p:cTn id="24" fill="hold">
                            <p:stCondLst>
                              <p:cond delay="5000"/>
                            </p:stCondLst>
                            <p:childTnLst>
                              <p:par>
                                <p:cTn id="25" presetID="9" presetClass="entr" fill="hold" grpId="0" nodeType="afterEffect">
                                  <p:stCondLst>
                                    <p:cond delay="0"/>
                                  </p:stCondLst>
                                  <p:iterate>
                                    <p:tmAbs val="0"/>
                                  </p:iterate>
                                  <p:childTnLst>
                                    <p:set>
                                      <p:cBhvr>
                                        <p:cTn id="26" fill="hold"/>
                                        <p:tgtEl>
                                          <p:spTgt spid="1150"/>
                                        </p:tgtEl>
                                        <p:attrNameLst>
                                          <p:attrName>style.visibility</p:attrName>
                                        </p:attrNameLst>
                                      </p:cBhvr>
                                      <p:to>
                                        <p:strVal val="visible"/>
                                      </p:to>
                                    </p:set>
                                    <p:animEffect transition="in" filter="dissolve">
                                      <p:cBhvr>
                                        <p:cTn id="27" dur="1000"/>
                                        <p:tgtEl>
                                          <p:spTgt spid="1150"/>
                                        </p:tgtEl>
                                      </p:cBhvr>
                                    </p:animEffect>
                                  </p:childTnLst>
                                </p:cTn>
                              </p:par>
                            </p:childTnLst>
                          </p:cTn>
                        </p:par>
                        <p:par>
                          <p:cTn id="28" fill="hold">
                            <p:stCondLst>
                              <p:cond delay="6000"/>
                            </p:stCondLst>
                            <p:childTnLst>
                              <p:par>
                                <p:cTn id="29" presetID="9" presetClass="entr" fill="hold" grpId="0" nodeType="afterEffect">
                                  <p:stCondLst>
                                    <p:cond delay="0"/>
                                  </p:stCondLst>
                                  <p:iterate>
                                    <p:tmAbs val="0"/>
                                  </p:iterate>
                                  <p:childTnLst>
                                    <p:set>
                                      <p:cBhvr>
                                        <p:cTn id="30" fill="hold"/>
                                        <p:tgtEl>
                                          <p:spTgt spid="1156"/>
                                        </p:tgtEl>
                                        <p:attrNameLst>
                                          <p:attrName>style.visibility</p:attrName>
                                        </p:attrNameLst>
                                      </p:cBhvr>
                                      <p:to>
                                        <p:strVal val="visible"/>
                                      </p:to>
                                    </p:set>
                                    <p:animEffect transition="in" filter="dissolve">
                                      <p:cBhvr>
                                        <p:cTn id="31" dur="1000"/>
                                        <p:tgtEl>
                                          <p:spTgt spid="1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4" grpId="0" animBg="1" advAuto="0"/>
      <p:bldP spid="1147" grpId="0" animBg="1" advAuto="0"/>
      <p:bldP spid="1150" grpId="0" animBg="1" advAuto="0"/>
      <p:bldP spid="1153" grpId="0" animBg="1" advAuto="0"/>
      <p:bldP spid="1156" grpId="0" animBg="1" advAuto="0"/>
      <p:bldP spid="1159" grpId="0" animBg="1" advAuto="0"/>
      <p:bldP spid="1162" grpId="0"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 name="Line"/>
          <p:cNvSpPr/>
          <p:nvPr/>
        </p:nvSpPr>
        <p:spPr>
          <a:xfrm>
            <a:off x="232707" y="631476"/>
            <a:ext cx="11726587" cy="1"/>
          </a:xfrm>
          <a:prstGeom prst="line">
            <a:avLst/>
          </a:prstGeom>
          <a:ln w="25400">
            <a:solidFill>
              <a:srgbClr val="4B70AA"/>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165" name="Rectangle"/>
          <p:cNvSpPr/>
          <p:nvPr/>
        </p:nvSpPr>
        <p:spPr>
          <a:xfrm>
            <a:off x="-26649" y="6729275"/>
            <a:ext cx="12245299" cy="128608"/>
          </a:xfrm>
          <a:prstGeom prst="rect">
            <a:avLst/>
          </a:prstGeom>
          <a:solidFill>
            <a:srgbClr val="86AAD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166" name="Surgery Suture Logo-01.png" descr="Surgery Suture Logo-01.png"/>
          <p:cNvPicPr>
            <a:picLocks noChangeAspect="1"/>
          </p:cNvPicPr>
          <p:nvPr/>
        </p:nvPicPr>
        <p:blipFill>
          <a:blip r:embed="rId2">
            <a:extLst/>
          </a:blip>
          <a:stretch>
            <a:fillRect/>
          </a:stretch>
        </p:blipFill>
        <p:spPr>
          <a:xfrm>
            <a:off x="10857264" y="5638643"/>
            <a:ext cx="953839" cy="768174"/>
          </a:xfrm>
          <a:prstGeom prst="rect">
            <a:avLst/>
          </a:prstGeom>
          <a:ln w="12700">
            <a:miter lim="400000"/>
          </a:ln>
        </p:spPr>
      </p:pic>
      <p:sp>
        <p:nvSpPr>
          <p:cNvPr id="1167" name="GRANTS cont’d JULY 1, 2017 - JUNE 30, 2018"/>
          <p:cNvSpPr txBox="1"/>
          <p:nvPr/>
        </p:nvSpPr>
        <p:spPr>
          <a:xfrm>
            <a:off x="277609" y="1022038"/>
            <a:ext cx="2702919" cy="897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l">
              <a:defRPr sz="4000" b="0"/>
            </a:pPr>
            <a:r>
              <a:rPr sz="2000">
                <a:latin typeface="Futura"/>
                <a:ea typeface="Futura"/>
                <a:cs typeface="Futura"/>
                <a:sym typeface="Futura"/>
              </a:rPr>
              <a:t>GRANTS cont’d</a:t>
            </a:r>
            <a:br>
              <a:rPr sz="2000">
                <a:latin typeface="Futura"/>
                <a:ea typeface="Futura"/>
                <a:cs typeface="Futura"/>
                <a:sym typeface="Futura"/>
              </a:rPr>
            </a:br>
            <a:r>
              <a:rPr sz="1500">
                <a:solidFill>
                  <a:srgbClr val="F7941D"/>
                </a:solidFill>
                <a:latin typeface="Futura"/>
                <a:ea typeface="Futura"/>
                <a:cs typeface="Futura"/>
                <a:sym typeface="Futura"/>
              </a:rPr>
              <a:t>JULY 1, 2017 - JUNE 30, 2018</a:t>
            </a:r>
            <a:br>
              <a:rPr sz="2000"/>
            </a:br>
            <a:endParaRPr sz="2000"/>
          </a:p>
        </p:txBody>
      </p:sp>
      <p:sp>
        <p:nvSpPr>
          <p:cNvPr id="1168" name="University of Toronto     Department of Surgery"/>
          <p:cNvSpPr txBox="1"/>
          <p:nvPr/>
        </p:nvSpPr>
        <p:spPr>
          <a:xfrm>
            <a:off x="231308" y="330242"/>
            <a:ext cx="2914259"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defRPr sz="2200" b="0">
                <a:solidFill>
                  <a:srgbClr val="1B2E59"/>
                </a:solidFill>
                <a:latin typeface="Calisto MT"/>
                <a:ea typeface="Calisto MT"/>
                <a:cs typeface="Calisto MT"/>
                <a:sym typeface="Calisto MT"/>
              </a:defRPr>
            </a:lvl1pPr>
          </a:lstStyle>
          <a:p>
            <a:r>
              <a:rPr sz="1100"/>
              <a:t>University of Toronto     Department of Surgery</a:t>
            </a:r>
          </a:p>
        </p:txBody>
      </p:sp>
      <p:sp>
        <p:nvSpPr>
          <p:cNvPr id="1169" name="Line"/>
          <p:cNvSpPr/>
          <p:nvPr/>
        </p:nvSpPr>
        <p:spPr>
          <a:xfrm>
            <a:off x="1639619" y="345051"/>
            <a:ext cx="1" cy="203201"/>
          </a:xfrm>
          <a:prstGeom prst="line">
            <a:avLst/>
          </a:prstGeom>
          <a:ln w="25400">
            <a:solidFill>
              <a:srgbClr val="1B2E59"/>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170" name="Annual Address 2018"/>
          <p:cNvSpPr txBox="1"/>
          <p:nvPr/>
        </p:nvSpPr>
        <p:spPr>
          <a:xfrm>
            <a:off x="10589990" y="330242"/>
            <a:ext cx="1348126"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r" defTabSz="228600">
              <a:defRPr sz="2200" b="0">
                <a:solidFill>
                  <a:srgbClr val="1B2E59"/>
                </a:solidFill>
                <a:latin typeface="Calisto MT"/>
                <a:ea typeface="Calisto MT"/>
                <a:cs typeface="Calisto MT"/>
                <a:sym typeface="Calisto MT"/>
              </a:defRPr>
            </a:pPr>
            <a:r>
              <a:rPr sz="1100"/>
              <a:t>Annual Address </a:t>
            </a:r>
            <a:r>
              <a:rPr sz="1100">
                <a:solidFill>
                  <a:srgbClr val="F59331"/>
                </a:solidFill>
              </a:rPr>
              <a:t>2018</a:t>
            </a:r>
          </a:p>
        </p:txBody>
      </p:sp>
      <p:grpSp>
        <p:nvGrpSpPr>
          <p:cNvPr id="1173" name="Group"/>
          <p:cNvGrpSpPr/>
          <p:nvPr/>
        </p:nvGrpSpPr>
        <p:grpSpPr>
          <a:xfrm>
            <a:off x="5281226" y="1360280"/>
            <a:ext cx="4750877" cy="1335638"/>
            <a:chOff x="0" y="0"/>
            <a:chExt cx="9501751" cy="2671275"/>
          </a:xfrm>
        </p:grpSpPr>
        <p:pic>
          <p:nvPicPr>
            <p:cNvPr id="1171" name="Sun H.jpeg" descr="Sun H.jpeg"/>
            <p:cNvPicPr>
              <a:picLocks noChangeAspect="1"/>
            </p:cNvPicPr>
            <p:nvPr/>
          </p:nvPicPr>
          <p:blipFill>
            <a:blip r:embed="rId3">
              <a:extLst/>
            </a:blip>
            <a:srcRect t="14365" r="3" b="14370"/>
            <a:stretch>
              <a:fillRect/>
            </a:stretch>
          </p:blipFill>
          <p:spPr>
            <a:xfrm>
              <a:off x="0" y="0"/>
              <a:ext cx="2671366" cy="2671275"/>
            </a:xfrm>
            <a:custGeom>
              <a:avLst/>
              <a:gdLst/>
              <a:ahLst/>
              <a:cxnLst>
                <a:cxn ang="0">
                  <a:pos x="wd2" y="hd2"/>
                </a:cxn>
                <a:cxn ang="5400000">
                  <a:pos x="wd2" y="hd2"/>
                </a:cxn>
                <a:cxn ang="10800000">
                  <a:pos x="wd2" y="hd2"/>
                </a:cxn>
                <a:cxn ang="16200000">
                  <a:pos x="wd2" y="hd2"/>
                </a:cxn>
              </a:cxnLst>
              <a:rect l="0" t="0" r="r" b="b"/>
              <a:pathLst>
                <a:path w="21600" h="20595" extrusionOk="0">
                  <a:moveTo>
                    <a:pt x="10802" y="0"/>
                  </a:moveTo>
                  <a:cubicBezTo>
                    <a:pt x="8038" y="0"/>
                    <a:pt x="5273" y="1006"/>
                    <a:pt x="3164" y="3017"/>
                  </a:cubicBezTo>
                  <a:cubicBezTo>
                    <a:pt x="1055" y="5028"/>
                    <a:pt x="0" y="7664"/>
                    <a:pt x="0" y="10299"/>
                  </a:cubicBezTo>
                  <a:cubicBezTo>
                    <a:pt x="0" y="12935"/>
                    <a:pt x="1055" y="15568"/>
                    <a:pt x="3164" y="17578"/>
                  </a:cubicBezTo>
                  <a:cubicBezTo>
                    <a:pt x="7382" y="21600"/>
                    <a:pt x="14218" y="21600"/>
                    <a:pt x="18436" y="17578"/>
                  </a:cubicBezTo>
                  <a:cubicBezTo>
                    <a:pt x="20545" y="15568"/>
                    <a:pt x="21600" y="12935"/>
                    <a:pt x="21600" y="10299"/>
                  </a:cubicBezTo>
                  <a:cubicBezTo>
                    <a:pt x="21600" y="7664"/>
                    <a:pt x="20545" y="5028"/>
                    <a:pt x="18436" y="3017"/>
                  </a:cubicBezTo>
                  <a:cubicBezTo>
                    <a:pt x="16327" y="1006"/>
                    <a:pt x="13566" y="0"/>
                    <a:pt x="10802" y="0"/>
                  </a:cubicBezTo>
                  <a:close/>
                </a:path>
              </a:pathLst>
            </a:custGeom>
            <a:ln w="12700" cap="flat">
              <a:noFill/>
              <a:miter lim="400000"/>
            </a:ln>
            <a:effectLst/>
          </p:spPr>
        </p:pic>
        <p:sp>
          <p:nvSpPr>
            <p:cNvPr id="1172" name="Hong Sun…"/>
            <p:cNvSpPr txBox="1"/>
            <p:nvPr/>
          </p:nvSpPr>
          <p:spPr>
            <a:xfrm>
              <a:off x="3088729" y="963466"/>
              <a:ext cx="6413022" cy="744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Hong Sun</a:t>
              </a:r>
            </a:p>
            <a:p>
              <a:pPr algn="l">
                <a:lnSpc>
                  <a:spcPct val="120000"/>
                </a:lnSpc>
                <a:defRPr b="0" i="1">
                  <a:latin typeface="Calisto MT"/>
                  <a:ea typeface="Calisto MT"/>
                  <a:cs typeface="Calisto MT"/>
                  <a:sym typeface="Calisto MT"/>
                </a:defRPr>
              </a:pPr>
              <a:r>
                <a:rPr sz="900"/>
                <a:t>NSERC Discovery Grant</a:t>
              </a:r>
            </a:p>
          </p:txBody>
        </p:sp>
      </p:grpSp>
      <p:grpSp>
        <p:nvGrpSpPr>
          <p:cNvPr id="1176" name="Group"/>
          <p:cNvGrpSpPr/>
          <p:nvPr/>
        </p:nvGrpSpPr>
        <p:grpSpPr>
          <a:xfrm>
            <a:off x="3042575" y="3390182"/>
            <a:ext cx="4153539" cy="1335638"/>
            <a:chOff x="0" y="0"/>
            <a:chExt cx="8307076" cy="2671275"/>
          </a:xfrm>
        </p:grpSpPr>
        <p:pic>
          <p:nvPicPr>
            <p:cNvPr id="1174" name="szaszi.jpg" descr="szaszi.jpg"/>
            <p:cNvPicPr>
              <a:picLocks noChangeAspect="1"/>
            </p:cNvPicPr>
            <p:nvPr/>
          </p:nvPicPr>
          <p:blipFill>
            <a:blip r:embed="rId4">
              <a:extLst/>
            </a:blip>
            <a:srcRect t="1439" r="3" b="18566"/>
            <a:stretch>
              <a:fillRect/>
            </a:stretch>
          </p:blipFill>
          <p:spPr>
            <a:xfrm>
              <a:off x="0" y="0"/>
              <a:ext cx="2671366" cy="2671275"/>
            </a:xfrm>
            <a:custGeom>
              <a:avLst/>
              <a:gdLst/>
              <a:ahLst/>
              <a:cxnLst>
                <a:cxn ang="0">
                  <a:pos x="wd2" y="hd2"/>
                </a:cxn>
                <a:cxn ang="5400000">
                  <a:pos x="wd2" y="hd2"/>
                </a:cxn>
                <a:cxn ang="10800000">
                  <a:pos x="wd2" y="hd2"/>
                </a:cxn>
                <a:cxn ang="16200000">
                  <a:pos x="wd2" y="hd2"/>
                </a:cxn>
              </a:cxnLst>
              <a:rect l="0" t="0" r="r" b="b"/>
              <a:pathLst>
                <a:path w="21600" h="20595" extrusionOk="0">
                  <a:moveTo>
                    <a:pt x="10802" y="0"/>
                  </a:moveTo>
                  <a:cubicBezTo>
                    <a:pt x="8038" y="0"/>
                    <a:pt x="5273" y="1006"/>
                    <a:pt x="3164" y="3017"/>
                  </a:cubicBezTo>
                  <a:cubicBezTo>
                    <a:pt x="1055" y="5028"/>
                    <a:pt x="0" y="7664"/>
                    <a:pt x="0" y="10299"/>
                  </a:cubicBezTo>
                  <a:cubicBezTo>
                    <a:pt x="0" y="12935"/>
                    <a:pt x="1055" y="15568"/>
                    <a:pt x="3164" y="17578"/>
                  </a:cubicBezTo>
                  <a:cubicBezTo>
                    <a:pt x="7382" y="21600"/>
                    <a:pt x="14218" y="21600"/>
                    <a:pt x="18436" y="17578"/>
                  </a:cubicBezTo>
                  <a:cubicBezTo>
                    <a:pt x="20545" y="15568"/>
                    <a:pt x="21600" y="12935"/>
                    <a:pt x="21600" y="10299"/>
                  </a:cubicBezTo>
                  <a:cubicBezTo>
                    <a:pt x="21600" y="7664"/>
                    <a:pt x="20545" y="5028"/>
                    <a:pt x="18436" y="3017"/>
                  </a:cubicBezTo>
                  <a:cubicBezTo>
                    <a:pt x="16327" y="1006"/>
                    <a:pt x="13566" y="0"/>
                    <a:pt x="10802" y="0"/>
                  </a:cubicBezTo>
                  <a:close/>
                </a:path>
              </a:pathLst>
            </a:custGeom>
            <a:ln w="12700" cap="flat">
              <a:noFill/>
              <a:miter lim="400000"/>
            </a:ln>
            <a:effectLst/>
          </p:spPr>
        </p:pic>
        <p:sp>
          <p:nvSpPr>
            <p:cNvPr id="1175" name="Katalin Szaszi…"/>
            <p:cNvSpPr txBox="1"/>
            <p:nvPr/>
          </p:nvSpPr>
          <p:spPr>
            <a:xfrm>
              <a:off x="3062965" y="797222"/>
              <a:ext cx="5244111" cy="10768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Katalin Szaszi</a:t>
              </a:r>
            </a:p>
            <a:p>
              <a:pPr algn="l">
                <a:lnSpc>
                  <a:spcPct val="120000"/>
                </a:lnSpc>
                <a:defRPr b="0" i="1">
                  <a:latin typeface="Calisto MT"/>
                  <a:ea typeface="Calisto MT"/>
                  <a:cs typeface="Calisto MT"/>
                  <a:sym typeface="Calisto MT"/>
                </a:defRPr>
              </a:pPr>
              <a:r>
                <a:rPr sz="900"/>
                <a:t>CIHR Bridging Grant</a:t>
              </a:r>
            </a:p>
            <a:p>
              <a:pPr algn="l">
                <a:lnSpc>
                  <a:spcPct val="120000"/>
                </a:lnSpc>
                <a:defRPr b="0" i="1">
                  <a:latin typeface="Calisto MT"/>
                  <a:ea typeface="Calisto MT"/>
                  <a:cs typeface="Calisto MT"/>
                  <a:sym typeface="Calisto MT"/>
                </a:defRPr>
              </a:pPr>
              <a:r>
                <a:rPr sz="900"/>
                <a:t>NSERC Discovery Grant</a:t>
              </a:r>
            </a:p>
          </p:txBody>
        </p:sp>
      </p:grpSp>
      <p:grpSp>
        <p:nvGrpSpPr>
          <p:cNvPr id="1179" name="Group"/>
          <p:cNvGrpSpPr/>
          <p:nvPr/>
        </p:nvGrpSpPr>
        <p:grpSpPr>
          <a:xfrm>
            <a:off x="7391913" y="3015709"/>
            <a:ext cx="4512991" cy="1335639"/>
            <a:chOff x="0" y="0"/>
            <a:chExt cx="9025979" cy="2671275"/>
          </a:xfrm>
        </p:grpSpPr>
        <p:pic>
          <p:nvPicPr>
            <p:cNvPr id="1177" name="Taylor, M.jpg" descr="Taylor, M.jpg"/>
            <p:cNvPicPr>
              <a:picLocks noChangeAspect="1"/>
            </p:cNvPicPr>
            <p:nvPr/>
          </p:nvPicPr>
          <p:blipFill>
            <a:blip r:embed="rId5">
              <a:extLst/>
            </a:blip>
            <a:srcRect t="3666" r="3" b="21330"/>
            <a:stretch>
              <a:fillRect/>
            </a:stretch>
          </p:blipFill>
          <p:spPr>
            <a:xfrm>
              <a:off x="0" y="0"/>
              <a:ext cx="2671366" cy="2671275"/>
            </a:xfrm>
            <a:custGeom>
              <a:avLst/>
              <a:gdLst/>
              <a:ahLst/>
              <a:cxnLst>
                <a:cxn ang="0">
                  <a:pos x="wd2" y="hd2"/>
                </a:cxn>
                <a:cxn ang="5400000">
                  <a:pos x="wd2" y="hd2"/>
                </a:cxn>
                <a:cxn ang="10800000">
                  <a:pos x="wd2" y="hd2"/>
                </a:cxn>
                <a:cxn ang="16200000">
                  <a:pos x="wd2" y="hd2"/>
                </a:cxn>
              </a:cxnLst>
              <a:rect l="0" t="0" r="r" b="b"/>
              <a:pathLst>
                <a:path w="21600" h="20595" extrusionOk="0">
                  <a:moveTo>
                    <a:pt x="10802" y="0"/>
                  </a:moveTo>
                  <a:cubicBezTo>
                    <a:pt x="8038" y="0"/>
                    <a:pt x="5273" y="1006"/>
                    <a:pt x="3164" y="3017"/>
                  </a:cubicBezTo>
                  <a:cubicBezTo>
                    <a:pt x="1055" y="5028"/>
                    <a:pt x="0" y="7664"/>
                    <a:pt x="0" y="10299"/>
                  </a:cubicBezTo>
                  <a:cubicBezTo>
                    <a:pt x="0" y="12935"/>
                    <a:pt x="1055" y="15568"/>
                    <a:pt x="3164" y="17578"/>
                  </a:cubicBezTo>
                  <a:cubicBezTo>
                    <a:pt x="7382" y="21600"/>
                    <a:pt x="14218" y="21600"/>
                    <a:pt x="18436" y="17578"/>
                  </a:cubicBezTo>
                  <a:cubicBezTo>
                    <a:pt x="20545" y="15568"/>
                    <a:pt x="21600" y="12935"/>
                    <a:pt x="21600" y="10299"/>
                  </a:cubicBezTo>
                  <a:cubicBezTo>
                    <a:pt x="21600" y="7664"/>
                    <a:pt x="20545" y="5028"/>
                    <a:pt x="18436" y="3017"/>
                  </a:cubicBezTo>
                  <a:cubicBezTo>
                    <a:pt x="16327" y="1006"/>
                    <a:pt x="13566" y="0"/>
                    <a:pt x="10802" y="0"/>
                  </a:cubicBezTo>
                  <a:close/>
                </a:path>
              </a:pathLst>
            </a:custGeom>
            <a:ln w="12700" cap="flat">
              <a:noFill/>
              <a:miter lim="400000"/>
            </a:ln>
            <a:effectLst/>
          </p:spPr>
        </p:pic>
        <p:sp>
          <p:nvSpPr>
            <p:cNvPr id="1178" name="Michael Taylor…"/>
            <p:cNvSpPr txBox="1"/>
            <p:nvPr/>
          </p:nvSpPr>
          <p:spPr>
            <a:xfrm>
              <a:off x="3062967" y="538543"/>
              <a:ext cx="5963012" cy="14092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Michael Taylor</a:t>
              </a:r>
            </a:p>
            <a:p>
              <a:pPr algn="l">
                <a:lnSpc>
                  <a:spcPct val="120000"/>
                </a:lnSpc>
                <a:defRPr b="0" i="1">
                  <a:latin typeface="Calisto MT"/>
                  <a:ea typeface="Calisto MT"/>
                  <a:cs typeface="Calisto MT"/>
                  <a:sym typeface="Calisto MT"/>
                </a:defRPr>
              </a:pPr>
              <a:r>
                <a:rPr sz="900"/>
                <a:t>McLaughlin Centre Accelerator Grant</a:t>
              </a:r>
            </a:p>
            <a:p>
              <a:pPr algn="l">
                <a:lnSpc>
                  <a:spcPct val="120000"/>
                </a:lnSpc>
                <a:defRPr b="0" i="1">
                  <a:latin typeface="Calisto MT"/>
                  <a:ea typeface="Calisto MT"/>
                  <a:cs typeface="Calisto MT"/>
                  <a:sym typeface="Calisto MT"/>
                </a:defRPr>
              </a:pPr>
              <a:r>
                <a:rPr sz="900"/>
                <a:t>CIHR Project Grant #1</a:t>
              </a:r>
            </a:p>
            <a:p>
              <a:pPr algn="l">
                <a:lnSpc>
                  <a:spcPct val="120000"/>
                </a:lnSpc>
                <a:defRPr b="0" i="1">
                  <a:latin typeface="Calisto MT"/>
                  <a:ea typeface="Calisto MT"/>
                  <a:cs typeface="Calisto MT"/>
                  <a:sym typeface="Calisto MT"/>
                </a:defRPr>
              </a:pPr>
              <a:r>
                <a:rPr sz="900"/>
                <a:t>CIHR Project Grant #2</a:t>
              </a:r>
            </a:p>
          </p:txBody>
        </p:sp>
      </p:grpSp>
      <p:grpSp>
        <p:nvGrpSpPr>
          <p:cNvPr id="1182" name="Group"/>
          <p:cNvGrpSpPr/>
          <p:nvPr/>
        </p:nvGrpSpPr>
        <p:grpSpPr>
          <a:xfrm>
            <a:off x="6564373" y="5060551"/>
            <a:ext cx="3847130" cy="1335638"/>
            <a:chOff x="0" y="0"/>
            <a:chExt cx="7694257" cy="2671275"/>
          </a:xfrm>
        </p:grpSpPr>
        <p:pic>
          <p:nvPicPr>
            <p:cNvPr id="1180" name="verma.jpg" descr="verma.jpg"/>
            <p:cNvPicPr>
              <a:picLocks noChangeAspect="1"/>
            </p:cNvPicPr>
            <p:nvPr/>
          </p:nvPicPr>
          <p:blipFill>
            <a:blip r:embed="rId6">
              <a:extLst/>
            </a:blip>
            <a:srcRect t="3685" r="3" b="18650"/>
            <a:stretch>
              <a:fillRect/>
            </a:stretch>
          </p:blipFill>
          <p:spPr>
            <a:xfrm>
              <a:off x="0" y="0"/>
              <a:ext cx="2671366" cy="2671275"/>
            </a:xfrm>
            <a:custGeom>
              <a:avLst/>
              <a:gdLst/>
              <a:ahLst/>
              <a:cxnLst>
                <a:cxn ang="0">
                  <a:pos x="wd2" y="hd2"/>
                </a:cxn>
                <a:cxn ang="5400000">
                  <a:pos x="wd2" y="hd2"/>
                </a:cxn>
                <a:cxn ang="10800000">
                  <a:pos x="wd2" y="hd2"/>
                </a:cxn>
                <a:cxn ang="16200000">
                  <a:pos x="wd2" y="hd2"/>
                </a:cxn>
              </a:cxnLst>
              <a:rect l="0" t="0" r="r" b="b"/>
              <a:pathLst>
                <a:path w="21600" h="20595" extrusionOk="0">
                  <a:moveTo>
                    <a:pt x="10802" y="0"/>
                  </a:moveTo>
                  <a:cubicBezTo>
                    <a:pt x="8038" y="0"/>
                    <a:pt x="5273" y="1006"/>
                    <a:pt x="3164" y="3017"/>
                  </a:cubicBezTo>
                  <a:cubicBezTo>
                    <a:pt x="1055" y="5028"/>
                    <a:pt x="0" y="7664"/>
                    <a:pt x="0" y="10299"/>
                  </a:cubicBezTo>
                  <a:cubicBezTo>
                    <a:pt x="0" y="12935"/>
                    <a:pt x="1055" y="15568"/>
                    <a:pt x="3164" y="17578"/>
                  </a:cubicBezTo>
                  <a:cubicBezTo>
                    <a:pt x="7382" y="21600"/>
                    <a:pt x="14218" y="21600"/>
                    <a:pt x="18436" y="17578"/>
                  </a:cubicBezTo>
                  <a:cubicBezTo>
                    <a:pt x="20545" y="15568"/>
                    <a:pt x="21600" y="12935"/>
                    <a:pt x="21600" y="10299"/>
                  </a:cubicBezTo>
                  <a:cubicBezTo>
                    <a:pt x="21600" y="7664"/>
                    <a:pt x="20545" y="5028"/>
                    <a:pt x="18436" y="3017"/>
                  </a:cubicBezTo>
                  <a:cubicBezTo>
                    <a:pt x="16327" y="1006"/>
                    <a:pt x="13566" y="0"/>
                    <a:pt x="10802" y="0"/>
                  </a:cubicBezTo>
                  <a:close/>
                </a:path>
              </a:pathLst>
            </a:custGeom>
            <a:ln w="12700" cap="flat">
              <a:noFill/>
              <a:miter lim="400000"/>
            </a:ln>
            <a:effectLst/>
          </p:spPr>
        </p:pic>
        <p:sp>
          <p:nvSpPr>
            <p:cNvPr id="1181" name="Subodh Verma…"/>
            <p:cNvSpPr txBox="1"/>
            <p:nvPr/>
          </p:nvSpPr>
          <p:spPr>
            <a:xfrm>
              <a:off x="3022089" y="984716"/>
              <a:ext cx="4672168" cy="10768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Subodh Verma</a:t>
              </a:r>
            </a:p>
            <a:p>
              <a:pPr algn="l">
                <a:lnSpc>
                  <a:spcPct val="120000"/>
                </a:lnSpc>
                <a:defRPr b="0" i="1">
                  <a:latin typeface="Calisto MT"/>
                  <a:ea typeface="Calisto MT"/>
                  <a:cs typeface="Calisto MT"/>
                  <a:sym typeface="Calisto MT"/>
                </a:defRPr>
              </a:pPr>
              <a:r>
                <a:rPr sz="900"/>
                <a:t>CIHR Bridging Grant</a:t>
              </a:r>
            </a:p>
            <a:p>
              <a:pPr algn="l">
                <a:lnSpc>
                  <a:spcPct val="120000"/>
                </a:lnSpc>
                <a:defRPr b="0" i="1">
                  <a:latin typeface="Calisto MT"/>
                  <a:ea typeface="Calisto MT"/>
                  <a:cs typeface="Calisto MT"/>
                  <a:sym typeface="Calisto MT"/>
                </a:defRPr>
              </a:pPr>
              <a:r>
                <a:rPr sz="900"/>
                <a:t>CIHR Project Grant</a:t>
              </a:r>
            </a:p>
          </p:txBody>
        </p:sp>
      </p:grpSp>
      <p:grpSp>
        <p:nvGrpSpPr>
          <p:cNvPr id="1185" name="Group"/>
          <p:cNvGrpSpPr/>
          <p:nvPr/>
        </p:nvGrpSpPr>
        <p:grpSpPr>
          <a:xfrm>
            <a:off x="651905" y="5060551"/>
            <a:ext cx="4339325" cy="1335638"/>
            <a:chOff x="0" y="0"/>
            <a:chExt cx="8678648" cy="2671275"/>
          </a:xfrm>
        </p:grpSpPr>
        <p:pic>
          <p:nvPicPr>
            <p:cNvPr id="1183" name="TYMIANSKI.gif" descr="TYMIANSKI.gif"/>
            <p:cNvPicPr>
              <a:picLocks noChangeAspect="1"/>
            </p:cNvPicPr>
            <p:nvPr/>
          </p:nvPicPr>
          <p:blipFill>
            <a:blip r:embed="rId7">
              <a:extLst/>
            </a:blip>
            <a:srcRect t="4701" r="3" b="20677"/>
            <a:stretch>
              <a:fillRect/>
            </a:stretch>
          </p:blipFill>
          <p:spPr>
            <a:xfrm>
              <a:off x="0" y="0"/>
              <a:ext cx="2671366" cy="2671275"/>
            </a:xfrm>
            <a:custGeom>
              <a:avLst/>
              <a:gdLst/>
              <a:ahLst/>
              <a:cxnLst>
                <a:cxn ang="0">
                  <a:pos x="wd2" y="hd2"/>
                </a:cxn>
                <a:cxn ang="5400000">
                  <a:pos x="wd2" y="hd2"/>
                </a:cxn>
                <a:cxn ang="10800000">
                  <a:pos x="wd2" y="hd2"/>
                </a:cxn>
                <a:cxn ang="16200000">
                  <a:pos x="wd2" y="hd2"/>
                </a:cxn>
              </a:cxnLst>
              <a:rect l="0" t="0" r="r" b="b"/>
              <a:pathLst>
                <a:path w="21600" h="20595" extrusionOk="0">
                  <a:moveTo>
                    <a:pt x="10802" y="0"/>
                  </a:moveTo>
                  <a:cubicBezTo>
                    <a:pt x="8038" y="0"/>
                    <a:pt x="5273" y="1006"/>
                    <a:pt x="3164" y="3017"/>
                  </a:cubicBezTo>
                  <a:cubicBezTo>
                    <a:pt x="1055" y="5028"/>
                    <a:pt x="0" y="7664"/>
                    <a:pt x="0" y="10299"/>
                  </a:cubicBezTo>
                  <a:cubicBezTo>
                    <a:pt x="0" y="12935"/>
                    <a:pt x="1055" y="15568"/>
                    <a:pt x="3164" y="17578"/>
                  </a:cubicBezTo>
                  <a:cubicBezTo>
                    <a:pt x="7382" y="21600"/>
                    <a:pt x="14218" y="21600"/>
                    <a:pt x="18436" y="17578"/>
                  </a:cubicBezTo>
                  <a:cubicBezTo>
                    <a:pt x="20545" y="15568"/>
                    <a:pt x="21600" y="12935"/>
                    <a:pt x="21600" y="10299"/>
                  </a:cubicBezTo>
                  <a:cubicBezTo>
                    <a:pt x="21600" y="7664"/>
                    <a:pt x="20545" y="5028"/>
                    <a:pt x="18436" y="3017"/>
                  </a:cubicBezTo>
                  <a:cubicBezTo>
                    <a:pt x="16327" y="1006"/>
                    <a:pt x="13566" y="0"/>
                    <a:pt x="10802" y="0"/>
                  </a:cubicBezTo>
                  <a:close/>
                </a:path>
              </a:pathLst>
            </a:custGeom>
            <a:ln w="12700" cap="flat">
              <a:noFill/>
              <a:miter lim="400000"/>
            </a:ln>
            <a:effectLst/>
          </p:spPr>
        </p:pic>
        <p:sp>
          <p:nvSpPr>
            <p:cNvPr id="1184" name="Michael Tymianski…"/>
            <p:cNvSpPr txBox="1"/>
            <p:nvPr/>
          </p:nvSpPr>
          <p:spPr>
            <a:xfrm>
              <a:off x="3098197" y="963420"/>
              <a:ext cx="5580451" cy="744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Michael Tymianski</a:t>
              </a:r>
            </a:p>
            <a:p>
              <a:pPr algn="l">
                <a:lnSpc>
                  <a:spcPct val="120000"/>
                </a:lnSpc>
                <a:defRPr b="0" i="1">
                  <a:latin typeface="Calisto MT"/>
                  <a:ea typeface="Calisto MT"/>
                  <a:cs typeface="Calisto MT"/>
                  <a:sym typeface="Calisto MT"/>
                </a:defRPr>
              </a:pPr>
              <a:r>
                <a:rPr sz="900"/>
                <a:t>Heart and Stroke Foundation Grant</a:t>
              </a:r>
            </a:p>
          </p:txBody>
        </p:sp>
      </p:grpSp>
      <p:grpSp>
        <p:nvGrpSpPr>
          <p:cNvPr id="1188" name="Group"/>
          <p:cNvGrpSpPr/>
          <p:nvPr/>
        </p:nvGrpSpPr>
        <p:grpSpPr>
          <a:xfrm>
            <a:off x="426268" y="1907654"/>
            <a:ext cx="4520915" cy="1335684"/>
            <a:chOff x="0" y="0"/>
            <a:chExt cx="9041829" cy="2671366"/>
          </a:xfrm>
        </p:grpSpPr>
        <p:sp>
          <p:nvSpPr>
            <p:cNvPr id="1186" name="Krishna Singh…"/>
            <p:cNvSpPr txBox="1"/>
            <p:nvPr/>
          </p:nvSpPr>
          <p:spPr>
            <a:xfrm>
              <a:off x="2936420" y="797265"/>
              <a:ext cx="6105409" cy="10768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Krishna Singh</a:t>
              </a:r>
            </a:p>
            <a:p>
              <a:pPr algn="l">
                <a:lnSpc>
                  <a:spcPct val="120000"/>
                </a:lnSpc>
                <a:defRPr b="0" i="1">
                  <a:latin typeface="Calisto MT"/>
                  <a:ea typeface="Calisto MT"/>
                  <a:cs typeface="Calisto MT"/>
                  <a:sym typeface="Calisto MT"/>
                </a:defRPr>
              </a:pPr>
              <a:r>
                <a:rPr sz="900"/>
                <a:t>CIHR Project Grant</a:t>
              </a:r>
            </a:p>
            <a:p>
              <a:pPr algn="l">
                <a:lnSpc>
                  <a:spcPct val="120000"/>
                </a:lnSpc>
                <a:defRPr b="0" i="1">
                  <a:latin typeface="Calisto MT"/>
                  <a:ea typeface="Calisto MT"/>
                  <a:cs typeface="Calisto MT"/>
                  <a:sym typeface="Calisto MT"/>
                </a:defRPr>
              </a:pPr>
              <a:r>
                <a:rPr sz="900"/>
                <a:t>Heart and Stroke Foundation Grant</a:t>
              </a:r>
            </a:p>
          </p:txBody>
        </p:sp>
        <p:pic>
          <p:nvPicPr>
            <p:cNvPr id="1187" name="singh, krishna.jpeg" descr="singh, krishna.jpeg"/>
            <p:cNvPicPr>
              <a:picLocks noChangeAspect="1"/>
            </p:cNvPicPr>
            <p:nvPr/>
          </p:nvPicPr>
          <p:blipFill>
            <a:blip r:embed="rId8">
              <a:extLst/>
            </a:blip>
            <a:srcRect r="3" b="3"/>
            <a:stretch>
              <a:fillRect/>
            </a:stretch>
          </p:blipFill>
          <p:spPr>
            <a:xfrm>
              <a:off x="0" y="0"/>
              <a:ext cx="2671366" cy="2671366"/>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cubicBezTo>
                    <a:pt x="8038" y="0"/>
                    <a:pt x="5273" y="1055"/>
                    <a:pt x="3164" y="3164"/>
                  </a:cubicBezTo>
                  <a:cubicBezTo>
                    <a:pt x="1055" y="5273"/>
                    <a:pt x="0" y="8038"/>
                    <a:pt x="0" y="10802"/>
                  </a:cubicBezTo>
                  <a:cubicBezTo>
                    <a:pt x="0" y="13566"/>
                    <a:pt x="1055" y="16327"/>
                    <a:pt x="3164" y="18436"/>
                  </a:cubicBezTo>
                  <a:cubicBezTo>
                    <a:pt x="5273" y="20545"/>
                    <a:pt x="8038" y="21600"/>
                    <a:pt x="10802" y="21600"/>
                  </a:cubicBezTo>
                  <a:cubicBezTo>
                    <a:pt x="13566" y="21600"/>
                    <a:pt x="16327" y="20545"/>
                    <a:pt x="18436" y="18436"/>
                  </a:cubicBezTo>
                  <a:cubicBezTo>
                    <a:pt x="20545" y="16327"/>
                    <a:pt x="21600" y="13566"/>
                    <a:pt x="21600" y="10802"/>
                  </a:cubicBezTo>
                  <a:cubicBezTo>
                    <a:pt x="21600" y="8038"/>
                    <a:pt x="20545" y="5273"/>
                    <a:pt x="18436" y="3164"/>
                  </a:cubicBezTo>
                  <a:cubicBezTo>
                    <a:pt x="16327" y="1055"/>
                    <a:pt x="13566" y="0"/>
                    <a:pt x="10802" y="0"/>
                  </a:cubicBezTo>
                  <a:close/>
                </a:path>
              </a:pathLst>
            </a:custGeom>
            <a:ln w="12700" cap="flat">
              <a:noFill/>
              <a:miter lim="400000"/>
            </a:ln>
            <a:effectLst/>
          </p:spPr>
        </p:pic>
      </p:grpSp>
    </p:spTree>
    <p:extLst>
      <p:ext uri="{BB962C8B-B14F-4D97-AF65-F5344CB8AC3E}">
        <p14:creationId xmlns:p14="http://schemas.microsoft.com/office/powerpoint/2010/main" val="3550129088"/>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188"/>
                                        </p:tgtEl>
                                        <p:attrNameLst>
                                          <p:attrName>style.visibility</p:attrName>
                                        </p:attrNameLst>
                                      </p:cBhvr>
                                      <p:to>
                                        <p:strVal val="visible"/>
                                      </p:to>
                                    </p:set>
                                    <p:animEffect transition="in" filter="dissolve">
                                      <p:cBhvr>
                                        <p:cTn id="7" dur="1000"/>
                                        <p:tgtEl>
                                          <p:spTgt spid="1188"/>
                                        </p:tgtEl>
                                      </p:cBhvr>
                                    </p:animEffect>
                                  </p:childTnLst>
                                </p:cTn>
                              </p:par>
                            </p:childTnLst>
                          </p:cTn>
                        </p:par>
                        <p:par>
                          <p:cTn id="8" fill="hold">
                            <p:stCondLst>
                              <p:cond delay="1000"/>
                            </p:stCondLst>
                            <p:childTnLst>
                              <p:par>
                                <p:cTn id="9" presetID="9" presetClass="entr" fill="hold" grpId="0" nodeType="afterEffect">
                                  <p:stCondLst>
                                    <p:cond delay="0"/>
                                  </p:stCondLst>
                                  <p:iterate>
                                    <p:tmAbs val="0"/>
                                  </p:iterate>
                                  <p:childTnLst>
                                    <p:set>
                                      <p:cBhvr>
                                        <p:cTn id="10" fill="hold"/>
                                        <p:tgtEl>
                                          <p:spTgt spid="1173"/>
                                        </p:tgtEl>
                                        <p:attrNameLst>
                                          <p:attrName>style.visibility</p:attrName>
                                        </p:attrNameLst>
                                      </p:cBhvr>
                                      <p:to>
                                        <p:strVal val="visible"/>
                                      </p:to>
                                    </p:set>
                                    <p:animEffect transition="in" filter="dissolve">
                                      <p:cBhvr>
                                        <p:cTn id="11" dur="1000"/>
                                        <p:tgtEl>
                                          <p:spTgt spid="1173"/>
                                        </p:tgtEl>
                                      </p:cBhvr>
                                    </p:animEffect>
                                  </p:childTnLst>
                                </p:cTn>
                              </p:par>
                            </p:childTnLst>
                          </p:cTn>
                        </p:par>
                        <p:par>
                          <p:cTn id="12" fill="hold">
                            <p:stCondLst>
                              <p:cond delay="2000"/>
                            </p:stCondLst>
                            <p:childTnLst>
                              <p:par>
                                <p:cTn id="13" presetID="9" presetClass="entr" fill="hold" grpId="0" nodeType="afterEffect">
                                  <p:stCondLst>
                                    <p:cond delay="0"/>
                                  </p:stCondLst>
                                  <p:iterate>
                                    <p:tmAbs val="0"/>
                                  </p:iterate>
                                  <p:childTnLst>
                                    <p:set>
                                      <p:cBhvr>
                                        <p:cTn id="14" fill="hold"/>
                                        <p:tgtEl>
                                          <p:spTgt spid="1179"/>
                                        </p:tgtEl>
                                        <p:attrNameLst>
                                          <p:attrName>style.visibility</p:attrName>
                                        </p:attrNameLst>
                                      </p:cBhvr>
                                      <p:to>
                                        <p:strVal val="visible"/>
                                      </p:to>
                                    </p:set>
                                    <p:animEffect transition="in" filter="dissolve">
                                      <p:cBhvr>
                                        <p:cTn id="15" dur="1000"/>
                                        <p:tgtEl>
                                          <p:spTgt spid="1179"/>
                                        </p:tgtEl>
                                      </p:cBhvr>
                                    </p:animEffect>
                                  </p:childTnLst>
                                </p:cTn>
                              </p:par>
                            </p:childTnLst>
                          </p:cTn>
                        </p:par>
                        <p:par>
                          <p:cTn id="16" fill="hold">
                            <p:stCondLst>
                              <p:cond delay="3000"/>
                            </p:stCondLst>
                            <p:childTnLst>
                              <p:par>
                                <p:cTn id="17" presetID="9" presetClass="entr" fill="hold" grpId="0" nodeType="afterEffect">
                                  <p:stCondLst>
                                    <p:cond delay="0"/>
                                  </p:stCondLst>
                                  <p:iterate>
                                    <p:tmAbs val="0"/>
                                  </p:iterate>
                                  <p:childTnLst>
                                    <p:set>
                                      <p:cBhvr>
                                        <p:cTn id="18" fill="hold"/>
                                        <p:tgtEl>
                                          <p:spTgt spid="1182"/>
                                        </p:tgtEl>
                                        <p:attrNameLst>
                                          <p:attrName>style.visibility</p:attrName>
                                        </p:attrNameLst>
                                      </p:cBhvr>
                                      <p:to>
                                        <p:strVal val="visible"/>
                                      </p:to>
                                    </p:set>
                                    <p:animEffect transition="in" filter="dissolve">
                                      <p:cBhvr>
                                        <p:cTn id="19" dur="1000"/>
                                        <p:tgtEl>
                                          <p:spTgt spid="1182"/>
                                        </p:tgtEl>
                                      </p:cBhvr>
                                    </p:animEffect>
                                  </p:childTnLst>
                                </p:cTn>
                              </p:par>
                            </p:childTnLst>
                          </p:cTn>
                        </p:par>
                        <p:par>
                          <p:cTn id="20" fill="hold">
                            <p:stCondLst>
                              <p:cond delay="4000"/>
                            </p:stCondLst>
                            <p:childTnLst>
                              <p:par>
                                <p:cTn id="21" presetID="9" presetClass="entr" fill="hold" grpId="0" nodeType="afterEffect">
                                  <p:stCondLst>
                                    <p:cond delay="0"/>
                                  </p:stCondLst>
                                  <p:iterate>
                                    <p:tmAbs val="0"/>
                                  </p:iterate>
                                  <p:childTnLst>
                                    <p:set>
                                      <p:cBhvr>
                                        <p:cTn id="22" fill="hold"/>
                                        <p:tgtEl>
                                          <p:spTgt spid="1185"/>
                                        </p:tgtEl>
                                        <p:attrNameLst>
                                          <p:attrName>style.visibility</p:attrName>
                                        </p:attrNameLst>
                                      </p:cBhvr>
                                      <p:to>
                                        <p:strVal val="visible"/>
                                      </p:to>
                                    </p:set>
                                    <p:animEffect transition="in" filter="dissolve">
                                      <p:cBhvr>
                                        <p:cTn id="23" dur="1000"/>
                                        <p:tgtEl>
                                          <p:spTgt spid="1185"/>
                                        </p:tgtEl>
                                      </p:cBhvr>
                                    </p:animEffect>
                                  </p:childTnLst>
                                </p:cTn>
                              </p:par>
                            </p:childTnLst>
                          </p:cTn>
                        </p:par>
                        <p:par>
                          <p:cTn id="24" fill="hold">
                            <p:stCondLst>
                              <p:cond delay="5000"/>
                            </p:stCondLst>
                            <p:childTnLst>
                              <p:par>
                                <p:cTn id="25" presetID="9" presetClass="entr" fill="hold" grpId="0" nodeType="afterEffect">
                                  <p:stCondLst>
                                    <p:cond delay="0"/>
                                  </p:stCondLst>
                                  <p:iterate>
                                    <p:tmAbs val="0"/>
                                  </p:iterate>
                                  <p:childTnLst>
                                    <p:set>
                                      <p:cBhvr>
                                        <p:cTn id="26" fill="hold"/>
                                        <p:tgtEl>
                                          <p:spTgt spid="1176"/>
                                        </p:tgtEl>
                                        <p:attrNameLst>
                                          <p:attrName>style.visibility</p:attrName>
                                        </p:attrNameLst>
                                      </p:cBhvr>
                                      <p:to>
                                        <p:strVal val="visible"/>
                                      </p:to>
                                    </p:set>
                                    <p:animEffect transition="in" filter="dissolve">
                                      <p:cBhvr>
                                        <p:cTn id="27" dur="1000"/>
                                        <p:tgtEl>
                                          <p:spTgt spid="1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3" grpId="0" animBg="1" advAuto="0"/>
      <p:bldP spid="1176" grpId="0" animBg="1" advAuto="0"/>
      <p:bldP spid="1179" grpId="0" animBg="1" advAuto="0"/>
      <p:bldP spid="1182" grpId="0" animBg="1" advAuto="0"/>
      <p:bldP spid="1185" grpId="0" animBg="1" advAuto="0"/>
      <p:bldP spid="1188"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 name="Wunder, J. 2013.jpg" descr="Wunder, J. 2013.jpg"/>
          <p:cNvPicPr>
            <a:picLocks noGrp="1" noChangeAspect="1"/>
          </p:cNvPicPr>
          <p:nvPr>
            <p:ph type="pic" idx="13"/>
          </p:nvPr>
        </p:nvPicPr>
        <p:blipFill>
          <a:blip r:embed="rId2">
            <a:extLst/>
          </a:blip>
          <a:srcRect/>
          <a:stretch>
            <a:fillRect/>
          </a:stretch>
        </p:blipFill>
        <p:spPr>
          <a:xfrm>
            <a:off x="867760" y="2225837"/>
            <a:ext cx="2180184" cy="2180184"/>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8035" y="0"/>
                  <a:pt x="5272" y="1054"/>
                  <a:pt x="3163" y="3163"/>
                </a:cubicBezTo>
                <a:cubicBezTo>
                  <a:pt x="1054" y="5272"/>
                  <a:pt x="0" y="8035"/>
                  <a:pt x="0" y="10799"/>
                </a:cubicBezTo>
                <a:cubicBezTo>
                  <a:pt x="0" y="13563"/>
                  <a:pt x="1054" y="16328"/>
                  <a:pt x="3163" y="18437"/>
                </a:cubicBezTo>
                <a:cubicBezTo>
                  <a:pt x="5272" y="20546"/>
                  <a:pt x="8035" y="21600"/>
                  <a:pt x="10799" y="21600"/>
                </a:cubicBezTo>
                <a:cubicBezTo>
                  <a:pt x="13563" y="21600"/>
                  <a:pt x="16328" y="20546"/>
                  <a:pt x="18437" y="18437"/>
                </a:cubicBezTo>
                <a:cubicBezTo>
                  <a:pt x="20546" y="16328"/>
                  <a:pt x="21600" y="13563"/>
                  <a:pt x="21600" y="10799"/>
                </a:cubicBezTo>
                <a:cubicBezTo>
                  <a:pt x="21600" y="8035"/>
                  <a:pt x="20546" y="5272"/>
                  <a:pt x="18437" y="3163"/>
                </a:cubicBezTo>
                <a:cubicBezTo>
                  <a:pt x="16328" y="1054"/>
                  <a:pt x="13563" y="0"/>
                  <a:pt x="10799" y="0"/>
                </a:cubicBezTo>
                <a:close/>
              </a:path>
            </a:pathLst>
          </a:custGeom>
        </p:spPr>
      </p:pic>
      <p:pic>
        <p:nvPicPr>
          <p:cNvPr id="527" name="Rotstein-Ori.jpg" descr="Rotstein-Ori.jpg"/>
          <p:cNvPicPr>
            <a:picLocks noGrp="1" noChangeAspect="1"/>
          </p:cNvPicPr>
          <p:nvPr>
            <p:ph type="pic" idx="14"/>
          </p:nvPr>
        </p:nvPicPr>
        <p:blipFill>
          <a:blip r:embed="rId3">
            <a:extLst/>
          </a:blip>
          <a:srcRect r="1" b="1"/>
          <a:stretch>
            <a:fillRect/>
          </a:stretch>
        </p:blipFill>
        <p:spPr>
          <a:xfrm>
            <a:off x="3626504" y="2225831"/>
            <a:ext cx="2180234" cy="2180233"/>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8037" y="0"/>
                  <a:pt x="5272" y="1054"/>
                  <a:pt x="3163" y="3163"/>
                </a:cubicBezTo>
                <a:cubicBezTo>
                  <a:pt x="1054" y="5272"/>
                  <a:pt x="0" y="8037"/>
                  <a:pt x="0" y="10801"/>
                </a:cubicBezTo>
                <a:cubicBezTo>
                  <a:pt x="0" y="13565"/>
                  <a:pt x="1054" y="16328"/>
                  <a:pt x="3163" y="18437"/>
                </a:cubicBezTo>
                <a:cubicBezTo>
                  <a:pt x="5272" y="20546"/>
                  <a:pt x="8037" y="21600"/>
                  <a:pt x="10801" y="21600"/>
                </a:cubicBezTo>
                <a:cubicBezTo>
                  <a:pt x="13565" y="21600"/>
                  <a:pt x="16328" y="20546"/>
                  <a:pt x="18437" y="18437"/>
                </a:cubicBezTo>
                <a:cubicBezTo>
                  <a:pt x="20546" y="16328"/>
                  <a:pt x="21600" y="13565"/>
                  <a:pt x="21600" y="10801"/>
                </a:cubicBezTo>
                <a:cubicBezTo>
                  <a:pt x="21600" y="8037"/>
                  <a:pt x="20546" y="5272"/>
                  <a:pt x="18437" y="3163"/>
                </a:cubicBezTo>
                <a:cubicBezTo>
                  <a:pt x="16328" y="1054"/>
                  <a:pt x="13565" y="0"/>
                  <a:pt x="10801" y="0"/>
                </a:cubicBezTo>
                <a:close/>
              </a:path>
            </a:pathLst>
          </a:custGeom>
        </p:spPr>
      </p:pic>
      <p:pic>
        <p:nvPicPr>
          <p:cNvPr id="528" name="Nathens 2016.jpg" descr="Nathens 2016.jpg"/>
          <p:cNvPicPr>
            <a:picLocks noGrp="1" noChangeAspect="1"/>
          </p:cNvPicPr>
          <p:nvPr>
            <p:ph type="pic" idx="15"/>
          </p:nvPr>
        </p:nvPicPr>
        <p:blipFill>
          <a:blip r:embed="rId4">
            <a:extLst/>
          </a:blip>
          <a:srcRect t="4028" b="29302"/>
          <a:stretch>
            <a:fillRect/>
          </a:stretch>
        </p:blipFill>
        <p:spPr>
          <a:xfrm>
            <a:off x="6385249" y="2225838"/>
            <a:ext cx="2180167" cy="2180226"/>
          </a:xfrm>
          <a:custGeom>
            <a:avLst/>
            <a:gdLst/>
            <a:ahLst/>
            <a:cxnLst>
              <a:cxn ang="0">
                <a:pos x="wd2" y="hd2"/>
              </a:cxn>
              <a:cxn ang="5400000">
                <a:pos x="wd2" y="hd2"/>
              </a:cxn>
              <a:cxn ang="10800000">
                <a:pos x="wd2" y="hd2"/>
              </a:cxn>
              <a:cxn ang="16200000">
                <a:pos x="wd2" y="hd2"/>
              </a:cxn>
            </a:cxnLst>
            <a:rect l="0" t="0" r="r" b="b"/>
            <a:pathLst>
              <a:path w="21600" h="20595" extrusionOk="0">
                <a:moveTo>
                  <a:pt x="10799" y="0"/>
                </a:moveTo>
                <a:cubicBezTo>
                  <a:pt x="8035" y="0"/>
                  <a:pt x="5272" y="1005"/>
                  <a:pt x="3163" y="3016"/>
                </a:cubicBezTo>
                <a:cubicBezTo>
                  <a:pt x="1054" y="5027"/>
                  <a:pt x="0" y="7661"/>
                  <a:pt x="0" y="10296"/>
                </a:cubicBezTo>
                <a:cubicBezTo>
                  <a:pt x="0" y="12932"/>
                  <a:pt x="1054" y="15568"/>
                  <a:pt x="3163" y="17579"/>
                </a:cubicBezTo>
                <a:cubicBezTo>
                  <a:pt x="7381" y="21600"/>
                  <a:pt x="14219" y="21600"/>
                  <a:pt x="18437" y="17579"/>
                </a:cubicBezTo>
                <a:cubicBezTo>
                  <a:pt x="20546" y="15568"/>
                  <a:pt x="21600" y="12932"/>
                  <a:pt x="21600" y="10296"/>
                </a:cubicBezTo>
                <a:cubicBezTo>
                  <a:pt x="21600" y="7661"/>
                  <a:pt x="20546" y="5027"/>
                  <a:pt x="18437" y="3016"/>
                </a:cubicBezTo>
                <a:cubicBezTo>
                  <a:pt x="16328" y="1005"/>
                  <a:pt x="13563" y="0"/>
                  <a:pt x="10799" y="0"/>
                </a:cubicBezTo>
                <a:close/>
              </a:path>
            </a:pathLst>
          </a:custGeom>
        </p:spPr>
      </p:pic>
      <p:pic>
        <p:nvPicPr>
          <p:cNvPr id="529" name="Keshavjee, S.jpeg" descr="Keshavjee, S.jpeg"/>
          <p:cNvPicPr>
            <a:picLocks noGrp="1" noChangeAspect="1"/>
          </p:cNvPicPr>
          <p:nvPr>
            <p:ph type="pic" idx="16"/>
          </p:nvPr>
        </p:nvPicPr>
        <p:blipFill>
          <a:blip r:embed="rId5">
            <a:extLst/>
          </a:blip>
          <a:srcRect t="2679" b="25891"/>
          <a:stretch>
            <a:fillRect/>
          </a:stretch>
        </p:blipFill>
        <p:spPr>
          <a:xfrm>
            <a:off x="9143991" y="2225832"/>
            <a:ext cx="2180234" cy="2180238"/>
          </a:xfrm>
          <a:custGeom>
            <a:avLst/>
            <a:gdLst/>
            <a:ahLst/>
            <a:cxnLst>
              <a:cxn ang="0">
                <a:pos x="wd2" y="hd2"/>
              </a:cxn>
              <a:cxn ang="5400000">
                <a:pos x="wd2" y="hd2"/>
              </a:cxn>
              <a:cxn ang="10800000">
                <a:pos x="wd2" y="hd2"/>
              </a:cxn>
              <a:cxn ang="16200000">
                <a:pos x="wd2" y="hd2"/>
              </a:cxn>
            </a:cxnLst>
            <a:rect l="0" t="0" r="r" b="b"/>
            <a:pathLst>
              <a:path w="21600" h="20595" extrusionOk="0">
                <a:moveTo>
                  <a:pt x="10801" y="0"/>
                </a:moveTo>
                <a:cubicBezTo>
                  <a:pt x="8037" y="0"/>
                  <a:pt x="5272" y="1005"/>
                  <a:pt x="3163" y="3016"/>
                </a:cubicBezTo>
                <a:cubicBezTo>
                  <a:pt x="1054" y="5027"/>
                  <a:pt x="0" y="7663"/>
                  <a:pt x="0" y="10298"/>
                </a:cubicBezTo>
                <a:cubicBezTo>
                  <a:pt x="0" y="12934"/>
                  <a:pt x="1054" y="15568"/>
                  <a:pt x="3163" y="17579"/>
                </a:cubicBezTo>
                <a:cubicBezTo>
                  <a:pt x="7381" y="21600"/>
                  <a:pt x="14219" y="21600"/>
                  <a:pt x="18437" y="17579"/>
                </a:cubicBezTo>
                <a:cubicBezTo>
                  <a:pt x="20546" y="15568"/>
                  <a:pt x="21600" y="12934"/>
                  <a:pt x="21600" y="10298"/>
                </a:cubicBezTo>
                <a:cubicBezTo>
                  <a:pt x="21600" y="7663"/>
                  <a:pt x="20546" y="5027"/>
                  <a:pt x="18437" y="3016"/>
                </a:cubicBezTo>
                <a:cubicBezTo>
                  <a:pt x="16328" y="1005"/>
                  <a:pt x="13565" y="0"/>
                  <a:pt x="10801" y="0"/>
                </a:cubicBezTo>
                <a:close/>
              </a:path>
            </a:pathLst>
          </a:custGeom>
        </p:spPr>
      </p:pic>
      <p:sp>
        <p:nvSpPr>
          <p:cNvPr id="530" name="Surgeon-in-chiefs 2018"/>
          <p:cNvSpPr txBox="1">
            <a:spLocks noGrp="1"/>
          </p:cNvSpPr>
          <p:nvPr>
            <p:ph type="body" idx="17"/>
          </p:nvPr>
        </p:nvSpPr>
        <p:spPr>
          <a:xfrm>
            <a:off x="574802" y="1082389"/>
            <a:ext cx="11042397" cy="480131"/>
          </a:xfrm>
          <a:prstGeom prst="rect">
            <a:avLst/>
          </a:prstGeom>
        </p:spPr>
        <p:txBody>
          <a:bodyPr/>
          <a:lstStyle/>
          <a:p>
            <a:pPr>
              <a:defRPr cap="all">
                <a:solidFill>
                  <a:srgbClr val="1B2E59"/>
                </a:solidFill>
                <a:latin typeface="Futura"/>
                <a:ea typeface="Futura"/>
                <a:cs typeface="Futura"/>
                <a:sym typeface="Futura"/>
              </a:defRPr>
            </a:pPr>
            <a:r>
              <a:t>Surgeon-in-chiefs </a:t>
            </a:r>
            <a:r>
              <a:rPr>
                <a:solidFill>
                  <a:srgbClr val="F7941D"/>
                </a:solidFill>
              </a:rPr>
              <a:t>2018</a:t>
            </a:r>
          </a:p>
        </p:txBody>
      </p:sp>
      <p:sp>
        <p:nvSpPr>
          <p:cNvPr id="531" name="Mount Sinai Hospital"/>
          <p:cNvSpPr txBox="1">
            <a:spLocks noGrp="1"/>
          </p:cNvSpPr>
          <p:nvPr>
            <p:ph type="body" idx="18"/>
          </p:nvPr>
        </p:nvSpPr>
        <p:spPr>
          <a:xfrm>
            <a:off x="525433" y="5064053"/>
            <a:ext cx="2864888" cy="475643"/>
          </a:xfrm>
          <a:prstGeom prst="rect">
            <a:avLst/>
          </a:prstGeom>
        </p:spPr>
        <p:txBody>
          <a:bodyPr/>
          <a:lstStyle>
            <a:lvl1pPr marL="0" indent="0" algn="ctr" defTabSz="457200">
              <a:lnSpc>
                <a:spcPct val="110000"/>
              </a:lnSpc>
              <a:spcBef>
                <a:spcPts val="0"/>
              </a:spcBef>
              <a:buSzTx/>
              <a:buNone/>
              <a:defRPr sz="2400" b="1">
                <a:solidFill>
                  <a:srgbClr val="5E5E5E"/>
                </a:solidFill>
                <a:latin typeface="Calisto MT"/>
                <a:ea typeface="Calisto MT"/>
                <a:cs typeface="Calisto MT"/>
                <a:sym typeface="Calisto MT"/>
              </a:defRPr>
            </a:lvl1pPr>
          </a:lstStyle>
          <a:p>
            <a:r>
              <a:t>Mount Sinai Hospital</a:t>
            </a:r>
          </a:p>
        </p:txBody>
      </p:sp>
      <p:sp>
        <p:nvSpPr>
          <p:cNvPr id="532" name="Jay Wunder"/>
          <p:cNvSpPr txBox="1">
            <a:spLocks noGrp="1"/>
          </p:cNvSpPr>
          <p:nvPr>
            <p:ph type="body" idx="19"/>
          </p:nvPr>
        </p:nvSpPr>
        <p:spPr>
          <a:xfrm>
            <a:off x="1298594" y="4668451"/>
            <a:ext cx="1318567" cy="313932"/>
          </a:xfrm>
          <a:prstGeom prst="rect">
            <a:avLst/>
          </a:prstGeom>
        </p:spPr>
        <p:txBody>
          <a:bodyPr/>
          <a:lstStyle/>
          <a:p>
            <a:r>
              <a:t>Jay Wunder</a:t>
            </a:r>
          </a:p>
        </p:txBody>
      </p:sp>
      <p:sp>
        <p:nvSpPr>
          <p:cNvPr id="533" name="St. Michael’s Hospital"/>
          <p:cNvSpPr txBox="1">
            <a:spLocks noGrp="1"/>
          </p:cNvSpPr>
          <p:nvPr>
            <p:ph type="body" idx="20"/>
          </p:nvPr>
        </p:nvSpPr>
        <p:spPr>
          <a:xfrm>
            <a:off x="3257953" y="5064053"/>
            <a:ext cx="2917338" cy="475643"/>
          </a:xfrm>
          <a:prstGeom prst="rect">
            <a:avLst/>
          </a:prstGeom>
        </p:spPr>
        <p:txBody>
          <a:bodyPr/>
          <a:lstStyle>
            <a:lvl1pPr marL="0" indent="0" algn="ctr" defTabSz="457200">
              <a:lnSpc>
                <a:spcPct val="110000"/>
              </a:lnSpc>
              <a:spcBef>
                <a:spcPts val="0"/>
              </a:spcBef>
              <a:buSzTx/>
              <a:buNone/>
              <a:defRPr sz="2400" b="1">
                <a:solidFill>
                  <a:srgbClr val="5E5E5E"/>
                </a:solidFill>
                <a:latin typeface="Calisto MT"/>
                <a:ea typeface="Calisto MT"/>
                <a:cs typeface="Calisto MT"/>
                <a:sym typeface="Calisto MT"/>
              </a:defRPr>
            </a:lvl1pPr>
          </a:lstStyle>
          <a:p>
            <a:r>
              <a:t>St. Michael’s Hospital</a:t>
            </a:r>
          </a:p>
        </p:txBody>
      </p:sp>
      <p:sp>
        <p:nvSpPr>
          <p:cNvPr id="534" name="Ori Rotstein"/>
          <p:cNvSpPr txBox="1">
            <a:spLocks noGrp="1"/>
          </p:cNvSpPr>
          <p:nvPr>
            <p:ph type="body" idx="21"/>
          </p:nvPr>
        </p:nvSpPr>
        <p:spPr>
          <a:xfrm>
            <a:off x="4075868" y="4668451"/>
            <a:ext cx="1281506" cy="313932"/>
          </a:xfrm>
          <a:prstGeom prst="rect">
            <a:avLst/>
          </a:prstGeom>
        </p:spPr>
        <p:txBody>
          <a:bodyPr/>
          <a:lstStyle/>
          <a:p>
            <a:r>
              <a:t>Ori Rotstein</a:t>
            </a:r>
          </a:p>
        </p:txBody>
      </p:sp>
      <p:sp>
        <p:nvSpPr>
          <p:cNvPr id="535" name="Sunnybrook Health Sciences Centre"/>
          <p:cNvSpPr txBox="1">
            <a:spLocks noGrp="1"/>
          </p:cNvSpPr>
          <p:nvPr>
            <p:ph type="body" idx="22"/>
          </p:nvPr>
        </p:nvSpPr>
        <p:spPr>
          <a:xfrm>
            <a:off x="5208591" y="5064053"/>
            <a:ext cx="4533550" cy="475643"/>
          </a:xfrm>
          <a:prstGeom prst="rect">
            <a:avLst/>
          </a:prstGeom>
        </p:spPr>
        <p:txBody>
          <a:bodyPr/>
          <a:lstStyle>
            <a:lvl1pPr marL="0" indent="0" algn="ctr" defTabSz="457200">
              <a:lnSpc>
                <a:spcPct val="110000"/>
              </a:lnSpc>
              <a:spcBef>
                <a:spcPts val="0"/>
              </a:spcBef>
              <a:buSzTx/>
              <a:buNone/>
              <a:defRPr sz="2400" b="1">
                <a:solidFill>
                  <a:srgbClr val="5E5E5E"/>
                </a:solidFill>
                <a:latin typeface="Calisto MT"/>
                <a:ea typeface="Calisto MT"/>
                <a:cs typeface="Calisto MT"/>
                <a:sym typeface="Calisto MT"/>
              </a:defRPr>
            </a:lvl1pPr>
          </a:lstStyle>
          <a:p>
            <a:r>
              <a:t>Sunnybrook Health Sciences Centre</a:t>
            </a:r>
          </a:p>
        </p:txBody>
      </p:sp>
      <p:sp>
        <p:nvSpPr>
          <p:cNvPr id="536" name="Avery Nathens"/>
          <p:cNvSpPr txBox="1">
            <a:spLocks noGrp="1"/>
          </p:cNvSpPr>
          <p:nvPr>
            <p:ph type="body" idx="23"/>
          </p:nvPr>
        </p:nvSpPr>
        <p:spPr>
          <a:xfrm>
            <a:off x="6681462" y="4668451"/>
            <a:ext cx="1587807" cy="313932"/>
          </a:xfrm>
          <a:prstGeom prst="rect">
            <a:avLst/>
          </a:prstGeom>
        </p:spPr>
        <p:txBody>
          <a:bodyPr/>
          <a:lstStyle/>
          <a:p>
            <a:r>
              <a:t>Avery Nathens</a:t>
            </a:r>
          </a:p>
        </p:txBody>
      </p:sp>
      <p:sp>
        <p:nvSpPr>
          <p:cNvPr id="537" name="University Health Network"/>
          <p:cNvSpPr txBox="1">
            <a:spLocks noGrp="1"/>
          </p:cNvSpPr>
          <p:nvPr>
            <p:ph type="body" idx="24"/>
          </p:nvPr>
        </p:nvSpPr>
        <p:spPr>
          <a:xfrm>
            <a:off x="8488502" y="5064053"/>
            <a:ext cx="3491213" cy="475643"/>
          </a:xfrm>
          <a:prstGeom prst="rect">
            <a:avLst/>
          </a:prstGeom>
        </p:spPr>
        <p:txBody>
          <a:bodyPr/>
          <a:lstStyle>
            <a:lvl1pPr marL="0" indent="0" algn="ctr" defTabSz="457200">
              <a:lnSpc>
                <a:spcPct val="110000"/>
              </a:lnSpc>
              <a:spcBef>
                <a:spcPts val="0"/>
              </a:spcBef>
              <a:buSzTx/>
              <a:buNone/>
              <a:defRPr sz="2400" b="1">
                <a:solidFill>
                  <a:srgbClr val="5E5E5E"/>
                </a:solidFill>
                <a:latin typeface="Calisto MT"/>
                <a:ea typeface="Calisto MT"/>
                <a:cs typeface="Calisto MT"/>
                <a:sym typeface="Calisto MT"/>
              </a:defRPr>
            </a:lvl1pPr>
          </a:lstStyle>
          <a:p>
            <a:r>
              <a:t>University Health Network</a:t>
            </a:r>
          </a:p>
        </p:txBody>
      </p:sp>
      <p:sp>
        <p:nvSpPr>
          <p:cNvPr id="538" name="Shaf Keshavjee"/>
          <p:cNvSpPr txBox="1">
            <a:spLocks noGrp="1"/>
          </p:cNvSpPr>
          <p:nvPr>
            <p:ph type="body" idx="25"/>
          </p:nvPr>
        </p:nvSpPr>
        <p:spPr>
          <a:xfrm>
            <a:off x="9428278" y="4668451"/>
            <a:ext cx="1611660" cy="313932"/>
          </a:xfrm>
          <a:prstGeom prst="rect">
            <a:avLst/>
          </a:prstGeom>
        </p:spPr>
        <p:txBody>
          <a:bodyPr/>
          <a:lstStyle/>
          <a:p>
            <a:r>
              <a:t>Shaf Keshavjee</a:t>
            </a:r>
          </a:p>
        </p:txBody>
      </p:sp>
      <p:pic>
        <p:nvPicPr>
          <p:cNvPr id="539" name="Screen Shot 2018-09-02 at 6.02.05 AM.png" descr="Screen Shot 2018-09-02 at 6.02.05 AM.png"/>
          <p:cNvPicPr>
            <a:picLocks noChangeAspect="1"/>
          </p:cNvPicPr>
          <p:nvPr/>
        </p:nvPicPr>
        <p:blipFill>
          <a:blip r:embed="rId6">
            <a:extLst/>
          </a:blip>
          <a:stretch>
            <a:fillRect/>
          </a:stretch>
        </p:blipFill>
        <p:spPr>
          <a:xfrm>
            <a:off x="10899329" y="5790879"/>
            <a:ext cx="909306" cy="687808"/>
          </a:xfrm>
          <a:prstGeom prst="rect">
            <a:avLst/>
          </a:prstGeom>
          <a:ln w="12700">
            <a:miter lim="400000"/>
          </a:ln>
        </p:spPr>
      </p:pic>
    </p:spTree>
    <p:extLst>
      <p:ext uri="{BB962C8B-B14F-4D97-AF65-F5344CB8AC3E}">
        <p14:creationId xmlns:p14="http://schemas.microsoft.com/office/powerpoint/2010/main" val="2472127504"/>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1" name="Urbach.jpg" descr="Urbach.jpg"/>
          <p:cNvPicPr>
            <a:picLocks noGrp="1" noChangeAspect="1"/>
          </p:cNvPicPr>
          <p:nvPr>
            <p:ph type="pic" idx="13"/>
          </p:nvPr>
        </p:nvPicPr>
        <p:blipFill>
          <a:blip r:embed="rId2">
            <a:extLst/>
          </a:blip>
          <a:srcRect t="261" b="28308"/>
          <a:stretch>
            <a:fillRect/>
          </a:stretch>
        </p:blipFill>
        <p:spPr>
          <a:xfrm>
            <a:off x="867760" y="2225837"/>
            <a:ext cx="2180184" cy="2180228"/>
          </a:xfrm>
          <a:custGeom>
            <a:avLst/>
            <a:gdLst/>
            <a:ahLst/>
            <a:cxnLst>
              <a:cxn ang="0">
                <a:pos x="wd2" y="hd2"/>
              </a:cxn>
              <a:cxn ang="5400000">
                <a:pos x="wd2" y="hd2"/>
              </a:cxn>
              <a:cxn ang="10800000">
                <a:pos x="wd2" y="hd2"/>
              </a:cxn>
              <a:cxn ang="16200000">
                <a:pos x="wd2" y="hd2"/>
              </a:cxn>
            </a:cxnLst>
            <a:rect l="0" t="0" r="r" b="b"/>
            <a:pathLst>
              <a:path w="21600" h="20595" extrusionOk="0">
                <a:moveTo>
                  <a:pt x="10799" y="0"/>
                </a:moveTo>
                <a:cubicBezTo>
                  <a:pt x="8035" y="0"/>
                  <a:pt x="5272" y="1005"/>
                  <a:pt x="3163" y="3016"/>
                </a:cubicBezTo>
                <a:cubicBezTo>
                  <a:pt x="1054" y="5027"/>
                  <a:pt x="0" y="7661"/>
                  <a:pt x="0" y="10296"/>
                </a:cubicBezTo>
                <a:cubicBezTo>
                  <a:pt x="0" y="12932"/>
                  <a:pt x="1054" y="15568"/>
                  <a:pt x="3163" y="17579"/>
                </a:cubicBezTo>
                <a:cubicBezTo>
                  <a:pt x="7381" y="21600"/>
                  <a:pt x="14219" y="21600"/>
                  <a:pt x="18437" y="17579"/>
                </a:cubicBezTo>
                <a:cubicBezTo>
                  <a:pt x="20546" y="15568"/>
                  <a:pt x="21600" y="12932"/>
                  <a:pt x="21600" y="10296"/>
                </a:cubicBezTo>
                <a:cubicBezTo>
                  <a:pt x="21600" y="7661"/>
                  <a:pt x="20546" y="5027"/>
                  <a:pt x="18437" y="3016"/>
                </a:cubicBezTo>
                <a:cubicBezTo>
                  <a:pt x="16328" y="1005"/>
                  <a:pt x="13563" y="0"/>
                  <a:pt x="10799" y="0"/>
                </a:cubicBezTo>
                <a:close/>
              </a:path>
            </a:pathLst>
          </a:custGeom>
        </p:spPr>
      </p:pic>
      <p:pic>
        <p:nvPicPr>
          <p:cNvPr id="542" name="simone.jpg" descr="simone.jpg"/>
          <p:cNvPicPr>
            <a:picLocks noGrp="1" noChangeAspect="1"/>
          </p:cNvPicPr>
          <p:nvPr>
            <p:ph type="pic" idx="14"/>
          </p:nvPr>
        </p:nvPicPr>
        <p:blipFill>
          <a:blip r:embed="rId3">
            <a:extLst/>
          </a:blip>
          <a:srcRect r="1" b="1"/>
          <a:stretch>
            <a:fillRect/>
          </a:stretch>
        </p:blipFill>
        <p:spPr>
          <a:xfrm>
            <a:off x="3626504" y="2225831"/>
            <a:ext cx="2180234" cy="2180233"/>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8037" y="0"/>
                  <a:pt x="5272" y="1054"/>
                  <a:pt x="3163" y="3163"/>
                </a:cubicBezTo>
                <a:cubicBezTo>
                  <a:pt x="1054" y="5272"/>
                  <a:pt x="0" y="8037"/>
                  <a:pt x="0" y="10801"/>
                </a:cubicBezTo>
                <a:cubicBezTo>
                  <a:pt x="0" y="13565"/>
                  <a:pt x="1054" y="16328"/>
                  <a:pt x="3163" y="18437"/>
                </a:cubicBezTo>
                <a:cubicBezTo>
                  <a:pt x="5272" y="20546"/>
                  <a:pt x="8037" y="21600"/>
                  <a:pt x="10801" y="21600"/>
                </a:cubicBezTo>
                <a:cubicBezTo>
                  <a:pt x="13565" y="21600"/>
                  <a:pt x="16328" y="20546"/>
                  <a:pt x="18437" y="18437"/>
                </a:cubicBezTo>
                <a:cubicBezTo>
                  <a:pt x="20546" y="16328"/>
                  <a:pt x="21600" y="13565"/>
                  <a:pt x="21600" y="10801"/>
                </a:cubicBezTo>
                <a:cubicBezTo>
                  <a:pt x="21600" y="8037"/>
                  <a:pt x="20546" y="5272"/>
                  <a:pt x="18437" y="3163"/>
                </a:cubicBezTo>
                <a:cubicBezTo>
                  <a:pt x="16328" y="1054"/>
                  <a:pt x="13565" y="0"/>
                  <a:pt x="10801" y="0"/>
                </a:cubicBezTo>
                <a:close/>
              </a:path>
            </a:pathLst>
          </a:custGeom>
        </p:spPr>
      </p:pic>
      <p:pic>
        <p:nvPicPr>
          <p:cNvPr id="543" name="Smith, LC.jpg" descr="Smith, LC.jpg"/>
          <p:cNvPicPr>
            <a:picLocks noGrp="1" noChangeAspect="1"/>
          </p:cNvPicPr>
          <p:nvPr>
            <p:ph type="pic" idx="15"/>
          </p:nvPr>
        </p:nvPicPr>
        <p:blipFill>
          <a:blip r:embed="rId4">
            <a:extLst/>
          </a:blip>
          <a:srcRect t="292" b="26176"/>
          <a:stretch>
            <a:fillRect/>
          </a:stretch>
        </p:blipFill>
        <p:spPr>
          <a:xfrm>
            <a:off x="6385249" y="2225838"/>
            <a:ext cx="2180167" cy="2180225"/>
          </a:xfrm>
          <a:custGeom>
            <a:avLst/>
            <a:gdLst/>
            <a:ahLst/>
            <a:cxnLst>
              <a:cxn ang="0">
                <a:pos x="wd2" y="hd2"/>
              </a:cxn>
              <a:cxn ang="5400000">
                <a:pos x="wd2" y="hd2"/>
              </a:cxn>
              <a:cxn ang="10800000">
                <a:pos x="wd2" y="hd2"/>
              </a:cxn>
              <a:cxn ang="16200000">
                <a:pos x="wd2" y="hd2"/>
              </a:cxn>
            </a:cxnLst>
            <a:rect l="0" t="0" r="r" b="b"/>
            <a:pathLst>
              <a:path w="21600" h="20595" extrusionOk="0">
                <a:moveTo>
                  <a:pt x="10799" y="0"/>
                </a:moveTo>
                <a:cubicBezTo>
                  <a:pt x="8035" y="0"/>
                  <a:pt x="5272" y="1005"/>
                  <a:pt x="3163" y="3016"/>
                </a:cubicBezTo>
                <a:cubicBezTo>
                  <a:pt x="1054" y="5027"/>
                  <a:pt x="0" y="7661"/>
                  <a:pt x="0" y="10296"/>
                </a:cubicBezTo>
                <a:cubicBezTo>
                  <a:pt x="0" y="12932"/>
                  <a:pt x="1054" y="15568"/>
                  <a:pt x="3163" y="17579"/>
                </a:cubicBezTo>
                <a:cubicBezTo>
                  <a:pt x="7381" y="21600"/>
                  <a:pt x="14219" y="21600"/>
                  <a:pt x="18437" y="17579"/>
                </a:cubicBezTo>
                <a:cubicBezTo>
                  <a:pt x="20546" y="15568"/>
                  <a:pt x="21600" y="12932"/>
                  <a:pt x="21600" y="10296"/>
                </a:cubicBezTo>
                <a:cubicBezTo>
                  <a:pt x="21600" y="7661"/>
                  <a:pt x="20546" y="5027"/>
                  <a:pt x="18437" y="3016"/>
                </a:cubicBezTo>
                <a:cubicBezTo>
                  <a:pt x="16328" y="1005"/>
                  <a:pt x="13563" y="0"/>
                  <a:pt x="10799" y="0"/>
                </a:cubicBezTo>
                <a:close/>
              </a:path>
            </a:pathLst>
          </a:custGeom>
        </p:spPr>
      </p:pic>
      <p:pic>
        <p:nvPicPr>
          <p:cNvPr id="544" name="Compeau.jpg" descr="Compeau.jpg"/>
          <p:cNvPicPr>
            <a:picLocks noGrp="1" noChangeAspect="1"/>
          </p:cNvPicPr>
          <p:nvPr>
            <p:ph type="pic" idx="16"/>
          </p:nvPr>
        </p:nvPicPr>
        <p:blipFill>
          <a:blip r:embed="rId5">
            <a:extLst/>
          </a:blip>
          <a:srcRect t="5979" b="23232"/>
          <a:stretch>
            <a:fillRect/>
          </a:stretch>
        </p:blipFill>
        <p:spPr>
          <a:xfrm>
            <a:off x="9143991" y="2225832"/>
            <a:ext cx="2180234" cy="2180238"/>
          </a:xfrm>
          <a:custGeom>
            <a:avLst/>
            <a:gdLst/>
            <a:ahLst/>
            <a:cxnLst>
              <a:cxn ang="0">
                <a:pos x="wd2" y="hd2"/>
              </a:cxn>
              <a:cxn ang="5400000">
                <a:pos x="wd2" y="hd2"/>
              </a:cxn>
              <a:cxn ang="10800000">
                <a:pos x="wd2" y="hd2"/>
              </a:cxn>
              <a:cxn ang="16200000">
                <a:pos x="wd2" y="hd2"/>
              </a:cxn>
            </a:cxnLst>
            <a:rect l="0" t="0" r="r" b="b"/>
            <a:pathLst>
              <a:path w="21600" h="20595" extrusionOk="0">
                <a:moveTo>
                  <a:pt x="10801" y="0"/>
                </a:moveTo>
                <a:cubicBezTo>
                  <a:pt x="8037" y="0"/>
                  <a:pt x="5272" y="1005"/>
                  <a:pt x="3163" y="3016"/>
                </a:cubicBezTo>
                <a:cubicBezTo>
                  <a:pt x="1054" y="5027"/>
                  <a:pt x="0" y="7663"/>
                  <a:pt x="0" y="10298"/>
                </a:cubicBezTo>
                <a:cubicBezTo>
                  <a:pt x="0" y="12934"/>
                  <a:pt x="1054" y="15568"/>
                  <a:pt x="3163" y="17579"/>
                </a:cubicBezTo>
                <a:cubicBezTo>
                  <a:pt x="7381" y="21600"/>
                  <a:pt x="14219" y="21600"/>
                  <a:pt x="18437" y="17579"/>
                </a:cubicBezTo>
                <a:cubicBezTo>
                  <a:pt x="20546" y="15568"/>
                  <a:pt x="21600" y="12934"/>
                  <a:pt x="21600" y="10298"/>
                </a:cubicBezTo>
                <a:cubicBezTo>
                  <a:pt x="21600" y="7663"/>
                  <a:pt x="20546" y="5027"/>
                  <a:pt x="18437" y="3016"/>
                </a:cubicBezTo>
                <a:cubicBezTo>
                  <a:pt x="16328" y="1005"/>
                  <a:pt x="13565" y="0"/>
                  <a:pt x="10801" y="0"/>
                </a:cubicBezTo>
                <a:close/>
              </a:path>
            </a:pathLst>
          </a:custGeom>
        </p:spPr>
      </p:pic>
      <p:sp>
        <p:nvSpPr>
          <p:cNvPr id="545" name="surgeon-in-chiefs 2018 continued"/>
          <p:cNvSpPr txBox="1">
            <a:spLocks noGrp="1"/>
          </p:cNvSpPr>
          <p:nvPr>
            <p:ph type="body" idx="17"/>
          </p:nvPr>
        </p:nvSpPr>
        <p:spPr>
          <a:prstGeom prst="rect">
            <a:avLst/>
          </a:prstGeom>
        </p:spPr>
        <p:txBody>
          <a:bodyPr/>
          <a:lstStyle/>
          <a:p>
            <a:pPr>
              <a:defRPr cap="all">
                <a:solidFill>
                  <a:srgbClr val="1B2E59"/>
                </a:solidFill>
                <a:latin typeface="Futura"/>
                <a:ea typeface="Futura"/>
                <a:cs typeface="Futura"/>
                <a:sym typeface="Futura"/>
              </a:defRPr>
            </a:pPr>
            <a:r>
              <a:t>surgeon-in-chiefs </a:t>
            </a:r>
            <a:r>
              <a:rPr>
                <a:solidFill>
                  <a:srgbClr val="F7941D"/>
                </a:solidFill>
              </a:rPr>
              <a:t>2018 </a:t>
            </a:r>
            <a:r>
              <a:rPr sz="1500">
                <a:solidFill>
                  <a:srgbClr val="F7941D"/>
                </a:solidFill>
              </a:rPr>
              <a:t>continued</a:t>
            </a:r>
          </a:p>
        </p:txBody>
      </p:sp>
      <p:sp>
        <p:nvSpPr>
          <p:cNvPr id="546" name="Women’s College Hospital"/>
          <p:cNvSpPr txBox="1">
            <a:spLocks noGrp="1"/>
          </p:cNvSpPr>
          <p:nvPr>
            <p:ph type="body" idx="18"/>
          </p:nvPr>
        </p:nvSpPr>
        <p:spPr>
          <a:xfrm>
            <a:off x="262541" y="5064053"/>
            <a:ext cx="3390672" cy="475643"/>
          </a:xfrm>
          <a:prstGeom prst="rect">
            <a:avLst/>
          </a:prstGeom>
        </p:spPr>
        <p:txBody>
          <a:bodyPr/>
          <a:lstStyle>
            <a:lvl1pPr marL="0" indent="0" algn="ctr" defTabSz="457200">
              <a:lnSpc>
                <a:spcPct val="110000"/>
              </a:lnSpc>
              <a:spcBef>
                <a:spcPts val="0"/>
              </a:spcBef>
              <a:buSzTx/>
              <a:buNone/>
              <a:defRPr sz="2400" b="1">
                <a:solidFill>
                  <a:srgbClr val="5E5E5E"/>
                </a:solidFill>
                <a:latin typeface="Calisto MT"/>
                <a:ea typeface="Calisto MT"/>
                <a:cs typeface="Calisto MT"/>
                <a:sym typeface="Calisto MT"/>
              </a:defRPr>
            </a:lvl1pPr>
          </a:lstStyle>
          <a:p>
            <a:r>
              <a:t>Women’s College Hospital</a:t>
            </a:r>
          </a:p>
        </p:txBody>
      </p:sp>
      <p:sp>
        <p:nvSpPr>
          <p:cNvPr id="547" name="David Urbach"/>
          <p:cNvSpPr txBox="1">
            <a:spLocks noGrp="1"/>
          </p:cNvSpPr>
          <p:nvPr>
            <p:ph type="body" idx="19"/>
          </p:nvPr>
        </p:nvSpPr>
        <p:spPr>
          <a:xfrm>
            <a:off x="1211167" y="4668451"/>
            <a:ext cx="1493422" cy="313932"/>
          </a:xfrm>
          <a:prstGeom prst="rect">
            <a:avLst/>
          </a:prstGeom>
        </p:spPr>
        <p:txBody>
          <a:bodyPr/>
          <a:lstStyle/>
          <a:p>
            <a:r>
              <a:t>David Urbach</a:t>
            </a:r>
          </a:p>
        </p:txBody>
      </p:sp>
      <p:sp>
        <p:nvSpPr>
          <p:cNvPr id="548" name="Michael Garron Hospital"/>
          <p:cNvSpPr txBox="1">
            <a:spLocks noGrp="1"/>
          </p:cNvSpPr>
          <p:nvPr>
            <p:ph type="body" idx="20"/>
          </p:nvPr>
        </p:nvSpPr>
        <p:spPr>
          <a:xfrm>
            <a:off x="3072004" y="5064053"/>
            <a:ext cx="3289235" cy="475643"/>
          </a:xfrm>
          <a:prstGeom prst="rect">
            <a:avLst/>
          </a:prstGeom>
        </p:spPr>
        <p:txBody>
          <a:bodyPr/>
          <a:lstStyle>
            <a:lvl1pPr marL="0" indent="0" algn="ctr" defTabSz="457200">
              <a:lnSpc>
                <a:spcPct val="110000"/>
              </a:lnSpc>
              <a:spcBef>
                <a:spcPts val="0"/>
              </a:spcBef>
              <a:buSzTx/>
              <a:buNone/>
              <a:defRPr sz="2400" b="1">
                <a:solidFill>
                  <a:srgbClr val="5E5E5E"/>
                </a:solidFill>
                <a:latin typeface="Calisto MT"/>
                <a:ea typeface="Calisto MT"/>
                <a:cs typeface="Calisto MT"/>
                <a:sym typeface="Calisto MT"/>
              </a:defRPr>
            </a:lvl1pPr>
          </a:lstStyle>
          <a:p>
            <a:r>
              <a:t>Michael Garron Hospital</a:t>
            </a:r>
          </a:p>
        </p:txBody>
      </p:sp>
      <p:sp>
        <p:nvSpPr>
          <p:cNvPr id="549" name="Carmine Simone"/>
          <p:cNvSpPr txBox="1">
            <a:spLocks noGrp="1"/>
          </p:cNvSpPr>
          <p:nvPr>
            <p:ph type="body" idx="21"/>
          </p:nvPr>
        </p:nvSpPr>
        <p:spPr>
          <a:xfrm>
            <a:off x="3857315" y="4668451"/>
            <a:ext cx="1718612" cy="313932"/>
          </a:xfrm>
          <a:prstGeom prst="rect">
            <a:avLst/>
          </a:prstGeom>
        </p:spPr>
        <p:txBody>
          <a:bodyPr/>
          <a:lstStyle/>
          <a:p>
            <a:r>
              <a:t>Carmine Simone</a:t>
            </a:r>
          </a:p>
        </p:txBody>
      </p:sp>
      <p:sp>
        <p:nvSpPr>
          <p:cNvPr id="550" name="North York General Hospital"/>
          <p:cNvSpPr txBox="1">
            <a:spLocks noGrp="1"/>
          </p:cNvSpPr>
          <p:nvPr>
            <p:ph type="body" idx="22"/>
          </p:nvPr>
        </p:nvSpPr>
        <p:spPr>
          <a:xfrm>
            <a:off x="5552948" y="5064053"/>
            <a:ext cx="3844835" cy="475643"/>
          </a:xfrm>
          <a:prstGeom prst="rect">
            <a:avLst/>
          </a:prstGeom>
        </p:spPr>
        <p:txBody>
          <a:bodyPr/>
          <a:lstStyle>
            <a:lvl1pPr marL="0" indent="0" algn="ctr" defTabSz="457200">
              <a:lnSpc>
                <a:spcPct val="110000"/>
              </a:lnSpc>
              <a:spcBef>
                <a:spcPts val="0"/>
              </a:spcBef>
              <a:buSzTx/>
              <a:buNone/>
              <a:defRPr sz="2400" b="1">
                <a:solidFill>
                  <a:srgbClr val="5E5E5E"/>
                </a:solidFill>
                <a:latin typeface="Calisto MT"/>
                <a:ea typeface="Calisto MT"/>
                <a:cs typeface="Calisto MT"/>
                <a:sym typeface="Calisto MT"/>
              </a:defRPr>
            </a:lvl1pPr>
          </a:lstStyle>
          <a:p>
            <a:r>
              <a:t>North York General Hospital </a:t>
            </a:r>
          </a:p>
        </p:txBody>
      </p:sp>
      <p:sp>
        <p:nvSpPr>
          <p:cNvPr id="551" name="Lloyd Smith"/>
          <p:cNvSpPr txBox="1">
            <a:spLocks noGrp="1"/>
          </p:cNvSpPr>
          <p:nvPr>
            <p:ph type="body" idx="23"/>
          </p:nvPr>
        </p:nvSpPr>
        <p:spPr>
          <a:xfrm>
            <a:off x="6849521" y="4668451"/>
            <a:ext cx="1251689" cy="313932"/>
          </a:xfrm>
          <a:prstGeom prst="rect">
            <a:avLst/>
          </a:prstGeom>
        </p:spPr>
        <p:txBody>
          <a:bodyPr/>
          <a:lstStyle/>
          <a:p>
            <a:r>
              <a:t>Lloyd Smith</a:t>
            </a:r>
          </a:p>
        </p:txBody>
      </p:sp>
      <p:sp>
        <p:nvSpPr>
          <p:cNvPr id="552" name="St. Joseph’s Health Centre"/>
          <p:cNvSpPr txBox="1">
            <a:spLocks noGrp="1"/>
          </p:cNvSpPr>
          <p:nvPr>
            <p:ph type="body" idx="24"/>
          </p:nvPr>
        </p:nvSpPr>
        <p:spPr>
          <a:xfrm>
            <a:off x="8527776" y="5064053"/>
            <a:ext cx="3412666" cy="475643"/>
          </a:xfrm>
          <a:prstGeom prst="rect">
            <a:avLst/>
          </a:prstGeom>
        </p:spPr>
        <p:txBody>
          <a:bodyPr/>
          <a:lstStyle>
            <a:lvl1pPr marL="0" indent="0" algn="ctr" defTabSz="457200">
              <a:lnSpc>
                <a:spcPct val="110000"/>
              </a:lnSpc>
              <a:spcBef>
                <a:spcPts val="0"/>
              </a:spcBef>
              <a:buSzTx/>
              <a:buNone/>
              <a:defRPr sz="2400" b="1">
                <a:solidFill>
                  <a:srgbClr val="5E5E5E"/>
                </a:solidFill>
                <a:latin typeface="Calisto MT"/>
                <a:ea typeface="Calisto MT"/>
                <a:cs typeface="Calisto MT"/>
                <a:sym typeface="Calisto MT"/>
              </a:defRPr>
            </a:lvl1pPr>
          </a:lstStyle>
          <a:p>
            <a:r>
              <a:t>St. Joseph’s Health Centre</a:t>
            </a:r>
          </a:p>
        </p:txBody>
      </p:sp>
      <p:sp>
        <p:nvSpPr>
          <p:cNvPr id="553" name="Chris Compeau"/>
          <p:cNvSpPr txBox="1">
            <a:spLocks noGrp="1"/>
          </p:cNvSpPr>
          <p:nvPr>
            <p:ph type="body" idx="25"/>
          </p:nvPr>
        </p:nvSpPr>
        <p:spPr>
          <a:xfrm>
            <a:off x="9421642" y="4668451"/>
            <a:ext cx="1624932" cy="313932"/>
          </a:xfrm>
          <a:prstGeom prst="rect">
            <a:avLst/>
          </a:prstGeom>
        </p:spPr>
        <p:txBody>
          <a:bodyPr/>
          <a:lstStyle/>
          <a:p>
            <a:r>
              <a:t>Chris Compeau</a:t>
            </a:r>
          </a:p>
        </p:txBody>
      </p:sp>
      <p:pic>
        <p:nvPicPr>
          <p:cNvPr id="554" name="Screen Shot 2018-09-02 at 6.02.05 AM.png" descr="Screen Shot 2018-09-02 at 6.02.05 AM.png"/>
          <p:cNvPicPr>
            <a:picLocks noChangeAspect="1"/>
          </p:cNvPicPr>
          <p:nvPr/>
        </p:nvPicPr>
        <p:blipFill>
          <a:blip r:embed="rId6">
            <a:extLst/>
          </a:blip>
          <a:stretch>
            <a:fillRect/>
          </a:stretch>
        </p:blipFill>
        <p:spPr>
          <a:xfrm>
            <a:off x="10899329" y="5790879"/>
            <a:ext cx="909306" cy="687808"/>
          </a:xfrm>
          <a:prstGeom prst="rect">
            <a:avLst/>
          </a:prstGeom>
          <a:ln w="12700">
            <a:miter lim="400000"/>
          </a:ln>
        </p:spPr>
      </p:pic>
    </p:spTree>
    <p:extLst>
      <p:ext uri="{BB962C8B-B14F-4D97-AF65-F5344CB8AC3E}">
        <p14:creationId xmlns:p14="http://schemas.microsoft.com/office/powerpoint/2010/main" val="4200549295"/>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6" name="Caldarone.jpg" descr="Caldarone.jpg"/>
          <p:cNvPicPr>
            <a:picLocks noGrp="1" noChangeAspect="1"/>
          </p:cNvPicPr>
          <p:nvPr>
            <p:ph type="pic" idx="13"/>
          </p:nvPr>
        </p:nvPicPr>
        <p:blipFill>
          <a:blip r:embed="rId2">
            <a:extLst/>
          </a:blip>
          <a:srcRect t="2541" b="25820"/>
          <a:stretch>
            <a:fillRect/>
          </a:stretch>
        </p:blipFill>
        <p:spPr>
          <a:xfrm>
            <a:off x="867760" y="2225837"/>
            <a:ext cx="2180184" cy="2180228"/>
          </a:xfrm>
          <a:custGeom>
            <a:avLst/>
            <a:gdLst/>
            <a:ahLst/>
            <a:cxnLst>
              <a:cxn ang="0">
                <a:pos x="wd2" y="hd2"/>
              </a:cxn>
              <a:cxn ang="5400000">
                <a:pos x="wd2" y="hd2"/>
              </a:cxn>
              <a:cxn ang="10800000">
                <a:pos x="wd2" y="hd2"/>
              </a:cxn>
              <a:cxn ang="16200000">
                <a:pos x="wd2" y="hd2"/>
              </a:cxn>
            </a:cxnLst>
            <a:rect l="0" t="0" r="r" b="b"/>
            <a:pathLst>
              <a:path w="21600" h="20595" extrusionOk="0">
                <a:moveTo>
                  <a:pt x="10799" y="0"/>
                </a:moveTo>
                <a:cubicBezTo>
                  <a:pt x="8035" y="0"/>
                  <a:pt x="5272" y="1005"/>
                  <a:pt x="3163" y="3016"/>
                </a:cubicBezTo>
                <a:cubicBezTo>
                  <a:pt x="1054" y="5027"/>
                  <a:pt x="0" y="7661"/>
                  <a:pt x="0" y="10296"/>
                </a:cubicBezTo>
                <a:cubicBezTo>
                  <a:pt x="0" y="12932"/>
                  <a:pt x="1054" y="15568"/>
                  <a:pt x="3163" y="17579"/>
                </a:cubicBezTo>
                <a:cubicBezTo>
                  <a:pt x="7381" y="21600"/>
                  <a:pt x="14219" y="21600"/>
                  <a:pt x="18437" y="17579"/>
                </a:cubicBezTo>
                <a:cubicBezTo>
                  <a:pt x="20546" y="15568"/>
                  <a:pt x="21600" y="12932"/>
                  <a:pt x="21600" y="10296"/>
                </a:cubicBezTo>
                <a:cubicBezTo>
                  <a:pt x="21600" y="7661"/>
                  <a:pt x="20546" y="5027"/>
                  <a:pt x="18437" y="3016"/>
                </a:cubicBezTo>
                <a:cubicBezTo>
                  <a:pt x="16328" y="1005"/>
                  <a:pt x="13563" y="0"/>
                  <a:pt x="10799" y="0"/>
                </a:cubicBezTo>
                <a:close/>
              </a:path>
            </a:pathLst>
          </a:custGeom>
        </p:spPr>
      </p:pic>
      <p:sp>
        <p:nvSpPr>
          <p:cNvPr id="557" name="surgeon-in-chiefs 2018 continued"/>
          <p:cNvSpPr txBox="1">
            <a:spLocks noGrp="1"/>
          </p:cNvSpPr>
          <p:nvPr>
            <p:ph type="body" idx="17"/>
          </p:nvPr>
        </p:nvSpPr>
        <p:spPr>
          <a:prstGeom prst="rect">
            <a:avLst/>
          </a:prstGeom>
        </p:spPr>
        <p:txBody>
          <a:bodyPr/>
          <a:lstStyle/>
          <a:p>
            <a:pPr>
              <a:defRPr cap="all">
                <a:solidFill>
                  <a:srgbClr val="1B2E59"/>
                </a:solidFill>
                <a:latin typeface="Futura"/>
                <a:ea typeface="Futura"/>
                <a:cs typeface="Futura"/>
                <a:sym typeface="Futura"/>
              </a:defRPr>
            </a:pPr>
            <a:r>
              <a:t>surgeon-in-chiefs </a:t>
            </a:r>
            <a:r>
              <a:rPr>
                <a:solidFill>
                  <a:srgbClr val="F7941D"/>
                </a:solidFill>
              </a:rPr>
              <a:t>2018 </a:t>
            </a:r>
            <a:r>
              <a:rPr sz="1500">
                <a:solidFill>
                  <a:srgbClr val="F7941D"/>
                </a:solidFill>
              </a:rPr>
              <a:t>continued</a:t>
            </a:r>
          </a:p>
        </p:txBody>
      </p:sp>
      <p:sp>
        <p:nvSpPr>
          <p:cNvPr id="558" name="Hospital for Sick Children…"/>
          <p:cNvSpPr txBox="1">
            <a:spLocks noGrp="1"/>
          </p:cNvSpPr>
          <p:nvPr>
            <p:ph type="body" idx="18"/>
          </p:nvPr>
        </p:nvSpPr>
        <p:spPr>
          <a:xfrm>
            <a:off x="256931" y="5064053"/>
            <a:ext cx="3401893" cy="881908"/>
          </a:xfrm>
          <a:prstGeom prst="rect">
            <a:avLst/>
          </a:prstGeom>
        </p:spPr>
        <p:txBody>
          <a:bodyPr/>
          <a:lstStyle/>
          <a:p>
            <a:pPr>
              <a:defRPr sz="2400" b="1">
                <a:solidFill>
                  <a:srgbClr val="5E5E5E"/>
                </a:solidFill>
                <a:latin typeface="Calisto MT"/>
                <a:ea typeface="Calisto MT"/>
                <a:cs typeface="Calisto MT"/>
                <a:sym typeface="Calisto MT"/>
              </a:defRPr>
            </a:pPr>
            <a:r>
              <a:t>Hospital for Sick Children</a:t>
            </a:r>
          </a:p>
          <a:p>
            <a:pPr>
              <a:defRPr sz="2400">
                <a:solidFill>
                  <a:srgbClr val="5E5E5E"/>
                </a:solidFill>
                <a:latin typeface="Calisto MT"/>
                <a:ea typeface="Calisto MT"/>
                <a:cs typeface="Calisto MT"/>
                <a:sym typeface="Calisto MT"/>
              </a:defRPr>
            </a:pPr>
            <a:r>
              <a:t>January 2015 - June 2018</a:t>
            </a:r>
          </a:p>
        </p:txBody>
      </p:sp>
      <p:sp>
        <p:nvSpPr>
          <p:cNvPr id="559" name="Chris Caldarone"/>
          <p:cNvSpPr txBox="1">
            <a:spLocks noGrp="1"/>
          </p:cNvSpPr>
          <p:nvPr>
            <p:ph type="body" idx="19"/>
          </p:nvPr>
        </p:nvSpPr>
        <p:spPr>
          <a:xfrm>
            <a:off x="1102675" y="4668451"/>
            <a:ext cx="1710405" cy="313932"/>
          </a:xfrm>
          <a:prstGeom prst="rect">
            <a:avLst/>
          </a:prstGeom>
        </p:spPr>
        <p:txBody>
          <a:bodyPr/>
          <a:lstStyle/>
          <a:p>
            <a:r>
              <a:t>Chris Caldarone</a:t>
            </a:r>
          </a:p>
        </p:txBody>
      </p:sp>
      <p:sp>
        <p:nvSpPr>
          <p:cNvPr id="560" name="Arrow"/>
          <p:cNvSpPr/>
          <p:nvPr/>
        </p:nvSpPr>
        <p:spPr>
          <a:xfrm>
            <a:off x="5291410" y="3251646"/>
            <a:ext cx="1335665" cy="128609"/>
          </a:xfrm>
          <a:prstGeom prst="rightArrow">
            <a:avLst>
              <a:gd name="adj1" fmla="val 32000"/>
              <a:gd name="adj2" fmla="val 218750"/>
            </a:avLst>
          </a:prstGeom>
          <a:solidFill>
            <a:srgbClr val="00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561" name="Screen Shot 2018-09-02 at 6.02.05 AM.png" descr="Screen Shot 2018-09-02 at 6.02.05 AM.png"/>
          <p:cNvPicPr>
            <a:picLocks noChangeAspect="1"/>
          </p:cNvPicPr>
          <p:nvPr/>
        </p:nvPicPr>
        <p:blipFill>
          <a:blip r:embed="rId3">
            <a:extLst/>
          </a:blip>
          <a:stretch>
            <a:fillRect/>
          </a:stretch>
        </p:blipFill>
        <p:spPr>
          <a:xfrm>
            <a:off x="10899329" y="5790879"/>
            <a:ext cx="909306" cy="687808"/>
          </a:xfrm>
          <a:prstGeom prst="rect">
            <a:avLst/>
          </a:prstGeom>
          <a:ln w="12700">
            <a:miter lim="400000"/>
          </a:ln>
        </p:spPr>
      </p:pic>
      <p:pic>
        <p:nvPicPr>
          <p:cNvPr id="562" name="Drake, J. 2013.jpg" descr="Drake, J. 2013.jpg"/>
          <p:cNvPicPr>
            <a:picLocks noGrp="1" noChangeAspect="1"/>
          </p:cNvPicPr>
          <p:nvPr>
            <p:ph type="pic" idx="16"/>
          </p:nvPr>
        </p:nvPicPr>
        <p:blipFill>
          <a:blip r:embed="rId4">
            <a:extLst/>
          </a:blip>
          <a:srcRect/>
          <a:stretch>
            <a:fillRect/>
          </a:stretch>
        </p:blipFill>
        <p:spPr>
          <a:xfrm>
            <a:off x="9143991" y="2225832"/>
            <a:ext cx="2180234" cy="2180234"/>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8037" y="0"/>
                  <a:pt x="5272" y="1054"/>
                  <a:pt x="3163" y="3163"/>
                </a:cubicBezTo>
                <a:cubicBezTo>
                  <a:pt x="1054" y="5272"/>
                  <a:pt x="0" y="8037"/>
                  <a:pt x="0" y="10801"/>
                </a:cubicBezTo>
                <a:cubicBezTo>
                  <a:pt x="0" y="13565"/>
                  <a:pt x="1054" y="16328"/>
                  <a:pt x="3163" y="18437"/>
                </a:cubicBezTo>
                <a:cubicBezTo>
                  <a:pt x="5272" y="20546"/>
                  <a:pt x="8037" y="21600"/>
                  <a:pt x="10801" y="21600"/>
                </a:cubicBezTo>
                <a:cubicBezTo>
                  <a:pt x="13565" y="21600"/>
                  <a:pt x="16328" y="20546"/>
                  <a:pt x="18437" y="18437"/>
                </a:cubicBezTo>
                <a:cubicBezTo>
                  <a:pt x="20546" y="16328"/>
                  <a:pt x="21600" y="13565"/>
                  <a:pt x="21600" y="10801"/>
                </a:cubicBezTo>
                <a:cubicBezTo>
                  <a:pt x="21600" y="8037"/>
                  <a:pt x="20546" y="5272"/>
                  <a:pt x="18437" y="3163"/>
                </a:cubicBezTo>
                <a:cubicBezTo>
                  <a:pt x="16328" y="1054"/>
                  <a:pt x="13565" y="0"/>
                  <a:pt x="10801" y="0"/>
                </a:cubicBezTo>
                <a:close/>
              </a:path>
            </a:pathLst>
          </a:custGeom>
        </p:spPr>
      </p:pic>
      <p:sp>
        <p:nvSpPr>
          <p:cNvPr id="563" name="Hospital for Sick Children…"/>
          <p:cNvSpPr txBox="1">
            <a:spLocks noGrp="1"/>
          </p:cNvSpPr>
          <p:nvPr>
            <p:ph type="body" idx="24"/>
          </p:nvPr>
        </p:nvSpPr>
        <p:spPr>
          <a:xfrm>
            <a:off x="8533162" y="5064053"/>
            <a:ext cx="3401893" cy="1288173"/>
          </a:xfrm>
          <a:prstGeom prst="rect">
            <a:avLst/>
          </a:prstGeom>
        </p:spPr>
        <p:txBody>
          <a:bodyPr/>
          <a:lstStyle/>
          <a:p>
            <a:pPr>
              <a:defRPr sz="2400" b="1">
                <a:solidFill>
                  <a:srgbClr val="5E5E5E"/>
                </a:solidFill>
                <a:latin typeface="Calisto MT"/>
                <a:ea typeface="Calisto MT"/>
                <a:cs typeface="Calisto MT"/>
                <a:sym typeface="Calisto MT"/>
              </a:defRPr>
            </a:pPr>
            <a:r>
              <a:t>Hospital for Sick Children</a:t>
            </a:r>
          </a:p>
          <a:p>
            <a:pPr>
              <a:defRPr sz="2400" i="1">
                <a:solidFill>
                  <a:srgbClr val="5E5E5E"/>
                </a:solidFill>
                <a:latin typeface="Calisto MT"/>
                <a:ea typeface="Calisto MT"/>
                <a:cs typeface="Calisto MT"/>
                <a:sym typeface="Calisto MT"/>
              </a:defRPr>
            </a:pPr>
            <a:r>
              <a:t>(Interim)</a:t>
            </a:r>
          </a:p>
          <a:p>
            <a:pPr>
              <a:defRPr sz="2400">
                <a:solidFill>
                  <a:srgbClr val="5E5E5E"/>
                </a:solidFill>
                <a:latin typeface="Calisto MT"/>
                <a:ea typeface="Calisto MT"/>
                <a:cs typeface="Calisto MT"/>
                <a:sym typeface="Calisto MT"/>
              </a:defRPr>
            </a:pPr>
            <a:r>
              <a:t>June 2018 - </a:t>
            </a:r>
          </a:p>
        </p:txBody>
      </p:sp>
      <p:sp>
        <p:nvSpPr>
          <p:cNvPr id="564" name="James Drake"/>
          <p:cNvSpPr txBox="1">
            <a:spLocks noGrp="1"/>
          </p:cNvSpPr>
          <p:nvPr>
            <p:ph type="body" idx="25"/>
          </p:nvPr>
        </p:nvSpPr>
        <p:spPr>
          <a:xfrm>
            <a:off x="9545426" y="4668451"/>
            <a:ext cx="1377365" cy="313932"/>
          </a:xfrm>
          <a:prstGeom prst="rect">
            <a:avLst/>
          </a:prstGeom>
        </p:spPr>
        <p:txBody>
          <a:bodyPr/>
          <a:lstStyle/>
          <a:p>
            <a:r>
              <a:t>James Drake</a:t>
            </a:r>
          </a:p>
        </p:txBody>
      </p:sp>
    </p:spTree>
    <p:extLst>
      <p:ext uri="{BB962C8B-B14F-4D97-AF65-F5344CB8AC3E}">
        <p14:creationId xmlns:p14="http://schemas.microsoft.com/office/powerpoint/2010/main" val="2812651941"/>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560"/>
                                        </p:tgtEl>
                                        <p:attrNameLst>
                                          <p:attrName>style.visibility</p:attrName>
                                        </p:attrNameLst>
                                      </p:cBhvr>
                                      <p:to>
                                        <p:strVal val="visible"/>
                                      </p:to>
                                    </p:set>
                                    <p:animEffect transition="in" filter="dissolve">
                                      <p:cBhvr>
                                        <p:cTn id="7" dur="1000"/>
                                        <p:tgtEl>
                                          <p:spTgt spid="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 name="Image" descr="Image"/>
          <p:cNvPicPr>
            <a:picLocks noGrp="1" noChangeAspect="1"/>
          </p:cNvPicPr>
          <p:nvPr>
            <p:ph type="pic" idx="13"/>
          </p:nvPr>
        </p:nvPicPr>
        <p:blipFill>
          <a:blip r:embed="rId2">
            <a:extLst/>
          </a:blip>
          <a:srcRect l="37963" r="9680"/>
          <a:stretch>
            <a:fillRect/>
          </a:stretch>
        </p:blipFill>
        <p:spPr>
          <a:xfrm>
            <a:off x="6798457" y="0"/>
            <a:ext cx="5406014" cy="6858000"/>
          </a:xfrm>
          <a:prstGeom prst="rect">
            <a:avLst/>
          </a:prstGeom>
        </p:spPr>
      </p:pic>
      <p:sp>
        <p:nvSpPr>
          <p:cNvPr id="567" name="education &amp; Research team 2018"/>
          <p:cNvSpPr txBox="1"/>
          <p:nvPr/>
        </p:nvSpPr>
        <p:spPr>
          <a:xfrm>
            <a:off x="3080550" y="734678"/>
            <a:ext cx="6082050" cy="4514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defTabSz="228600">
              <a:defRPr sz="5200" b="0" cap="all">
                <a:solidFill>
                  <a:srgbClr val="1B2E59"/>
                </a:solidFill>
                <a:latin typeface="Futura"/>
                <a:ea typeface="Futura"/>
                <a:cs typeface="Futura"/>
                <a:sym typeface="Futura"/>
              </a:defRPr>
            </a:pPr>
            <a:r>
              <a:rPr sz="2600"/>
              <a:t>education &amp; Research team </a:t>
            </a:r>
            <a:r>
              <a:rPr sz="2600">
                <a:solidFill>
                  <a:srgbClr val="F7941D"/>
                </a:solidFill>
              </a:rPr>
              <a:t>2018</a:t>
            </a:r>
          </a:p>
        </p:txBody>
      </p:sp>
      <p:pic>
        <p:nvPicPr>
          <p:cNvPr id="568" name="Ahmed.JPG" descr="Ahmed.JPG"/>
          <p:cNvPicPr>
            <a:picLocks noChangeAspect="1"/>
          </p:cNvPicPr>
          <p:nvPr/>
        </p:nvPicPr>
        <p:blipFill>
          <a:blip r:embed="rId3">
            <a:extLst/>
          </a:blip>
          <a:srcRect t="8851" r="1" b="8845"/>
          <a:stretch>
            <a:fillRect/>
          </a:stretch>
        </p:blipFill>
        <p:spPr>
          <a:xfrm>
            <a:off x="411596" y="831866"/>
            <a:ext cx="1205310" cy="1205415"/>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4" y="1007"/>
                  <a:pt x="3165" y="3017"/>
                </a:cubicBezTo>
                <a:cubicBezTo>
                  <a:pt x="1056" y="5028"/>
                  <a:pt x="0" y="7661"/>
                  <a:pt x="0" y="10296"/>
                </a:cubicBezTo>
                <a:cubicBezTo>
                  <a:pt x="0" y="12932"/>
                  <a:pt x="1056" y="15568"/>
                  <a:pt x="3165" y="17579"/>
                </a:cubicBezTo>
                <a:cubicBezTo>
                  <a:pt x="7383" y="21600"/>
                  <a:pt x="14221" y="21600"/>
                  <a:pt x="18439" y="17579"/>
                </a:cubicBezTo>
                <a:cubicBezTo>
                  <a:pt x="20547" y="15568"/>
                  <a:pt x="21600" y="12932"/>
                  <a:pt x="21600" y="10296"/>
                </a:cubicBezTo>
                <a:cubicBezTo>
                  <a:pt x="21600" y="7661"/>
                  <a:pt x="20547" y="5028"/>
                  <a:pt x="18439" y="3017"/>
                </a:cubicBezTo>
                <a:cubicBezTo>
                  <a:pt x="16330" y="1007"/>
                  <a:pt x="13564" y="0"/>
                  <a:pt x="10800" y="0"/>
                </a:cubicBezTo>
                <a:close/>
              </a:path>
            </a:pathLst>
          </a:custGeom>
          <a:ln w="12700">
            <a:miter lim="400000"/>
          </a:ln>
        </p:spPr>
      </p:pic>
      <p:sp>
        <p:nvSpPr>
          <p:cNvPr id="569" name="Robin Richards…"/>
          <p:cNvSpPr txBox="1"/>
          <p:nvPr/>
        </p:nvSpPr>
        <p:spPr>
          <a:xfrm>
            <a:off x="3991393" y="5385333"/>
            <a:ext cx="1705595" cy="376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nSpc>
                <a:spcPct val="120000"/>
              </a:lnSpc>
              <a:defRPr b="0">
                <a:latin typeface="Avenir Next Condensed Demi Bold"/>
                <a:ea typeface="Avenir Next Condensed Demi Bold"/>
                <a:cs typeface="Avenir Next Condensed Demi Bold"/>
                <a:sym typeface="Avenir Next Condensed Demi Bold"/>
              </a:defRPr>
            </a:pPr>
            <a:r>
              <a:rPr sz="900"/>
              <a:t>Robin Richards</a:t>
            </a:r>
          </a:p>
          <a:p>
            <a:pPr>
              <a:lnSpc>
                <a:spcPct val="120000"/>
              </a:lnSpc>
              <a:defRPr b="0">
                <a:latin typeface="Avenir Next Condensed Demi Bold"/>
                <a:ea typeface="Avenir Next Condensed Demi Bold"/>
                <a:cs typeface="Avenir Next Condensed Demi Bold"/>
                <a:sym typeface="Avenir Next Condensed Demi Bold"/>
              </a:defRPr>
            </a:pPr>
            <a:r>
              <a:rPr sz="900"/>
              <a:t>Chair, Internal Evaluations Committee</a:t>
            </a:r>
          </a:p>
        </p:txBody>
      </p:sp>
      <p:sp>
        <p:nvSpPr>
          <p:cNvPr id="570" name="Oleg Safir…"/>
          <p:cNvSpPr txBox="1"/>
          <p:nvPr/>
        </p:nvSpPr>
        <p:spPr>
          <a:xfrm>
            <a:off x="9327099" y="6354619"/>
            <a:ext cx="2439257" cy="647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nSpc>
                <a:spcPct val="120000"/>
              </a:lnSpc>
              <a:defRPr sz="3300" b="0">
                <a:latin typeface="Avenir Next Condensed Demi Bold"/>
                <a:ea typeface="Avenir Next Condensed Demi Bold"/>
                <a:cs typeface="Avenir Next Condensed Demi Bold"/>
                <a:sym typeface="Avenir Next Condensed Demi Bold"/>
              </a:defRPr>
            </a:pPr>
            <a:r>
              <a:rPr sz="1650"/>
              <a:t>Oleg Safir</a:t>
            </a:r>
          </a:p>
          <a:p>
            <a:pPr>
              <a:lnSpc>
                <a:spcPct val="120000"/>
              </a:lnSpc>
              <a:defRPr sz="3300" b="0">
                <a:latin typeface="Avenir Next Condensed Demi Bold"/>
                <a:ea typeface="Avenir Next Condensed Demi Bold"/>
                <a:cs typeface="Avenir Next Condensed Demi Bold"/>
                <a:sym typeface="Avenir Next Condensed Demi Bold"/>
              </a:defRPr>
            </a:pPr>
            <a:r>
              <a:rPr sz="1650"/>
              <a:t>Director, Surgical Skills Center</a:t>
            </a:r>
          </a:p>
        </p:txBody>
      </p:sp>
      <p:sp>
        <p:nvSpPr>
          <p:cNvPr id="571" name="Jeremy Hall…"/>
          <p:cNvSpPr txBox="1"/>
          <p:nvPr/>
        </p:nvSpPr>
        <p:spPr>
          <a:xfrm>
            <a:off x="119844" y="3858512"/>
            <a:ext cx="2801216" cy="647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nSpc>
                <a:spcPct val="120000"/>
              </a:lnSpc>
              <a:defRPr sz="3300" b="0">
                <a:latin typeface="Avenir Next Condensed Demi Bold"/>
                <a:ea typeface="Avenir Next Condensed Demi Bold"/>
                <a:cs typeface="Avenir Next Condensed Demi Bold"/>
                <a:sym typeface="Avenir Next Condensed Demi Bold"/>
              </a:defRPr>
            </a:pPr>
            <a:r>
              <a:rPr sz="1650"/>
              <a:t>Jeremy Hall</a:t>
            </a:r>
          </a:p>
          <a:p>
            <a:pPr>
              <a:lnSpc>
                <a:spcPct val="120000"/>
              </a:lnSpc>
              <a:defRPr sz="3300" b="0">
                <a:latin typeface="Avenir Next Condensed Demi Bold"/>
                <a:ea typeface="Avenir Next Condensed Demi Bold"/>
                <a:cs typeface="Avenir Next Condensed Demi Bold"/>
                <a:sym typeface="Avenir Next Condensed Demi Bold"/>
              </a:defRPr>
            </a:pPr>
            <a:r>
              <a:rPr sz="1650"/>
              <a:t>Director, Undergraduate Education</a:t>
            </a:r>
          </a:p>
        </p:txBody>
      </p:sp>
      <p:sp>
        <p:nvSpPr>
          <p:cNvPr id="572" name="Melinda Musgrave…"/>
          <p:cNvSpPr txBox="1"/>
          <p:nvPr/>
        </p:nvSpPr>
        <p:spPr>
          <a:xfrm>
            <a:off x="2077993" y="6088215"/>
            <a:ext cx="1354538" cy="376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nSpc>
                <a:spcPct val="120000"/>
              </a:lnSpc>
              <a:defRPr b="0">
                <a:latin typeface="Avenir Next Condensed Demi Bold"/>
                <a:ea typeface="Avenir Next Condensed Demi Bold"/>
                <a:cs typeface="Avenir Next Condensed Demi Bold"/>
                <a:sym typeface="Avenir Next Condensed Demi Bold"/>
              </a:defRPr>
            </a:pPr>
            <a:r>
              <a:rPr sz="900"/>
              <a:t>Melinda Musgrave</a:t>
            </a:r>
          </a:p>
          <a:p>
            <a:pPr>
              <a:lnSpc>
                <a:spcPct val="120000"/>
              </a:lnSpc>
              <a:defRPr b="0">
                <a:latin typeface="Avenir Next Condensed Demi Bold"/>
                <a:ea typeface="Avenir Next Condensed Demi Bold"/>
                <a:cs typeface="Avenir Next Condensed Demi Bold"/>
                <a:sym typeface="Avenir Next Condensed Demi Bold"/>
              </a:defRPr>
            </a:pPr>
            <a:r>
              <a:rPr sz="900"/>
              <a:t>Director, Education Evaluation</a:t>
            </a:r>
          </a:p>
        </p:txBody>
      </p:sp>
      <p:pic>
        <p:nvPicPr>
          <p:cNvPr id="573" name="Fehlings 2017.jpg" descr="Fehlings 2017.jpg"/>
          <p:cNvPicPr>
            <a:picLocks noChangeAspect="1"/>
          </p:cNvPicPr>
          <p:nvPr/>
        </p:nvPicPr>
        <p:blipFill>
          <a:blip r:embed="rId4">
            <a:extLst/>
          </a:blip>
          <a:srcRect t="1077" r="1" b="27061"/>
          <a:stretch>
            <a:fillRect/>
          </a:stretch>
        </p:blipFill>
        <p:spPr>
          <a:xfrm>
            <a:off x="10763146" y="831866"/>
            <a:ext cx="1205310" cy="1205415"/>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4" y="1007"/>
                  <a:pt x="3165" y="3017"/>
                </a:cubicBezTo>
                <a:cubicBezTo>
                  <a:pt x="1056" y="5028"/>
                  <a:pt x="0" y="7661"/>
                  <a:pt x="0" y="10296"/>
                </a:cubicBezTo>
                <a:cubicBezTo>
                  <a:pt x="0" y="12932"/>
                  <a:pt x="1056" y="15568"/>
                  <a:pt x="3165" y="17579"/>
                </a:cubicBezTo>
                <a:cubicBezTo>
                  <a:pt x="7383" y="21600"/>
                  <a:pt x="14221" y="21600"/>
                  <a:pt x="18439" y="17579"/>
                </a:cubicBezTo>
                <a:cubicBezTo>
                  <a:pt x="20547" y="15568"/>
                  <a:pt x="21600" y="12932"/>
                  <a:pt x="21600" y="10296"/>
                </a:cubicBezTo>
                <a:cubicBezTo>
                  <a:pt x="21600" y="7661"/>
                  <a:pt x="20547" y="5028"/>
                  <a:pt x="18439" y="3017"/>
                </a:cubicBezTo>
                <a:cubicBezTo>
                  <a:pt x="16330" y="1007"/>
                  <a:pt x="13564" y="0"/>
                  <a:pt x="10800" y="0"/>
                </a:cubicBezTo>
                <a:close/>
              </a:path>
            </a:pathLst>
          </a:custGeom>
          <a:ln w="12700">
            <a:miter lim="400000"/>
          </a:ln>
        </p:spPr>
      </p:pic>
      <p:sp>
        <p:nvSpPr>
          <p:cNvPr id="574" name="Michael Fehlings…"/>
          <p:cNvSpPr txBox="1"/>
          <p:nvPr/>
        </p:nvSpPr>
        <p:spPr>
          <a:xfrm>
            <a:off x="9124797" y="1292312"/>
            <a:ext cx="1632626" cy="647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l">
              <a:lnSpc>
                <a:spcPct val="120000"/>
              </a:lnSpc>
              <a:defRPr sz="3300" b="0">
                <a:latin typeface="Avenir Next Condensed Demi Bold"/>
                <a:ea typeface="Avenir Next Condensed Demi Bold"/>
                <a:cs typeface="Avenir Next Condensed Demi Bold"/>
                <a:sym typeface="Avenir Next Condensed Demi Bold"/>
              </a:defRPr>
            </a:pPr>
            <a:r>
              <a:rPr sz="1650"/>
              <a:t>Michael Fehlings</a:t>
            </a:r>
          </a:p>
          <a:p>
            <a:pPr algn="l">
              <a:lnSpc>
                <a:spcPct val="120000"/>
              </a:lnSpc>
              <a:defRPr sz="3300" b="0">
                <a:latin typeface="Avenir Next Condensed Demi Bold"/>
                <a:ea typeface="Avenir Next Condensed Demi Bold"/>
                <a:cs typeface="Avenir Next Condensed Demi Bold"/>
                <a:sym typeface="Avenir Next Condensed Demi Bold"/>
              </a:defRPr>
            </a:pPr>
            <a:r>
              <a:rPr sz="1650"/>
              <a:t>Vice Chair, Research</a:t>
            </a:r>
          </a:p>
        </p:txBody>
      </p:sp>
      <p:sp>
        <p:nvSpPr>
          <p:cNvPr id="575" name="Najma Ahmed…"/>
          <p:cNvSpPr txBox="1"/>
          <p:nvPr/>
        </p:nvSpPr>
        <p:spPr>
          <a:xfrm>
            <a:off x="1837847" y="1470112"/>
            <a:ext cx="1711815" cy="647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l">
              <a:lnSpc>
                <a:spcPct val="120000"/>
              </a:lnSpc>
              <a:defRPr sz="3300" b="0">
                <a:latin typeface="Avenir Next Condensed Demi Bold"/>
                <a:ea typeface="Avenir Next Condensed Demi Bold"/>
                <a:cs typeface="Avenir Next Condensed Demi Bold"/>
                <a:sym typeface="Avenir Next Condensed Demi Bold"/>
              </a:defRPr>
            </a:pPr>
            <a:r>
              <a:rPr sz="1650"/>
              <a:t>Najma Ahmed</a:t>
            </a:r>
          </a:p>
          <a:p>
            <a:pPr algn="l">
              <a:lnSpc>
                <a:spcPct val="120000"/>
              </a:lnSpc>
              <a:defRPr sz="3300" b="0">
                <a:latin typeface="Avenir Next Condensed Demi Bold"/>
                <a:ea typeface="Avenir Next Condensed Demi Bold"/>
                <a:cs typeface="Avenir Next Condensed Demi Bold"/>
                <a:sym typeface="Avenir Next Condensed Demi Bold"/>
              </a:defRPr>
            </a:pPr>
            <a:r>
              <a:rPr sz="1650"/>
              <a:t>Vice Chair, Education</a:t>
            </a:r>
          </a:p>
        </p:txBody>
      </p:sp>
      <p:sp>
        <p:nvSpPr>
          <p:cNvPr id="576" name="Ralph George…"/>
          <p:cNvSpPr txBox="1"/>
          <p:nvPr/>
        </p:nvSpPr>
        <p:spPr>
          <a:xfrm>
            <a:off x="8939279" y="2663764"/>
            <a:ext cx="1127553" cy="647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nSpc>
                <a:spcPct val="120000"/>
              </a:lnSpc>
              <a:defRPr sz="3300" b="0">
                <a:latin typeface="Avenir Next Condensed Demi Bold"/>
                <a:ea typeface="Avenir Next Condensed Demi Bold"/>
                <a:cs typeface="Avenir Next Condensed Demi Bold"/>
                <a:sym typeface="Avenir Next Condensed Demi Bold"/>
              </a:defRPr>
            </a:pPr>
            <a:r>
              <a:rPr sz="1650"/>
              <a:t>Ralph George</a:t>
            </a:r>
          </a:p>
          <a:p>
            <a:pPr>
              <a:lnSpc>
                <a:spcPct val="120000"/>
              </a:lnSpc>
              <a:defRPr sz="3300" b="0">
                <a:latin typeface="Avenir Next Condensed Demi Bold"/>
                <a:ea typeface="Avenir Next Condensed Demi Bold"/>
                <a:cs typeface="Avenir Next Condensed Demi Bold"/>
                <a:sym typeface="Avenir Next Condensed Demi Bold"/>
              </a:defRPr>
            </a:pPr>
            <a:r>
              <a:rPr sz="1650"/>
              <a:t>Director, CPD</a:t>
            </a:r>
          </a:p>
        </p:txBody>
      </p:sp>
      <p:sp>
        <p:nvSpPr>
          <p:cNvPr id="577" name="Ron Levine…"/>
          <p:cNvSpPr txBox="1"/>
          <p:nvPr/>
        </p:nvSpPr>
        <p:spPr>
          <a:xfrm>
            <a:off x="3393143" y="3055572"/>
            <a:ext cx="2644185" cy="647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nSpc>
                <a:spcPct val="120000"/>
              </a:lnSpc>
              <a:defRPr sz="3300" b="0">
                <a:latin typeface="Avenir Next Condensed Demi Bold"/>
                <a:ea typeface="Avenir Next Condensed Demi Bold"/>
                <a:cs typeface="Avenir Next Condensed Demi Bold"/>
                <a:sym typeface="Avenir Next Condensed Demi Bold"/>
              </a:defRPr>
            </a:pPr>
            <a:r>
              <a:rPr sz="1650"/>
              <a:t>Ron Levine</a:t>
            </a:r>
          </a:p>
          <a:p>
            <a:pPr>
              <a:lnSpc>
                <a:spcPct val="120000"/>
              </a:lnSpc>
              <a:defRPr sz="3300" b="0">
                <a:latin typeface="Avenir Next Condensed Demi Bold"/>
                <a:ea typeface="Avenir Next Condensed Demi Bold"/>
                <a:cs typeface="Avenir Next Condensed Demi Bold"/>
                <a:sym typeface="Avenir Next Condensed Demi Bold"/>
              </a:defRPr>
            </a:pPr>
            <a:r>
              <a:rPr sz="1650"/>
              <a:t>Director, Postgraduate Education</a:t>
            </a:r>
          </a:p>
        </p:txBody>
      </p:sp>
      <p:pic>
        <p:nvPicPr>
          <p:cNvPr id="578" name="Hall-Jeremy.jpg" descr="Hall-Jeremy.jpg"/>
          <p:cNvPicPr>
            <a:picLocks noChangeAspect="1"/>
          </p:cNvPicPr>
          <p:nvPr/>
        </p:nvPicPr>
        <p:blipFill>
          <a:blip r:embed="rId5">
            <a:extLst/>
          </a:blip>
          <a:srcRect r="1" b="1"/>
          <a:stretch>
            <a:fillRect/>
          </a:stretch>
        </p:blipFill>
        <p:spPr>
          <a:xfrm>
            <a:off x="723574" y="2385108"/>
            <a:ext cx="1205310" cy="120531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4" y="1056"/>
                  <a:pt x="3165" y="3165"/>
                </a:cubicBezTo>
                <a:cubicBezTo>
                  <a:pt x="1056" y="5274"/>
                  <a:pt x="0" y="8036"/>
                  <a:pt x="0" y="10800"/>
                </a:cubicBezTo>
                <a:cubicBezTo>
                  <a:pt x="0" y="13564"/>
                  <a:pt x="1056" y="16330"/>
                  <a:pt x="3165" y="18439"/>
                </a:cubicBezTo>
                <a:cubicBezTo>
                  <a:pt x="5274" y="20547"/>
                  <a:pt x="8036" y="21600"/>
                  <a:pt x="10800" y="21600"/>
                </a:cubicBezTo>
                <a:cubicBezTo>
                  <a:pt x="13564" y="21600"/>
                  <a:pt x="16330" y="20547"/>
                  <a:pt x="18439" y="18439"/>
                </a:cubicBezTo>
                <a:cubicBezTo>
                  <a:pt x="20547" y="16330"/>
                  <a:pt x="21600" y="13564"/>
                  <a:pt x="21600" y="10800"/>
                </a:cubicBezTo>
                <a:cubicBezTo>
                  <a:pt x="21600" y="8036"/>
                  <a:pt x="20547" y="5274"/>
                  <a:pt x="18439" y="3165"/>
                </a:cubicBezTo>
                <a:cubicBezTo>
                  <a:pt x="16330" y="1056"/>
                  <a:pt x="13564" y="0"/>
                  <a:pt x="10800" y="0"/>
                </a:cubicBezTo>
                <a:close/>
              </a:path>
            </a:pathLst>
          </a:custGeom>
          <a:ln w="12700">
            <a:miter lim="400000"/>
          </a:ln>
        </p:spPr>
      </p:pic>
      <p:pic>
        <p:nvPicPr>
          <p:cNvPr id="579" name="Musgrave.jpeg" descr="Musgrave.jpeg"/>
          <p:cNvPicPr>
            <a:picLocks noChangeAspect="1"/>
          </p:cNvPicPr>
          <p:nvPr/>
        </p:nvPicPr>
        <p:blipFill>
          <a:blip r:embed="rId6">
            <a:extLst/>
          </a:blip>
          <a:srcRect r="1" b="1"/>
          <a:stretch>
            <a:fillRect/>
          </a:stretch>
        </p:blipFill>
        <p:spPr>
          <a:xfrm>
            <a:off x="2576809" y="4451483"/>
            <a:ext cx="1205310" cy="120531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4" y="1056"/>
                  <a:pt x="3165" y="3165"/>
                </a:cubicBezTo>
                <a:cubicBezTo>
                  <a:pt x="1056" y="5274"/>
                  <a:pt x="0" y="8036"/>
                  <a:pt x="0" y="10800"/>
                </a:cubicBezTo>
                <a:cubicBezTo>
                  <a:pt x="0" y="13564"/>
                  <a:pt x="1056" y="16330"/>
                  <a:pt x="3165" y="18439"/>
                </a:cubicBezTo>
                <a:cubicBezTo>
                  <a:pt x="5274" y="20547"/>
                  <a:pt x="8036" y="21600"/>
                  <a:pt x="10800" y="21600"/>
                </a:cubicBezTo>
                <a:cubicBezTo>
                  <a:pt x="13564" y="21600"/>
                  <a:pt x="16330" y="20547"/>
                  <a:pt x="18439" y="18439"/>
                </a:cubicBezTo>
                <a:cubicBezTo>
                  <a:pt x="20547" y="16330"/>
                  <a:pt x="21600" y="13564"/>
                  <a:pt x="21600" y="10800"/>
                </a:cubicBezTo>
                <a:cubicBezTo>
                  <a:pt x="21600" y="8036"/>
                  <a:pt x="20547" y="5274"/>
                  <a:pt x="18439" y="3165"/>
                </a:cubicBezTo>
                <a:cubicBezTo>
                  <a:pt x="16330" y="1056"/>
                  <a:pt x="13564" y="0"/>
                  <a:pt x="10800" y="0"/>
                </a:cubicBezTo>
                <a:close/>
              </a:path>
            </a:pathLst>
          </a:custGeom>
          <a:ln w="12700">
            <a:miter lim="400000"/>
          </a:ln>
        </p:spPr>
      </p:pic>
      <p:pic>
        <p:nvPicPr>
          <p:cNvPr id="580" name="levine.jpg" descr="levine.jpg"/>
          <p:cNvPicPr>
            <a:picLocks noChangeAspect="1"/>
          </p:cNvPicPr>
          <p:nvPr/>
        </p:nvPicPr>
        <p:blipFill>
          <a:blip r:embed="rId7">
            <a:extLst/>
          </a:blip>
          <a:srcRect r="1" b="1"/>
          <a:stretch>
            <a:fillRect/>
          </a:stretch>
        </p:blipFill>
        <p:spPr>
          <a:xfrm>
            <a:off x="4104024" y="1496641"/>
            <a:ext cx="1205310" cy="120531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4" y="1056"/>
                  <a:pt x="3165" y="3165"/>
                </a:cubicBezTo>
                <a:cubicBezTo>
                  <a:pt x="1056" y="5274"/>
                  <a:pt x="0" y="8036"/>
                  <a:pt x="0" y="10800"/>
                </a:cubicBezTo>
                <a:cubicBezTo>
                  <a:pt x="0" y="13564"/>
                  <a:pt x="1056" y="16330"/>
                  <a:pt x="3165" y="18439"/>
                </a:cubicBezTo>
                <a:cubicBezTo>
                  <a:pt x="5274" y="20547"/>
                  <a:pt x="8036" y="21600"/>
                  <a:pt x="10800" y="21600"/>
                </a:cubicBezTo>
                <a:cubicBezTo>
                  <a:pt x="13564" y="21600"/>
                  <a:pt x="16330" y="20547"/>
                  <a:pt x="18439" y="18439"/>
                </a:cubicBezTo>
                <a:cubicBezTo>
                  <a:pt x="20547" y="16330"/>
                  <a:pt x="21600" y="13564"/>
                  <a:pt x="21600" y="10800"/>
                </a:cubicBezTo>
                <a:cubicBezTo>
                  <a:pt x="21600" y="8036"/>
                  <a:pt x="20547" y="5274"/>
                  <a:pt x="18439" y="3165"/>
                </a:cubicBezTo>
                <a:cubicBezTo>
                  <a:pt x="16330" y="1056"/>
                  <a:pt x="13564" y="0"/>
                  <a:pt x="10800" y="0"/>
                </a:cubicBezTo>
                <a:close/>
              </a:path>
            </a:pathLst>
          </a:custGeom>
          <a:ln w="12700">
            <a:miter lim="400000"/>
          </a:ln>
        </p:spPr>
      </p:pic>
      <p:pic>
        <p:nvPicPr>
          <p:cNvPr id="581" name="George, R.jpeg" descr="George, R.jpeg"/>
          <p:cNvPicPr>
            <a:picLocks noChangeAspect="1"/>
          </p:cNvPicPr>
          <p:nvPr/>
        </p:nvPicPr>
        <p:blipFill>
          <a:blip r:embed="rId8">
            <a:extLst/>
          </a:blip>
          <a:srcRect t="14282" r="1" b="14277"/>
          <a:stretch>
            <a:fillRect/>
          </a:stretch>
        </p:blipFill>
        <p:spPr>
          <a:xfrm>
            <a:off x="7693775" y="2385108"/>
            <a:ext cx="1205310" cy="1205415"/>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4" y="1007"/>
                  <a:pt x="3165" y="3017"/>
                </a:cubicBezTo>
                <a:cubicBezTo>
                  <a:pt x="1056" y="5028"/>
                  <a:pt x="0" y="7661"/>
                  <a:pt x="0" y="10296"/>
                </a:cubicBezTo>
                <a:cubicBezTo>
                  <a:pt x="0" y="12932"/>
                  <a:pt x="1056" y="15568"/>
                  <a:pt x="3165" y="17579"/>
                </a:cubicBezTo>
                <a:cubicBezTo>
                  <a:pt x="7383" y="21600"/>
                  <a:pt x="14221" y="21600"/>
                  <a:pt x="18439" y="17579"/>
                </a:cubicBezTo>
                <a:cubicBezTo>
                  <a:pt x="20547" y="15568"/>
                  <a:pt x="21600" y="12932"/>
                  <a:pt x="21600" y="10296"/>
                </a:cubicBezTo>
                <a:cubicBezTo>
                  <a:pt x="21600" y="7661"/>
                  <a:pt x="20547" y="5028"/>
                  <a:pt x="18439" y="3017"/>
                </a:cubicBezTo>
                <a:cubicBezTo>
                  <a:pt x="16330" y="1007"/>
                  <a:pt x="13564" y="0"/>
                  <a:pt x="10800" y="0"/>
                </a:cubicBezTo>
                <a:close/>
              </a:path>
            </a:pathLst>
          </a:custGeom>
          <a:ln w="12700">
            <a:miter lim="400000"/>
          </a:ln>
        </p:spPr>
      </p:pic>
      <p:pic>
        <p:nvPicPr>
          <p:cNvPr id="582" name="Safir O.jpeg" descr="Safir O.jpeg"/>
          <p:cNvPicPr>
            <a:picLocks noChangeAspect="1"/>
          </p:cNvPicPr>
          <p:nvPr/>
        </p:nvPicPr>
        <p:blipFill>
          <a:blip r:embed="rId9">
            <a:extLst/>
          </a:blip>
          <a:srcRect t="17718" r="1" b="17713"/>
          <a:stretch>
            <a:fillRect/>
          </a:stretch>
        </p:blipFill>
        <p:spPr>
          <a:xfrm>
            <a:off x="9934986" y="4772518"/>
            <a:ext cx="1205310" cy="1205415"/>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4" y="1007"/>
                  <a:pt x="3165" y="3017"/>
                </a:cubicBezTo>
                <a:cubicBezTo>
                  <a:pt x="1056" y="5028"/>
                  <a:pt x="0" y="7661"/>
                  <a:pt x="0" y="10296"/>
                </a:cubicBezTo>
                <a:cubicBezTo>
                  <a:pt x="0" y="12932"/>
                  <a:pt x="1056" y="15568"/>
                  <a:pt x="3165" y="17579"/>
                </a:cubicBezTo>
                <a:cubicBezTo>
                  <a:pt x="7383" y="21600"/>
                  <a:pt x="14221" y="21600"/>
                  <a:pt x="18439" y="17579"/>
                </a:cubicBezTo>
                <a:cubicBezTo>
                  <a:pt x="20547" y="15568"/>
                  <a:pt x="21600" y="12932"/>
                  <a:pt x="21600" y="10296"/>
                </a:cubicBezTo>
                <a:cubicBezTo>
                  <a:pt x="21600" y="7661"/>
                  <a:pt x="20547" y="5028"/>
                  <a:pt x="18439" y="3017"/>
                </a:cubicBezTo>
                <a:cubicBezTo>
                  <a:pt x="16330" y="1007"/>
                  <a:pt x="13564" y="0"/>
                  <a:pt x="10800" y="0"/>
                </a:cubicBezTo>
                <a:close/>
              </a:path>
            </a:pathLst>
          </a:custGeom>
          <a:ln w="12700">
            <a:miter lim="400000"/>
          </a:ln>
        </p:spPr>
      </p:pic>
      <p:pic>
        <p:nvPicPr>
          <p:cNvPr id="583" name="Richards-Robin-1-200x200.jpg" descr="Richards-Robin-1-200x200.jpg"/>
          <p:cNvPicPr>
            <a:picLocks noChangeAspect="1"/>
          </p:cNvPicPr>
          <p:nvPr/>
        </p:nvPicPr>
        <p:blipFill>
          <a:blip r:embed="rId10">
            <a:extLst/>
          </a:blip>
          <a:srcRect r="1" b="1"/>
          <a:stretch>
            <a:fillRect/>
          </a:stretch>
        </p:blipFill>
        <p:spPr>
          <a:xfrm>
            <a:off x="4687633" y="3663416"/>
            <a:ext cx="1205310" cy="120531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4" y="1056"/>
                  <a:pt x="3165" y="3165"/>
                </a:cubicBezTo>
                <a:cubicBezTo>
                  <a:pt x="1056" y="5274"/>
                  <a:pt x="0" y="8036"/>
                  <a:pt x="0" y="10800"/>
                </a:cubicBezTo>
                <a:cubicBezTo>
                  <a:pt x="0" y="13564"/>
                  <a:pt x="1056" y="16330"/>
                  <a:pt x="3165" y="18439"/>
                </a:cubicBezTo>
                <a:cubicBezTo>
                  <a:pt x="5274" y="20547"/>
                  <a:pt x="8036" y="21600"/>
                  <a:pt x="10800" y="21600"/>
                </a:cubicBezTo>
                <a:cubicBezTo>
                  <a:pt x="13564" y="21600"/>
                  <a:pt x="16330" y="20547"/>
                  <a:pt x="18439" y="18439"/>
                </a:cubicBezTo>
                <a:cubicBezTo>
                  <a:pt x="20547" y="16330"/>
                  <a:pt x="21600" y="13564"/>
                  <a:pt x="21600" y="10800"/>
                </a:cubicBezTo>
                <a:cubicBezTo>
                  <a:pt x="21600" y="8036"/>
                  <a:pt x="20547" y="5274"/>
                  <a:pt x="18439" y="3165"/>
                </a:cubicBezTo>
                <a:cubicBezTo>
                  <a:pt x="16330" y="1056"/>
                  <a:pt x="13564" y="0"/>
                  <a:pt x="10800" y="0"/>
                </a:cubicBezTo>
                <a:close/>
              </a:path>
            </a:pathLst>
          </a:custGeom>
          <a:ln w="12700">
            <a:miter lim="400000"/>
          </a:ln>
        </p:spPr>
      </p:pic>
    </p:spTree>
    <p:extLst>
      <p:ext uri="{BB962C8B-B14F-4D97-AF65-F5344CB8AC3E}">
        <p14:creationId xmlns:p14="http://schemas.microsoft.com/office/powerpoint/2010/main" val="2055429116"/>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 name="program directors 2018"/>
          <p:cNvSpPr txBox="1">
            <a:spLocks noGrp="1"/>
          </p:cNvSpPr>
          <p:nvPr>
            <p:ph type="body" idx="13"/>
          </p:nvPr>
        </p:nvSpPr>
        <p:spPr>
          <a:xfrm>
            <a:off x="300442" y="801349"/>
            <a:ext cx="5041252" cy="480131"/>
          </a:xfrm>
          <a:prstGeom prst="rect">
            <a:avLst/>
          </a:prstGeom>
        </p:spPr>
        <p:txBody>
          <a:bodyPr/>
          <a:lstStyle/>
          <a:p>
            <a:r>
              <a:t>program directors </a:t>
            </a:r>
            <a:r>
              <a:rPr>
                <a:solidFill>
                  <a:srgbClr val="F7941D"/>
                </a:solidFill>
              </a:rPr>
              <a:t>2018</a:t>
            </a:r>
          </a:p>
        </p:txBody>
      </p:sp>
      <p:sp>
        <p:nvSpPr>
          <p:cNvPr id="586" name="Line"/>
          <p:cNvSpPr/>
          <p:nvPr/>
        </p:nvSpPr>
        <p:spPr>
          <a:xfrm>
            <a:off x="8056264" y="5606543"/>
            <a:ext cx="887016" cy="1"/>
          </a:xfrm>
          <a:prstGeom prst="line">
            <a:avLst/>
          </a:prstGeom>
          <a:ln w="25400">
            <a:solidFill>
              <a:srgbClr val="0000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sz="1600"/>
          </a:p>
        </p:txBody>
      </p:sp>
      <p:grpSp>
        <p:nvGrpSpPr>
          <p:cNvPr id="589" name="Group"/>
          <p:cNvGrpSpPr/>
          <p:nvPr/>
        </p:nvGrpSpPr>
        <p:grpSpPr>
          <a:xfrm>
            <a:off x="6636082" y="5047645"/>
            <a:ext cx="1031049" cy="1462279"/>
            <a:chOff x="0" y="0"/>
            <a:chExt cx="2062097" cy="2924557"/>
          </a:xfrm>
        </p:grpSpPr>
        <p:pic>
          <p:nvPicPr>
            <p:cNvPr id="587" name="Cusimano Robert.jpg" descr="Cusimano Robert.jpg"/>
            <p:cNvPicPr>
              <a:picLocks noChangeAspect="1"/>
            </p:cNvPicPr>
            <p:nvPr/>
          </p:nvPicPr>
          <p:blipFill>
            <a:blip r:embed="rId2">
              <a:extLst/>
            </a:blip>
            <a:srcRect/>
            <a:stretch>
              <a:fillRect/>
            </a:stretch>
          </p:blipFill>
          <p:spPr>
            <a:xfrm>
              <a:off x="288178" y="0"/>
              <a:ext cx="1773919" cy="177391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4" y="1056"/>
                    <a:pt x="3165" y="3165"/>
                  </a:cubicBezTo>
                  <a:cubicBezTo>
                    <a:pt x="1056" y="5274"/>
                    <a:pt x="0" y="8036"/>
                    <a:pt x="0" y="10800"/>
                  </a:cubicBezTo>
                  <a:cubicBezTo>
                    <a:pt x="0" y="13564"/>
                    <a:pt x="1056" y="16326"/>
                    <a:pt x="3165" y="18435"/>
                  </a:cubicBezTo>
                  <a:cubicBezTo>
                    <a:pt x="5274" y="20544"/>
                    <a:pt x="8036" y="21600"/>
                    <a:pt x="10800" y="21600"/>
                  </a:cubicBezTo>
                  <a:cubicBezTo>
                    <a:pt x="13564" y="21600"/>
                    <a:pt x="16326" y="20544"/>
                    <a:pt x="18435" y="18435"/>
                  </a:cubicBezTo>
                  <a:cubicBezTo>
                    <a:pt x="20544" y="16326"/>
                    <a:pt x="21600" y="13564"/>
                    <a:pt x="21600" y="10800"/>
                  </a:cubicBezTo>
                  <a:cubicBezTo>
                    <a:pt x="21600" y="8036"/>
                    <a:pt x="20544" y="5274"/>
                    <a:pt x="18435" y="3165"/>
                  </a:cubicBezTo>
                  <a:cubicBezTo>
                    <a:pt x="16326" y="1056"/>
                    <a:pt x="13564" y="0"/>
                    <a:pt x="10800" y="0"/>
                  </a:cubicBezTo>
                  <a:close/>
                </a:path>
              </a:pathLst>
            </a:custGeom>
            <a:ln w="12700" cap="flat">
              <a:noFill/>
              <a:miter lim="400000"/>
            </a:ln>
            <a:effectLst/>
          </p:spPr>
        </p:pic>
        <p:sp>
          <p:nvSpPr>
            <p:cNvPr id="588" name="R J Cusimano…"/>
            <p:cNvSpPr txBox="1"/>
            <p:nvPr/>
          </p:nvSpPr>
          <p:spPr>
            <a:xfrm>
              <a:off x="0" y="2212567"/>
              <a:ext cx="1458733" cy="7119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lnSpc>
                  <a:spcPct val="120000"/>
                </a:lnSpc>
                <a:defRPr b="0">
                  <a:latin typeface="Avenir Next Condensed Demi Bold"/>
                  <a:ea typeface="Avenir Next Condensed Demi Bold"/>
                  <a:cs typeface="Avenir Next Condensed Demi Bold"/>
                  <a:sym typeface="Avenir Next Condensed Demi Bold"/>
                </a:defRPr>
              </a:pPr>
              <a:r>
                <a:rPr sz="900"/>
                <a:t>R J Cusimano</a:t>
              </a:r>
            </a:p>
            <a:p>
              <a:pPr>
                <a:defRPr b="0">
                  <a:latin typeface="Avenir Next Condensed Demi Bold"/>
                  <a:ea typeface="Avenir Next Condensed Demi Bold"/>
                  <a:cs typeface="Avenir Next Condensed Demi Bold"/>
                  <a:sym typeface="Avenir Next Condensed Demi Bold"/>
                </a:defRPr>
              </a:pPr>
              <a:r>
                <a:rPr sz="900"/>
                <a:t>Cardiac Surgery</a:t>
              </a:r>
            </a:p>
          </p:txBody>
        </p:sp>
      </p:grpSp>
      <p:grpSp>
        <p:nvGrpSpPr>
          <p:cNvPr id="592" name="Group"/>
          <p:cNvGrpSpPr/>
          <p:nvPr/>
        </p:nvGrpSpPr>
        <p:grpSpPr>
          <a:xfrm>
            <a:off x="9141118" y="5047645"/>
            <a:ext cx="1078199" cy="1462280"/>
            <a:chOff x="-1" y="0"/>
            <a:chExt cx="2156395" cy="2924557"/>
          </a:xfrm>
        </p:grpSpPr>
        <p:pic>
          <p:nvPicPr>
            <p:cNvPr id="590" name="Yanagawa, B.jpg" descr="Yanagawa, B.jpg"/>
            <p:cNvPicPr>
              <a:picLocks noChangeAspect="1"/>
            </p:cNvPicPr>
            <p:nvPr/>
          </p:nvPicPr>
          <p:blipFill>
            <a:blip r:embed="rId3">
              <a:extLst/>
            </a:blip>
            <a:srcRect t="2932" b="24100"/>
            <a:stretch>
              <a:fillRect/>
            </a:stretch>
          </p:blipFill>
          <p:spPr>
            <a:xfrm>
              <a:off x="382476" y="0"/>
              <a:ext cx="1773918" cy="1773863"/>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4" y="1007"/>
                    <a:pt x="3165" y="3018"/>
                  </a:cubicBezTo>
                  <a:cubicBezTo>
                    <a:pt x="1056" y="5029"/>
                    <a:pt x="0" y="7663"/>
                    <a:pt x="0" y="10298"/>
                  </a:cubicBezTo>
                  <a:cubicBezTo>
                    <a:pt x="0" y="12934"/>
                    <a:pt x="1056" y="15568"/>
                    <a:pt x="3165" y="17579"/>
                  </a:cubicBezTo>
                  <a:cubicBezTo>
                    <a:pt x="7382" y="21600"/>
                    <a:pt x="14218" y="21600"/>
                    <a:pt x="18435" y="17579"/>
                  </a:cubicBezTo>
                  <a:cubicBezTo>
                    <a:pt x="20544" y="15568"/>
                    <a:pt x="21600" y="12934"/>
                    <a:pt x="21600" y="10298"/>
                  </a:cubicBezTo>
                  <a:cubicBezTo>
                    <a:pt x="21600" y="7663"/>
                    <a:pt x="20544" y="5029"/>
                    <a:pt x="18435" y="3018"/>
                  </a:cubicBezTo>
                  <a:cubicBezTo>
                    <a:pt x="16326" y="1007"/>
                    <a:pt x="13564" y="0"/>
                    <a:pt x="10800" y="0"/>
                  </a:cubicBezTo>
                  <a:close/>
                </a:path>
              </a:pathLst>
            </a:custGeom>
            <a:ln w="12700" cap="flat">
              <a:noFill/>
              <a:miter lim="400000"/>
            </a:ln>
            <a:effectLst/>
          </p:spPr>
        </p:pic>
        <p:sp>
          <p:nvSpPr>
            <p:cNvPr id="591" name="Bobby Yanagawa…"/>
            <p:cNvSpPr txBox="1"/>
            <p:nvPr/>
          </p:nvSpPr>
          <p:spPr>
            <a:xfrm>
              <a:off x="-1" y="2212568"/>
              <a:ext cx="1583764" cy="7119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lnSpc>
                  <a:spcPct val="120000"/>
                </a:lnSpc>
                <a:defRPr b="0">
                  <a:latin typeface="Avenir Next Condensed Demi Bold"/>
                  <a:ea typeface="Avenir Next Condensed Demi Bold"/>
                  <a:cs typeface="Avenir Next Condensed Demi Bold"/>
                  <a:sym typeface="Avenir Next Condensed Demi Bold"/>
                </a:defRPr>
              </a:pPr>
              <a:r>
                <a:rPr sz="900"/>
                <a:t>Bobby Yanagawa</a:t>
              </a:r>
            </a:p>
            <a:p>
              <a:pPr>
                <a:defRPr b="0">
                  <a:latin typeface="Avenir Next Condensed Demi Bold"/>
                  <a:ea typeface="Avenir Next Condensed Demi Bold"/>
                  <a:cs typeface="Avenir Next Condensed Demi Bold"/>
                  <a:sym typeface="Avenir Next Condensed Demi Bold"/>
                </a:defRPr>
              </a:pPr>
              <a:r>
                <a:rPr sz="900"/>
                <a:t>Cardiac Surgery</a:t>
              </a:r>
            </a:p>
          </p:txBody>
        </p:sp>
      </p:grpSp>
      <p:grpSp>
        <p:nvGrpSpPr>
          <p:cNvPr id="595" name="Group"/>
          <p:cNvGrpSpPr/>
          <p:nvPr/>
        </p:nvGrpSpPr>
        <p:grpSpPr>
          <a:xfrm>
            <a:off x="6021291" y="1191831"/>
            <a:ext cx="2086929" cy="880492"/>
            <a:chOff x="0" y="12881"/>
            <a:chExt cx="4173856" cy="1760982"/>
          </a:xfrm>
        </p:grpSpPr>
        <p:pic>
          <p:nvPicPr>
            <p:cNvPr id="593" name="MacRae, H.jpeg" descr="MacRae, H.jpeg"/>
            <p:cNvPicPr>
              <a:picLocks noChangeAspect="1"/>
            </p:cNvPicPr>
            <p:nvPr/>
          </p:nvPicPr>
          <p:blipFill>
            <a:blip r:embed="rId4">
              <a:extLst/>
            </a:blip>
            <a:srcRect b="25917"/>
            <a:stretch>
              <a:fillRect/>
            </a:stretch>
          </p:blipFill>
          <p:spPr>
            <a:xfrm>
              <a:off x="0" y="12881"/>
              <a:ext cx="1773918" cy="1760982"/>
            </a:xfrm>
            <a:custGeom>
              <a:avLst/>
              <a:gdLst/>
              <a:ahLst/>
              <a:cxnLst>
                <a:cxn ang="0">
                  <a:pos x="wd2" y="hd2"/>
                </a:cxn>
                <a:cxn ang="5400000">
                  <a:pos x="wd2" y="hd2"/>
                </a:cxn>
                <a:cxn ang="10800000">
                  <a:pos x="wd2" y="hd2"/>
                </a:cxn>
                <a:cxn ang="16200000">
                  <a:pos x="wd2" y="hd2"/>
                </a:cxn>
              </a:cxnLst>
              <a:rect l="0" t="0" r="r" b="b"/>
              <a:pathLst>
                <a:path w="21600" h="20588" extrusionOk="0">
                  <a:moveTo>
                    <a:pt x="9036" y="0"/>
                  </a:moveTo>
                  <a:cubicBezTo>
                    <a:pt x="6886" y="340"/>
                    <a:pt x="4823" y="1298"/>
                    <a:pt x="3165" y="2890"/>
                  </a:cubicBezTo>
                  <a:cubicBezTo>
                    <a:pt x="1056" y="4915"/>
                    <a:pt x="0" y="7567"/>
                    <a:pt x="0" y="10221"/>
                  </a:cubicBezTo>
                  <a:cubicBezTo>
                    <a:pt x="0" y="12874"/>
                    <a:pt x="1056" y="15526"/>
                    <a:pt x="3165" y="17551"/>
                  </a:cubicBezTo>
                  <a:cubicBezTo>
                    <a:pt x="7382" y="21600"/>
                    <a:pt x="14218" y="21600"/>
                    <a:pt x="18435" y="17551"/>
                  </a:cubicBezTo>
                  <a:cubicBezTo>
                    <a:pt x="20544" y="15526"/>
                    <a:pt x="21600" y="12874"/>
                    <a:pt x="21600" y="10221"/>
                  </a:cubicBezTo>
                  <a:cubicBezTo>
                    <a:pt x="21600" y="7567"/>
                    <a:pt x="20544" y="4915"/>
                    <a:pt x="18435" y="2890"/>
                  </a:cubicBezTo>
                  <a:cubicBezTo>
                    <a:pt x="16777" y="1298"/>
                    <a:pt x="14714" y="340"/>
                    <a:pt x="12564" y="0"/>
                  </a:cubicBezTo>
                  <a:lnTo>
                    <a:pt x="9036" y="0"/>
                  </a:lnTo>
                  <a:close/>
                </a:path>
              </a:pathLst>
            </a:custGeom>
            <a:ln w="12700" cap="flat">
              <a:noFill/>
              <a:miter lim="400000"/>
            </a:ln>
            <a:effectLst/>
          </p:spPr>
        </p:pic>
        <p:sp>
          <p:nvSpPr>
            <p:cNvPr id="594" name="Helen Macrae…"/>
            <p:cNvSpPr txBox="1"/>
            <p:nvPr/>
          </p:nvSpPr>
          <p:spPr>
            <a:xfrm>
              <a:off x="1961713" y="666476"/>
              <a:ext cx="2212143" cy="7119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lvl="1">
                <a:lnSpc>
                  <a:spcPct val="120000"/>
                </a:lnSpc>
                <a:defRPr b="0">
                  <a:latin typeface="Avenir Next Condensed Demi Bold"/>
                  <a:ea typeface="Avenir Next Condensed Demi Bold"/>
                  <a:cs typeface="Avenir Next Condensed Demi Bold"/>
                  <a:sym typeface="Avenir Next Condensed Demi Bold"/>
                </a:defRPr>
              </a:pPr>
              <a:r>
                <a:rPr sz="900"/>
                <a:t>Helen Macrae</a:t>
              </a:r>
            </a:p>
            <a:p>
              <a:pPr>
                <a:defRPr b="0">
                  <a:latin typeface="Avenir Next Condensed Demi Bold"/>
                  <a:ea typeface="Avenir Next Condensed Demi Bold"/>
                  <a:cs typeface="Avenir Next Condensed Demi Bold"/>
                  <a:sym typeface="Avenir Next Condensed Demi Bold"/>
                </a:defRPr>
              </a:pPr>
              <a:r>
                <a:rPr sz="900"/>
                <a:t>Colorectal Surgery</a:t>
              </a:r>
            </a:p>
          </p:txBody>
        </p:sp>
      </p:grpSp>
      <p:grpSp>
        <p:nvGrpSpPr>
          <p:cNvPr id="598" name="Group"/>
          <p:cNvGrpSpPr/>
          <p:nvPr/>
        </p:nvGrpSpPr>
        <p:grpSpPr>
          <a:xfrm>
            <a:off x="8056349" y="3925377"/>
            <a:ext cx="1891537" cy="886960"/>
            <a:chOff x="168" y="0"/>
            <a:chExt cx="3783072" cy="1773918"/>
          </a:xfrm>
        </p:grpSpPr>
        <p:pic>
          <p:nvPicPr>
            <p:cNvPr id="596" name="Oreopoulos, George.jpeg" descr="Oreopoulos, George.jpeg"/>
            <p:cNvPicPr>
              <a:picLocks noChangeAspect="1"/>
            </p:cNvPicPr>
            <p:nvPr/>
          </p:nvPicPr>
          <p:blipFill>
            <a:blip r:embed="rId5">
              <a:extLst/>
            </a:blip>
            <a:srcRect l="15015" r="15010"/>
            <a:stretch>
              <a:fillRect/>
            </a:stretch>
          </p:blipFill>
          <p:spPr>
            <a:xfrm>
              <a:off x="168" y="0"/>
              <a:ext cx="1773695" cy="1773918"/>
            </a:xfrm>
            <a:custGeom>
              <a:avLst/>
              <a:gdLst/>
              <a:ahLst/>
              <a:cxnLst>
                <a:cxn ang="0">
                  <a:pos x="wd2" y="hd2"/>
                </a:cxn>
                <a:cxn ang="5400000">
                  <a:pos x="wd2" y="hd2"/>
                </a:cxn>
                <a:cxn ang="10800000">
                  <a:pos x="wd2" y="hd2"/>
                </a:cxn>
                <a:cxn ang="16200000">
                  <a:pos x="wd2" y="hd2"/>
                </a:cxn>
              </a:cxnLst>
              <a:rect l="0" t="0" r="r" b="b"/>
              <a:pathLst>
                <a:path w="19679" h="21600" extrusionOk="0">
                  <a:moveTo>
                    <a:pt x="9839" y="0"/>
                  </a:moveTo>
                  <a:cubicBezTo>
                    <a:pt x="7321" y="0"/>
                    <a:pt x="4803" y="1056"/>
                    <a:pt x="2882" y="3165"/>
                  </a:cubicBezTo>
                  <a:cubicBezTo>
                    <a:pt x="-961" y="7382"/>
                    <a:pt x="-961" y="14218"/>
                    <a:pt x="2882" y="18435"/>
                  </a:cubicBezTo>
                  <a:cubicBezTo>
                    <a:pt x="4803" y="20544"/>
                    <a:pt x="7321" y="21600"/>
                    <a:pt x="9839" y="21600"/>
                  </a:cubicBezTo>
                  <a:cubicBezTo>
                    <a:pt x="12357" y="21600"/>
                    <a:pt x="14875" y="20544"/>
                    <a:pt x="16796" y="18435"/>
                  </a:cubicBezTo>
                  <a:cubicBezTo>
                    <a:pt x="20639" y="14218"/>
                    <a:pt x="20639" y="7382"/>
                    <a:pt x="16796" y="3165"/>
                  </a:cubicBezTo>
                  <a:cubicBezTo>
                    <a:pt x="14875" y="1056"/>
                    <a:pt x="12357" y="0"/>
                    <a:pt x="9839" y="0"/>
                  </a:cubicBezTo>
                  <a:close/>
                </a:path>
              </a:pathLst>
            </a:custGeom>
            <a:ln w="12700" cap="flat">
              <a:noFill/>
              <a:miter lim="400000"/>
            </a:ln>
            <a:effectLst/>
          </p:spPr>
        </p:pic>
        <p:sp>
          <p:nvSpPr>
            <p:cNvPr id="597" name="George Oreopoulos…"/>
            <p:cNvSpPr txBox="1"/>
            <p:nvPr/>
          </p:nvSpPr>
          <p:spPr>
            <a:xfrm>
              <a:off x="1997495" y="530937"/>
              <a:ext cx="1785745" cy="7119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lnSpc>
                  <a:spcPct val="120000"/>
                </a:lnSpc>
                <a:defRPr b="0">
                  <a:latin typeface="Avenir Next Condensed Demi Bold"/>
                  <a:ea typeface="Avenir Next Condensed Demi Bold"/>
                  <a:cs typeface="Avenir Next Condensed Demi Bold"/>
                  <a:sym typeface="Avenir Next Condensed Demi Bold"/>
                </a:defRPr>
              </a:pPr>
              <a:r>
                <a:rPr sz="900"/>
                <a:t>George Oreopoulos</a:t>
              </a:r>
            </a:p>
            <a:p>
              <a:pPr>
                <a:defRPr b="0">
                  <a:latin typeface="Avenir Next Condensed Demi Bold"/>
                  <a:ea typeface="Avenir Next Condensed Demi Bold"/>
                  <a:cs typeface="Avenir Next Condensed Demi Bold"/>
                  <a:sym typeface="Avenir Next Condensed Demi Bold"/>
                </a:defRPr>
              </a:pPr>
              <a:r>
                <a:rPr sz="900"/>
                <a:t>Vascular Surgery</a:t>
              </a:r>
            </a:p>
          </p:txBody>
        </p:sp>
      </p:grpSp>
      <p:grpSp>
        <p:nvGrpSpPr>
          <p:cNvPr id="601" name="Group"/>
          <p:cNvGrpSpPr/>
          <p:nvPr/>
        </p:nvGrpSpPr>
        <p:grpSpPr>
          <a:xfrm>
            <a:off x="4656470" y="4637160"/>
            <a:ext cx="886960" cy="1567470"/>
            <a:chOff x="0" y="0"/>
            <a:chExt cx="1773918" cy="3134939"/>
          </a:xfrm>
        </p:grpSpPr>
        <p:pic>
          <p:nvPicPr>
            <p:cNvPr id="599" name="lee.jpeg" descr="lee.jpeg"/>
            <p:cNvPicPr>
              <a:picLocks noChangeAspect="1"/>
            </p:cNvPicPr>
            <p:nvPr/>
          </p:nvPicPr>
          <p:blipFill>
            <a:blip r:embed="rId6">
              <a:extLst/>
            </a:blip>
            <a:srcRect/>
            <a:stretch>
              <a:fillRect/>
            </a:stretch>
          </p:blipFill>
          <p:spPr>
            <a:xfrm>
              <a:off x="0" y="0"/>
              <a:ext cx="1773918" cy="177391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4" y="1056"/>
                    <a:pt x="3165" y="3165"/>
                  </a:cubicBezTo>
                  <a:cubicBezTo>
                    <a:pt x="1056" y="5274"/>
                    <a:pt x="0" y="8036"/>
                    <a:pt x="0" y="10800"/>
                  </a:cubicBezTo>
                  <a:cubicBezTo>
                    <a:pt x="0" y="13564"/>
                    <a:pt x="1056" y="16326"/>
                    <a:pt x="3165" y="18435"/>
                  </a:cubicBezTo>
                  <a:cubicBezTo>
                    <a:pt x="5274" y="20544"/>
                    <a:pt x="8036" y="21600"/>
                    <a:pt x="10800" y="21600"/>
                  </a:cubicBezTo>
                  <a:cubicBezTo>
                    <a:pt x="13564" y="21600"/>
                    <a:pt x="16326" y="20544"/>
                    <a:pt x="18435" y="18435"/>
                  </a:cubicBezTo>
                  <a:cubicBezTo>
                    <a:pt x="20544" y="16326"/>
                    <a:pt x="21600" y="13564"/>
                    <a:pt x="21600" y="10800"/>
                  </a:cubicBezTo>
                  <a:cubicBezTo>
                    <a:pt x="21600" y="8036"/>
                    <a:pt x="20544" y="5274"/>
                    <a:pt x="18435" y="3165"/>
                  </a:cubicBezTo>
                  <a:cubicBezTo>
                    <a:pt x="16326" y="1056"/>
                    <a:pt x="13564" y="0"/>
                    <a:pt x="10800" y="0"/>
                  </a:cubicBezTo>
                  <a:close/>
                </a:path>
              </a:pathLst>
            </a:custGeom>
            <a:ln w="12700" cap="flat">
              <a:noFill/>
              <a:miter lim="400000"/>
            </a:ln>
            <a:effectLst/>
          </p:spPr>
        </p:pic>
        <p:sp>
          <p:nvSpPr>
            <p:cNvPr id="600" name="Jason Lee…"/>
            <p:cNvSpPr txBox="1"/>
            <p:nvPr/>
          </p:nvSpPr>
          <p:spPr>
            <a:xfrm>
              <a:off x="132254" y="2422949"/>
              <a:ext cx="948977" cy="7119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lnSpc>
                  <a:spcPct val="120000"/>
                </a:lnSpc>
                <a:defRPr b="0">
                  <a:latin typeface="Avenir Next Condensed Demi Bold"/>
                  <a:ea typeface="Avenir Next Condensed Demi Bold"/>
                  <a:cs typeface="Avenir Next Condensed Demi Bold"/>
                  <a:sym typeface="Avenir Next Condensed Demi Bold"/>
                </a:defRPr>
              </a:pPr>
              <a:r>
                <a:rPr sz="900"/>
                <a:t>Jason Lee</a:t>
              </a:r>
            </a:p>
            <a:p>
              <a:pPr>
                <a:defRPr b="0">
                  <a:latin typeface="Avenir Next Condensed Demi Bold"/>
                  <a:ea typeface="Avenir Next Condensed Demi Bold"/>
                  <a:cs typeface="Avenir Next Condensed Demi Bold"/>
                  <a:sym typeface="Avenir Next Condensed Demi Bold"/>
                </a:defRPr>
              </a:pPr>
              <a:r>
                <a:rPr sz="900"/>
                <a:t>Urology</a:t>
              </a:r>
            </a:p>
          </p:txBody>
        </p:sp>
      </p:grpSp>
      <p:grpSp>
        <p:nvGrpSpPr>
          <p:cNvPr id="604" name="Group"/>
          <p:cNvGrpSpPr/>
          <p:nvPr/>
        </p:nvGrpSpPr>
        <p:grpSpPr>
          <a:xfrm>
            <a:off x="609479" y="4286314"/>
            <a:ext cx="1787423" cy="886932"/>
            <a:chOff x="0" y="0"/>
            <a:chExt cx="3574844" cy="1773863"/>
          </a:xfrm>
        </p:grpSpPr>
        <p:pic>
          <p:nvPicPr>
            <p:cNvPr id="602" name="Wright, F.jpeg" descr="Wright, F.jpeg"/>
            <p:cNvPicPr>
              <a:picLocks noChangeAspect="1"/>
            </p:cNvPicPr>
            <p:nvPr/>
          </p:nvPicPr>
          <p:blipFill>
            <a:blip r:embed="rId7">
              <a:extLst/>
            </a:blip>
            <a:srcRect t="1946" b="31830"/>
            <a:stretch>
              <a:fillRect/>
            </a:stretch>
          </p:blipFill>
          <p:spPr>
            <a:xfrm>
              <a:off x="0" y="0"/>
              <a:ext cx="1773918" cy="1773863"/>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4" y="1007"/>
                    <a:pt x="3165" y="3018"/>
                  </a:cubicBezTo>
                  <a:cubicBezTo>
                    <a:pt x="1056" y="5029"/>
                    <a:pt x="0" y="7663"/>
                    <a:pt x="0" y="10298"/>
                  </a:cubicBezTo>
                  <a:cubicBezTo>
                    <a:pt x="0" y="12934"/>
                    <a:pt x="1056" y="15568"/>
                    <a:pt x="3165" y="17579"/>
                  </a:cubicBezTo>
                  <a:cubicBezTo>
                    <a:pt x="7382" y="21600"/>
                    <a:pt x="14218" y="21600"/>
                    <a:pt x="18435" y="17579"/>
                  </a:cubicBezTo>
                  <a:cubicBezTo>
                    <a:pt x="20544" y="15568"/>
                    <a:pt x="21600" y="12934"/>
                    <a:pt x="21600" y="10298"/>
                  </a:cubicBezTo>
                  <a:cubicBezTo>
                    <a:pt x="21600" y="7663"/>
                    <a:pt x="20544" y="5029"/>
                    <a:pt x="18435" y="3018"/>
                  </a:cubicBezTo>
                  <a:cubicBezTo>
                    <a:pt x="16326" y="1007"/>
                    <a:pt x="13564" y="0"/>
                    <a:pt x="10800" y="0"/>
                  </a:cubicBezTo>
                  <a:close/>
                </a:path>
              </a:pathLst>
            </a:custGeom>
            <a:ln w="12700" cap="flat">
              <a:noFill/>
              <a:miter lim="400000"/>
            </a:ln>
            <a:effectLst/>
          </p:spPr>
        </p:pic>
        <p:sp>
          <p:nvSpPr>
            <p:cNvPr id="603" name="Frances Wright…"/>
            <p:cNvSpPr txBox="1"/>
            <p:nvPr/>
          </p:nvSpPr>
          <p:spPr>
            <a:xfrm>
              <a:off x="1910927" y="569060"/>
              <a:ext cx="1663917" cy="7119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lnSpc>
                  <a:spcPct val="120000"/>
                </a:lnSpc>
                <a:defRPr b="0">
                  <a:latin typeface="Avenir Next Condensed Demi Bold"/>
                  <a:ea typeface="Avenir Next Condensed Demi Bold"/>
                  <a:cs typeface="Avenir Next Condensed Demi Bold"/>
                  <a:sym typeface="Avenir Next Condensed Demi Bold"/>
                </a:defRPr>
              </a:pPr>
              <a:r>
                <a:rPr sz="900"/>
                <a:t>Frances Wright</a:t>
              </a:r>
            </a:p>
            <a:p>
              <a:pPr>
                <a:defRPr b="0">
                  <a:latin typeface="Avenir Next Condensed Demi Bold"/>
                  <a:ea typeface="Avenir Next Condensed Demi Bold"/>
                  <a:cs typeface="Avenir Next Condensed Demi Bold"/>
                  <a:sym typeface="Avenir Next Condensed Demi Bold"/>
                </a:defRPr>
              </a:pPr>
              <a:r>
                <a:rPr sz="900"/>
                <a:t>Surgical Oncology</a:t>
              </a:r>
            </a:p>
          </p:txBody>
        </p:sp>
      </p:grpSp>
      <p:grpSp>
        <p:nvGrpSpPr>
          <p:cNvPr id="607" name="Group"/>
          <p:cNvGrpSpPr/>
          <p:nvPr/>
        </p:nvGrpSpPr>
        <p:grpSpPr>
          <a:xfrm>
            <a:off x="3221131" y="3420714"/>
            <a:ext cx="2103168" cy="886932"/>
            <a:chOff x="0" y="0"/>
            <a:chExt cx="4206333" cy="1773863"/>
          </a:xfrm>
        </p:grpSpPr>
        <p:pic>
          <p:nvPicPr>
            <p:cNvPr id="605" name="pierro.a.jpg" descr="pierro.a.jpg"/>
            <p:cNvPicPr>
              <a:picLocks noChangeAspect="1"/>
            </p:cNvPicPr>
            <p:nvPr/>
          </p:nvPicPr>
          <p:blipFill>
            <a:blip r:embed="rId8">
              <a:extLst/>
            </a:blip>
            <a:srcRect t="2571" b="23901"/>
            <a:stretch>
              <a:fillRect/>
            </a:stretch>
          </p:blipFill>
          <p:spPr>
            <a:xfrm>
              <a:off x="0" y="0"/>
              <a:ext cx="1773918" cy="1773863"/>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4" y="1007"/>
                    <a:pt x="3165" y="3018"/>
                  </a:cubicBezTo>
                  <a:cubicBezTo>
                    <a:pt x="1056" y="5029"/>
                    <a:pt x="0" y="7663"/>
                    <a:pt x="0" y="10298"/>
                  </a:cubicBezTo>
                  <a:cubicBezTo>
                    <a:pt x="0" y="12934"/>
                    <a:pt x="1056" y="15568"/>
                    <a:pt x="3165" y="17579"/>
                  </a:cubicBezTo>
                  <a:cubicBezTo>
                    <a:pt x="7382" y="21600"/>
                    <a:pt x="14218" y="21600"/>
                    <a:pt x="18435" y="17579"/>
                  </a:cubicBezTo>
                  <a:cubicBezTo>
                    <a:pt x="20544" y="15568"/>
                    <a:pt x="21600" y="12934"/>
                    <a:pt x="21600" y="10298"/>
                  </a:cubicBezTo>
                  <a:cubicBezTo>
                    <a:pt x="21600" y="7663"/>
                    <a:pt x="20544" y="5029"/>
                    <a:pt x="18435" y="3018"/>
                  </a:cubicBezTo>
                  <a:cubicBezTo>
                    <a:pt x="16326" y="1007"/>
                    <a:pt x="13564" y="0"/>
                    <a:pt x="10800" y="0"/>
                  </a:cubicBezTo>
                  <a:close/>
                </a:path>
              </a:pathLst>
            </a:custGeom>
            <a:ln w="12700" cap="flat">
              <a:noFill/>
              <a:miter lim="400000"/>
            </a:ln>
            <a:effectLst/>
          </p:spPr>
        </p:pic>
        <p:sp>
          <p:nvSpPr>
            <p:cNvPr id="606" name="Agostino Pierro…"/>
            <p:cNvSpPr txBox="1"/>
            <p:nvPr/>
          </p:nvSpPr>
          <p:spPr>
            <a:xfrm>
              <a:off x="1801831" y="530938"/>
              <a:ext cx="2404502" cy="7119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lnSpc>
                  <a:spcPct val="120000"/>
                </a:lnSpc>
                <a:defRPr b="0">
                  <a:latin typeface="Avenir Next Condensed Demi Bold"/>
                  <a:ea typeface="Avenir Next Condensed Demi Bold"/>
                  <a:cs typeface="Avenir Next Condensed Demi Bold"/>
                  <a:sym typeface="Avenir Next Condensed Demi Bold"/>
                </a:defRPr>
              </a:pPr>
              <a:r>
                <a:rPr sz="900"/>
                <a:t>Agostino Pierro</a:t>
              </a:r>
            </a:p>
            <a:p>
              <a:pPr>
                <a:defRPr b="0">
                  <a:latin typeface="Avenir Next Condensed Demi Bold"/>
                  <a:ea typeface="Avenir Next Condensed Demi Bold"/>
                  <a:cs typeface="Avenir Next Condensed Demi Bold"/>
                  <a:sym typeface="Avenir Next Condensed Demi Bold"/>
                </a:defRPr>
              </a:pPr>
              <a:r>
                <a:rPr sz="900"/>
                <a:t>Paediatric General Surgery</a:t>
              </a:r>
            </a:p>
          </p:txBody>
        </p:sp>
      </p:grpSp>
      <p:grpSp>
        <p:nvGrpSpPr>
          <p:cNvPr id="610" name="Group"/>
          <p:cNvGrpSpPr/>
          <p:nvPr/>
        </p:nvGrpSpPr>
        <p:grpSpPr>
          <a:xfrm>
            <a:off x="6198722" y="2510379"/>
            <a:ext cx="2383016" cy="886960"/>
            <a:chOff x="0" y="0"/>
            <a:chExt cx="4766030" cy="1773918"/>
          </a:xfrm>
        </p:grpSpPr>
        <p:pic>
          <p:nvPicPr>
            <p:cNvPr id="608" name="wanzel.jpeg" descr="wanzel.jpeg"/>
            <p:cNvPicPr>
              <a:picLocks noChangeAspect="1"/>
            </p:cNvPicPr>
            <p:nvPr/>
          </p:nvPicPr>
          <p:blipFill>
            <a:blip r:embed="rId9">
              <a:extLst/>
            </a:blip>
            <a:srcRect/>
            <a:stretch>
              <a:fillRect/>
            </a:stretch>
          </p:blipFill>
          <p:spPr>
            <a:xfrm>
              <a:off x="0" y="0"/>
              <a:ext cx="1773918" cy="177391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4" y="1056"/>
                    <a:pt x="3165" y="3165"/>
                  </a:cubicBezTo>
                  <a:cubicBezTo>
                    <a:pt x="1056" y="5274"/>
                    <a:pt x="0" y="8036"/>
                    <a:pt x="0" y="10800"/>
                  </a:cubicBezTo>
                  <a:cubicBezTo>
                    <a:pt x="0" y="13564"/>
                    <a:pt x="1056" y="16326"/>
                    <a:pt x="3165" y="18435"/>
                  </a:cubicBezTo>
                  <a:cubicBezTo>
                    <a:pt x="5274" y="20544"/>
                    <a:pt x="8036" y="21600"/>
                    <a:pt x="10800" y="21600"/>
                  </a:cubicBezTo>
                  <a:cubicBezTo>
                    <a:pt x="13564" y="21600"/>
                    <a:pt x="16326" y="20544"/>
                    <a:pt x="18435" y="18435"/>
                  </a:cubicBezTo>
                  <a:cubicBezTo>
                    <a:pt x="20544" y="16326"/>
                    <a:pt x="21600" y="13564"/>
                    <a:pt x="21600" y="10800"/>
                  </a:cubicBezTo>
                  <a:cubicBezTo>
                    <a:pt x="21600" y="8036"/>
                    <a:pt x="20544" y="5274"/>
                    <a:pt x="18435" y="3165"/>
                  </a:cubicBezTo>
                  <a:cubicBezTo>
                    <a:pt x="16326" y="1056"/>
                    <a:pt x="13564" y="0"/>
                    <a:pt x="10800" y="0"/>
                  </a:cubicBezTo>
                  <a:close/>
                </a:path>
              </a:pathLst>
            </a:custGeom>
            <a:ln w="12700" cap="flat">
              <a:noFill/>
              <a:miter lim="400000"/>
            </a:ln>
            <a:effectLst/>
          </p:spPr>
        </p:pic>
        <p:sp>
          <p:nvSpPr>
            <p:cNvPr id="609" name="Kyle Wanzel…"/>
            <p:cNvSpPr txBox="1"/>
            <p:nvPr/>
          </p:nvSpPr>
          <p:spPr>
            <a:xfrm>
              <a:off x="1896655" y="757671"/>
              <a:ext cx="2869375" cy="7119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lnSpc>
                  <a:spcPct val="120000"/>
                </a:lnSpc>
                <a:defRPr b="0">
                  <a:latin typeface="Avenir Next Condensed Demi Bold"/>
                  <a:ea typeface="Avenir Next Condensed Demi Bold"/>
                  <a:cs typeface="Avenir Next Condensed Demi Bold"/>
                  <a:sym typeface="Avenir Next Condensed Demi Bold"/>
                </a:defRPr>
              </a:pPr>
              <a:r>
                <a:rPr sz="900"/>
                <a:t>Kyle Wanzel</a:t>
              </a:r>
            </a:p>
            <a:p>
              <a:pPr>
                <a:defRPr b="0">
                  <a:latin typeface="Avenir Next Condensed Demi Bold"/>
                  <a:ea typeface="Avenir Next Condensed Demi Bold"/>
                  <a:cs typeface="Avenir Next Condensed Demi Bold"/>
                  <a:sym typeface="Avenir Next Condensed Demi Bold"/>
                </a:defRPr>
              </a:pPr>
              <a:r>
                <a:rPr sz="900"/>
                <a:t>Plastic &amp; Reconstructive Surgery</a:t>
              </a:r>
            </a:p>
          </p:txBody>
        </p:sp>
      </p:grpSp>
      <p:grpSp>
        <p:nvGrpSpPr>
          <p:cNvPr id="613" name="Group"/>
          <p:cNvGrpSpPr/>
          <p:nvPr/>
        </p:nvGrpSpPr>
        <p:grpSpPr>
          <a:xfrm>
            <a:off x="9551611" y="1253160"/>
            <a:ext cx="1067912" cy="1500160"/>
            <a:chOff x="-1" y="0"/>
            <a:chExt cx="2135821" cy="3000319"/>
          </a:xfrm>
        </p:grpSpPr>
        <p:pic>
          <p:nvPicPr>
            <p:cNvPr id="611" name="Brenneman, F.jpg" descr="Brenneman, F.jpg"/>
            <p:cNvPicPr>
              <a:picLocks noChangeAspect="1"/>
            </p:cNvPicPr>
            <p:nvPr/>
          </p:nvPicPr>
          <p:blipFill>
            <a:blip r:embed="rId10">
              <a:extLst/>
            </a:blip>
            <a:srcRect t="3955" b="29640"/>
            <a:stretch>
              <a:fillRect/>
            </a:stretch>
          </p:blipFill>
          <p:spPr>
            <a:xfrm>
              <a:off x="361902" y="0"/>
              <a:ext cx="1773918" cy="1773863"/>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4" y="1007"/>
                    <a:pt x="3165" y="3018"/>
                  </a:cubicBezTo>
                  <a:cubicBezTo>
                    <a:pt x="1056" y="5029"/>
                    <a:pt x="0" y="7663"/>
                    <a:pt x="0" y="10298"/>
                  </a:cubicBezTo>
                  <a:cubicBezTo>
                    <a:pt x="0" y="12934"/>
                    <a:pt x="1056" y="15568"/>
                    <a:pt x="3165" y="17579"/>
                  </a:cubicBezTo>
                  <a:cubicBezTo>
                    <a:pt x="7382" y="21600"/>
                    <a:pt x="14218" y="21600"/>
                    <a:pt x="18435" y="17579"/>
                  </a:cubicBezTo>
                  <a:cubicBezTo>
                    <a:pt x="20544" y="15568"/>
                    <a:pt x="21600" y="12934"/>
                    <a:pt x="21600" y="10298"/>
                  </a:cubicBezTo>
                  <a:cubicBezTo>
                    <a:pt x="21600" y="7663"/>
                    <a:pt x="20544" y="5029"/>
                    <a:pt x="18435" y="3018"/>
                  </a:cubicBezTo>
                  <a:cubicBezTo>
                    <a:pt x="16326" y="1007"/>
                    <a:pt x="13564" y="0"/>
                    <a:pt x="10800" y="0"/>
                  </a:cubicBezTo>
                  <a:close/>
                </a:path>
              </a:pathLst>
            </a:custGeom>
            <a:ln w="12700" cap="flat">
              <a:noFill/>
              <a:miter lim="400000"/>
            </a:ln>
            <a:effectLst/>
          </p:spPr>
        </p:pic>
        <p:sp>
          <p:nvSpPr>
            <p:cNvPr id="612" name="Fred Brenneman…"/>
            <p:cNvSpPr txBox="1"/>
            <p:nvPr/>
          </p:nvSpPr>
          <p:spPr>
            <a:xfrm>
              <a:off x="-1" y="2288329"/>
              <a:ext cx="1548500" cy="7119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lnSpc>
                  <a:spcPct val="120000"/>
                </a:lnSpc>
                <a:defRPr b="0">
                  <a:latin typeface="Avenir Next Condensed Demi Bold"/>
                  <a:ea typeface="Avenir Next Condensed Demi Bold"/>
                  <a:cs typeface="Avenir Next Condensed Demi Bold"/>
                  <a:sym typeface="Avenir Next Condensed Demi Bold"/>
                </a:defRPr>
              </a:pPr>
              <a:r>
                <a:rPr sz="900"/>
                <a:t>Fred Brenneman</a:t>
              </a:r>
            </a:p>
            <a:p>
              <a:pPr>
                <a:defRPr b="0">
                  <a:latin typeface="Avenir Next Condensed Demi Bold"/>
                  <a:ea typeface="Avenir Next Condensed Demi Bold"/>
                  <a:cs typeface="Avenir Next Condensed Demi Bold"/>
                  <a:sym typeface="Avenir Next Condensed Demi Bold"/>
                </a:defRPr>
              </a:pPr>
              <a:r>
                <a:rPr sz="900"/>
                <a:t>General Surgery</a:t>
              </a:r>
            </a:p>
          </p:txBody>
        </p:sp>
      </p:grpSp>
      <p:grpSp>
        <p:nvGrpSpPr>
          <p:cNvPr id="616" name="Group"/>
          <p:cNvGrpSpPr/>
          <p:nvPr/>
        </p:nvGrpSpPr>
        <p:grpSpPr>
          <a:xfrm>
            <a:off x="2532769" y="1542860"/>
            <a:ext cx="1732818" cy="886932"/>
            <a:chOff x="0" y="0"/>
            <a:chExt cx="3465635" cy="1773863"/>
          </a:xfrm>
        </p:grpSpPr>
        <p:pic>
          <p:nvPicPr>
            <p:cNvPr id="614" name="kulkarni.jpg" descr="kulkarni.jpg"/>
            <p:cNvPicPr>
              <a:picLocks noChangeAspect="1"/>
            </p:cNvPicPr>
            <p:nvPr/>
          </p:nvPicPr>
          <p:blipFill>
            <a:blip r:embed="rId11">
              <a:extLst/>
            </a:blip>
            <a:srcRect t="3774" b="29560"/>
            <a:stretch>
              <a:fillRect/>
            </a:stretch>
          </p:blipFill>
          <p:spPr>
            <a:xfrm>
              <a:off x="0" y="0"/>
              <a:ext cx="1773918" cy="1773863"/>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4" y="1007"/>
                    <a:pt x="3165" y="3018"/>
                  </a:cubicBezTo>
                  <a:cubicBezTo>
                    <a:pt x="1056" y="5029"/>
                    <a:pt x="0" y="7663"/>
                    <a:pt x="0" y="10298"/>
                  </a:cubicBezTo>
                  <a:cubicBezTo>
                    <a:pt x="0" y="12934"/>
                    <a:pt x="1056" y="15568"/>
                    <a:pt x="3165" y="17579"/>
                  </a:cubicBezTo>
                  <a:cubicBezTo>
                    <a:pt x="7382" y="21600"/>
                    <a:pt x="14218" y="21600"/>
                    <a:pt x="18435" y="17579"/>
                  </a:cubicBezTo>
                  <a:cubicBezTo>
                    <a:pt x="20544" y="15568"/>
                    <a:pt x="21600" y="12934"/>
                    <a:pt x="21600" y="10298"/>
                  </a:cubicBezTo>
                  <a:cubicBezTo>
                    <a:pt x="21600" y="7663"/>
                    <a:pt x="20544" y="5029"/>
                    <a:pt x="18435" y="3018"/>
                  </a:cubicBezTo>
                  <a:cubicBezTo>
                    <a:pt x="16326" y="1007"/>
                    <a:pt x="13564" y="0"/>
                    <a:pt x="10800" y="0"/>
                  </a:cubicBezTo>
                  <a:close/>
                </a:path>
              </a:pathLst>
            </a:custGeom>
            <a:ln w="12700" cap="flat">
              <a:noFill/>
              <a:miter lim="400000"/>
            </a:ln>
            <a:effectLst/>
          </p:spPr>
        </p:pic>
        <p:sp>
          <p:nvSpPr>
            <p:cNvPr id="615" name="Ab Kulkarni…"/>
            <p:cNvSpPr txBox="1"/>
            <p:nvPr/>
          </p:nvSpPr>
          <p:spPr>
            <a:xfrm>
              <a:off x="2173613" y="616828"/>
              <a:ext cx="1292022" cy="7119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lnSpc>
                  <a:spcPct val="120000"/>
                </a:lnSpc>
                <a:defRPr b="0">
                  <a:latin typeface="Avenir Next Condensed Demi Bold"/>
                  <a:ea typeface="Avenir Next Condensed Demi Bold"/>
                  <a:cs typeface="Avenir Next Condensed Demi Bold"/>
                  <a:sym typeface="Avenir Next Condensed Demi Bold"/>
                </a:defRPr>
              </a:pPr>
              <a:r>
                <a:rPr sz="900"/>
                <a:t>Ab Kulkarni</a:t>
              </a:r>
            </a:p>
            <a:p>
              <a:pPr>
                <a:defRPr b="0">
                  <a:latin typeface="Avenir Next Condensed Demi Bold"/>
                  <a:ea typeface="Avenir Next Condensed Demi Bold"/>
                  <a:cs typeface="Avenir Next Condensed Demi Bold"/>
                  <a:sym typeface="Avenir Next Condensed Demi Bold"/>
                </a:defRPr>
              </a:pPr>
              <a:r>
                <a:rPr sz="900"/>
                <a:t>Neurosurgery</a:t>
              </a:r>
            </a:p>
          </p:txBody>
        </p:sp>
      </p:grpSp>
      <p:grpSp>
        <p:nvGrpSpPr>
          <p:cNvPr id="619" name="Group"/>
          <p:cNvGrpSpPr/>
          <p:nvPr/>
        </p:nvGrpSpPr>
        <p:grpSpPr>
          <a:xfrm>
            <a:off x="318895" y="1408937"/>
            <a:ext cx="1177544" cy="1630996"/>
            <a:chOff x="-1" y="0"/>
            <a:chExt cx="2355087" cy="3261990"/>
          </a:xfrm>
        </p:grpSpPr>
        <p:pic>
          <p:nvPicPr>
            <p:cNvPr id="617" name="image.jpg" descr="image.jpg"/>
            <p:cNvPicPr>
              <a:picLocks noChangeAspect="1"/>
            </p:cNvPicPr>
            <p:nvPr/>
          </p:nvPicPr>
          <p:blipFill>
            <a:blip r:embed="rId12">
              <a:extLst/>
            </a:blip>
            <a:srcRect t="1622" b="23379"/>
            <a:stretch>
              <a:fillRect/>
            </a:stretch>
          </p:blipFill>
          <p:spPr>
            <a:xfrm>
              <a:off x="581167" y="0"/>
              <a:ext cx="1773919" cy="1773863"/>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4" y="1007"/>
                    <a:pt x="3165" y="3018"/>
                  </a:cubicBezTo>
                  <a:cubicBezTo>
                    <a:pt x="1056" y="5029"/>
                    <a:pt x="0" y="7663"/>
                    <a:pt x="0" y="10298"/>
                  </a:cubicBezTo>
                  <a:cubicBezTo>
                    <a:pt x="0" y="12934"/>
                    <a:pt x="1056" y="15568"/>
                    <a:pt x="3165" y="17579"/>
                  </a:cubicBezTo>
                  <a:cubicBezTo>
                    <a:pt x="7382" y="21600"/>
                    <a:pt x="14218" y="21600"/>
                    <a:pt x="18435" y="17579"/>
                  </a:cubicBezTo>
                  <a:cubicBezTo>
                    <a:pt x="20544" y="15568"/>
                    <a:pt x="21600" y="12934"/>
                    <a:pt x="21600" y="10298"/>
                  </a:cubicBezTo>
                  <a:cubicBezTo>
                    <a:pt x="21600" y="7663"/>
                    <a:pt x="20544" y="5029"/>
                    <a:pt x="18435" y="3018"/>
                  </a:cubicBezTo>
                  <a:cubicBezTo>
                    <a:pt x="16326" y="1007"/>
                    <a:pt x="13564" y="0"/>
                    <a:pt x="10800" y="0"/>
                  </a:cubicBezTo>
                  <a:close/>
                </a:path>
              </a:pathLst>
            </a:custGeom>
            <a:ln w="12700" cap="flat">
              <a:noFill/>
              <a:miter lim="400000"/>
            </a:ln>
            <a:effectLst/>
          </p:spPr>
        </p:pic>
        <p:sp>
          <p:nvSpPr>
            <p:cNvPr id="618" name="Markku Nousiainen…"/>
            <p:cNvSpPr txBox="1"/>
            <p:nvPr/>
          </p:nvSpPr>
          <p:spPr>
            <a:xfrm>
              <a:off x="-1" y="2550000"/>
              <a:ext cx="1811393" cy="7119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lnSpc>
                  <a:spcPct val="120000"/>
                </a:lnSpc>
                <a:defRPr b="0">
                  <a:latin typeface="Avenir Next Condensed Demi Bold"/>
                  <a:ea typeface="Avenir Next Condensed Demi Bold"/>
                  <a:cs typeface="Avenir Next Condensed Demi Bold"/>
                  <a:sym typeface="Avenir Next Condensed Demi Bold"/>
                </a:defRPr>
              </a:pPr>
              <a:r>
                <a:rPr sz="900"/>
                <a:t>Markku Nousiainen</a:t>
              </a:r>
            </a:p>
            <a:p>
              <a:pPr>
                <a:defRPr b="0">
                  <a:latin typeface="Avenir Next Condensed Demi Bold"/>
                  <a:ea typeface="Avenir Next Condensed Demi Bold"/>
                  <a:cs typeface="Avenir Next Condensed Demi Bold"/>
                  <a:sym typeface="Avenir Next Condensed Demi Bold"/>
                </a:defRPr>
              </a:pPr>
              <a:r>
                <a:rPr sz="900"/>
                <a:t>Orthopaedics</a:t>
              </a:r>
            </a:p>
          </p:txBody>
        </p:sp>
      </p:grpSp>
      <p:grpSp>
        <p:nvGrpSpPr>
          <p:cNvPr id="622" name="Group"/>
          <p:cNvGrpSpPr/>
          <p:nvPr/>
        </p:nvGrpSpPr>
        <p:grpSpPr>
          <a:xfrm>
            <a:off x="1196111" y="5579264"/>
            <a:ext cx="1796872" cy="886932"/>
            <a:chOff x="0" y="0"/>
            <a:chExt cx="3593742" cy="1773863"/>
          </a:xfrm>
        </p:grpSpPr>
        <p:pic>
          <p:nvPicPr>
            <p:cNvPr id="620" name="pierre.jpeg" descr="pierre.jpeg"/>
            <p:cNvPicPr>
              <a:picLocks noChangeAspect="1"/>
            </p:cNvPicPr>
            <p:nvPr/>
          </p:nvPicPr>
          <p:blipFill>
            <a:blip r:embed="rId13">
              <a:extLst/>
            </a:blip>
            <a:srcRect t="289" b="24524"/>
            <a:stretch>
              <a:fillRect/>
            </a:stretch>
          </p:blipFill>
          <p:spPr>
            <a:xfrm>
              <a:off x="0" y="0"/>
              <a:ext cx="1773918" cy="1773863"/>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4" y="1007"/>
                    <a:pt x="3165" y="3018"/>
                  </a:cubicBezTo>
                  <a:cubicBezTo>
                    <a:pt x="1056" y="5029"/>
                    <a:pt x="0" y="7663"/>
                    <a:pt x="0" y="10298"/>
                  </a:cubicBezTo>
                  <a:cubicBezTo>
                    <a:pt x="0" y="12934"/>
                    <a:pt x="1056" y="15568"/>
                    <a:pt x="3165" y="17579"/>
                  </a:cubicBezTo>
                  <a:cubicBezTo>
                    <a:pt x="7382" y="21600"/>
                    <a:pt x="14218" y="21600"/>
                    <a:pt x="18435" y="17579"/>
                  </a:cubicBezTo>
                  <a:cubicBezTo>
                    <a:pt x="20544" y="15568"/>
                    <a:pt x="21600" y="12934"/>
                    <a:pt x="21600" y="10298"/>
                  </a:cubicBezTo>
                  <a:cubicBezTo>
                    <a:pt x="21600" y="7663"/>
                    <a:pt x="20544" y="5029"/>
                    <a:pt x="18435" y="3018"/>
                  </a:cubicBezTo>
                  <a:cubicBezTo>
                    <a:pt x="16326" y="1007"/>
                    <a:pt x="13564" y="0"/>
                    <a:pt x="10800" y="0"/>
                  </a:cubicBezTo>
                  <a:close/>
                </a:path>
              </a:pathLst>
            </a:custGeom>
            <a:ln w="12700" cap="flat">
              <a:noFill/>
              <a:miter lim="400000"/>
            </a:ln>
            <a:effectLst/>
          </p:spPr>
        </p:pic>
        <p:sp>
          <p:nvSpPr>
            <p:cNvPr id="621" name="Andrew Pierre…"/>
            <p:cNvSpPr txBox="1"/>
            <p:nvPr/>
          </p:nvSpPr>
          <p:spPr>
            <a:xfrm>
              <a:off x="2074097" y="530938"/>
              <a:ext cx="1519645" cy="7119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lnSpc>
                  <a:spcPct val="120000"/>
                </a:lnSpc>
                <a:defRPr b="0">
                  <a:latin typeface="Avenir Next Condensed Demi Bold"/>
                  <a:ea typeface="Avenir Next Condensed Demi Bold"/>
                  <a:cs typeface="Avenir Next Condensed Demi Bold"/>
                  <a:sym typeface="Avenir Next Condensed Demi Bold"/>
                </a:defRPr>
              </a:pPr>
              <a:r>
                <a:rPr sz="900"/>
                <a:t>Andrew Pierre </a:t>
              </a:r>
            </a:p>
            <a:p>
              <a:pPr>
                <a:defRPr b="0">
                  <a:latin typeface="Avenir Next Condensed Demi Bold"/>
                  <a:ea typeface="Avenir Next Condensed Demi Bold"/>
                  <a:cs typeface="Avenir Next Condensed Demi Bold"/>
                  <a:sym typeface="Avenir Next Condensed Demi Bold"/>
                </a:defRPr>
              </a:pPr>
              <a:r>
                <a:rPr sz="900"/>
                <a:t>Thoracic Surgery</a:t>
              </a:r>
            </a:p>
          </p:txBody>
        </p:sp>
      </p:grpSp>
    </p:spTree>
    <p:extLst>
      <p:ext uri="{BB962C8B-B14F-4D97-AF65-F5344CB8AC3E}">
        <p14:creationId xmlns:p14="http://schemas.microsoft.com/office/powerpoint/2010/main" val="119293835"/>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616"/>
                                        </p:tgtEl>
                                        <p:attrNameLst>
                                          <p:attrName>style.visibility</p:attrName>
                                        </p:attrNameLst>
                                      </p:cBhvr>
                                      <p:to>
                                        <p:strVal val="visible"/>
                                      </p:to>
                                    </p:set>
                                    <p:animEffect transition="in" filter="dissolve">
                                      <p:cBhvr>
                                        <p:cTn id="7" dur="1000"/>
                                        <p:tgtEl>
                                          <p:spTgt spid="616"/>
                                        </p:tgtEl>
                                      </p:cBhvr>
                                    </p:animEffect>
                                  </p:childTnLst>
                                </p:cTn>
                              </p:par>
                            </p:childTnLst>
                          </p:cTn>
                        </p:par>
                        <p:par>
                          <p:cTn id="8" fill="hold">
                            <p:stCondLst>
                              <p:cond delay="1000"/>
                            </p:stCondLst>
                            <p:childTnLst>
                              <p:par>
                                <p:cTn id="9" presetID="9" presetClass="entr" fill="hold" grpId="0" nodeType="afterEffect">
                                  <p:stCondLst>
                                    <p:cond delay="0"/>
                                  </p:stCondLst>
                                  <p:iterate>
                                    <p:tmAbs val="0"/>
                                  </p:iterate>
                                  <p:childTnLst>
                                    <p:set>
                                      <p:cBhvr>
                                        <p:cTn id="10" fill="hold"/>
                                        <p:tgtEl>
                                          <p:spTgt spid="595"/>
                                        </p:tgtEl>
                                        <p:attrNameLst>
                                          <p:attrName>style.visibility</p:attrName>
                                        </p:attrNameLst>
                                      </p:cBhvr>
                                      <p:to>
                                        <p:strVal val="visible"/>
                                      </p:to>
                                    </p:set>
                                    <p:animEffect transition="in" filter="dissolve">
                                      <p:cBhvr>
                                        <p:cTn id="11" dur="1000"/>
                                        <p:tgtEl>
                                          <p:spTgt spid="595"/>
                                        </p:tgtEl>
                                      </p:cBhvr>
                                    </p:animEffect>
                                  </p:childTnLst>
                                </p:cTn>
                              </p:par>
                            </p:childTnLst>
                          </p:cTn>
                        </p:par>
                        <p:par>
                          <p:cTn id="12" fill="hold">
                            <p:stCondLst>
                              <p:cond delay="2000"/>
                            </p:stCondLst>
                            <p:childTnLst>
                              <p:par>
                                <p:cTn id="13" presetID="9" presetClass="entr" fill="hold" grpId="0" nodeType="afterEffect">
                                  <p:stCondLst>
                                    <p:cond delay="0"/>
                                  </p:stCondLst>
                                  <p:iterate>
                                    <p:tmAbs val="0"/>
                                  </p:iterate>
                                  <p:childTnLst>
                                    <p:set>
                                      <p:cBhvr>
                                        <p:cTn id="14" fill="hold"/>
                                        <p:tgtEl>
                                          <p:spTgt spid="613"/>
                                        </p:tgtEl>
                                        <p:attrNameLst>
                                          <p:attrName>style.visibility</p:attrName>
                                        </p:attrNameLst>
                                      </p:cBhvr>
                                      <p:to>
                                        <p:strVal val="visible"/>
                                      </p:to>
                                    </p:set>
                                    <p:animEffect transition="in" filter="dissolve">
                                      <p:cBhvr>
                                        <p:cTn id="15" dur="1000"/>
                                        <p:tgtEl>
                                          <p:spTgt spid="613"/>
                                        </p:tgtEl>
                                      </p:cBhvr>
                                    </p:animEffect>
                                  </p:childTnLst>
                                </p:cTn>
                              </p:par>
                            </p:childTnLst>
                          </p:cTn>
                        </p:par>
                        <p:par>
                          <p:cTn id="16" fill="hold">
                            <p:stCondLst>
                              <p:cond delay="3000"/>
                            </p:stCondLst>
                            <p:childTnLst>
                              <p:par>
                                <p:cTn id="17" presetID="9" presetClass="entr" fill="hold" grpId="0" nodeType="afterEffect">
                                  <p:stCondLst>
                                    <p:cond delay="0"/>
                                  </p:stCondLst>
                                  <p:iterate>
                                    <p:tmAbs val="0"/>
                                  </p:iterate>
                                  <p:childTnLst>
                                    <p:set>
                                      <p:cBhvr>
                                        <p:cTn id="18" fill="hold"/>
                                        <p:tgtEl>
                                          <p:spTgt spid="610"/>
                                        </p:tgtEl>
                                        <p:attrNameLst>
                                          <p:attrName>style.visibility</p:attrName>
                                        </p:attrNameLst>
                                      </p:cBhvr>
                                      <p:to>
                                        <p:strVal val="visible"/>
                                      </p:to>
                                    </p:set>
                                    <p:animEffect transition="in" filter="dissolve">
                                      <p:cBhvr>
                                        <p:cTn id="19" dur="1000"/>
                                        <p:tgtEl>
                                          <p:spTgt spid="610"/>
                                        </p:tgtEl>
                                      </p:cBhvr>
                                    </p:animEffect>
                                  </p:childTnLst>
                                </p:cTn>
                              </p:par>
                            </p:childTnLst>
                          </p:cTn>
                        </p:par>
                        <p:par>
                          <p:cTn id="20" fill="hold">
                            <p:stCondLst>
                              <p:cond delay="4000"/>
                            </p:stCondLst>
                            <p:childTnLst>
                              <p:par>
                                <p:cTn id="21" presetID="9" presetClass="entr" fill="hold" grpId="0" nodeType="afterEffect">
                                  <p:stCondLst>
                                    <p:cond delay="0"/>
                                  </p:stCondLst>
                                  <p:iterate>
                                    <p:tmAbs val="0"/>
                                  </p:iterate>
                                  <p:childTnLst>
                                    <p:set>
                                      <p:cBhvr>
                                        <p:cTn id="22" fill="hold"/>
                                        <p:tgtEl>
                                          <p:spTgt spid="607"/>
                                        </p:tgtEl>
                                        <p:attrNameLst>
                                          <p:attrName>style.visibility</p:attrName>
                                        </p:attrNameLst>
                                      </p:cBhvr>
                                      <p:to>
                                        <p:strVal val="visible"/>
                                      </p:to>
                                    </p:set>
                                    <p:animEffect transition="in" filter="dissolve">
                                      <p:cBhvr>
                                        <p:cTn id="23" dur="1000"/>
                                        <p:tgtEl>
                                          <p:spTgt spid="607"/>
                                        </p:tgtEl>
                                      </p:cBhvr>
                                    </p:animEffect>
                                  </p:childTnLst>
                                </p:cTn>
                              </p:par>
                            </p:childTnLst>
                          </p:cTn>
                        </p:par>
                        <p:par>
                          <p:cTn id="24" fill="hold">
                            <p:stCondLst>
                              <p:cond delay="5000"/>
                            </p:stCondLst>
                            <p:childTnLst>
                              <p:par>
                                <p:cTn id="25" presetID="9" presetClass="entr" fill="hold" grpId="0" nodeType="afterEffect">
                                  <p:stCondLst>
                                    <p:cond delay="0"/>
                                  </p:stCondLst>
                                  <p:iterate>
                                    <p:tmAbs val="0"/>
                                  </p:iterate>
                                  <p:childTnLst>
                                    <p:set>
                                      <p:cBhvr>
                                        <p:cTn id="26" fill="hold"/>
                                        <p:tgtEl>
                                          <p:spTgt spid="622"/>
                                        </p:tgtEl>
                                        <p:attrNameLst>
                                          <p:attrName>style.visibility</p:attrName>
                                        </p:attrNameLst>
                                      </p:cBhvr>
                                      <p:to>
                                        <p:strVal val="visible"/>
                                      </p:to>
                                    </p:set>
                                    <p:animEffect transition="in" filter="dissolve">
                                      <p:cBhvr>
                                        <p:cTn id="27" dur="1000"/>
                                        <p:tgtEl>
                                          <p:spTgt spid="622"/>
                                        </p:tgtEl>
                                      </p:cBhvr>
                                    </p:animEffect>
                                  </p:childTnLst>
                                </p:cTn>
                              </p:par>
                            </p:childTnLst>
                          </p:cTn>
                        </p:par>
                        <p:par>
                          <p:cTn id="28" fill="hold">
                            <p:stCondLst>
                              <p:cond delay="6000"/>
                            </p:stCondLst>
                            <p:childTnLst>
                              <p:par>
                                <p:cTn id="29" presetID="9" presetClass="entr" fill="hold" grpId="0" nodeType="afterEffect">
                                  <p:stCondLst>
                                    <p:cond delay="0"/>
                                  </p:stCondLst>
                                  <p:iterate>
                                    <p:tmAbs val="0"/>
                                  </p:iterate>
                                  <p:childTnLst>
                                    <p:set>
                                      <p:cBhvr>
                                        <p:cTn id="30" fill="hold"/>
                                        <p:tgtEl>
                                          <p:spTgt spid="604"/>
                                        </p:tgtEl>
                                        <p:attrNameLst>
                                          <p:attrName>style.visibility</p:attrName>
                                        </p:attrNameLst>
                                      </p:cBhvr>
                                      <p:to>
                                        <p:strVal val="visible"/>
                                      </p:to>
                                    </p:set>
                                    <p:animEffect transition="in" filter="dissolve">
                                      <p:cBhvr>
                                        <p:cTn id="31" dur="1000"/>
                                        <p:tgtEl>
                                          <p:spTgt spid="604"/>
                                        </p:tgtEl>
                                      </p:cBhvr>
                                    </p:animEffect>
                                  </p:childTnLst>
                                </p:cTn>
                              </p:par>
                            </p:childTnLst>
                          </p:cTn>
                        </p:par>
                        <p:par>
                          <p:cTn id="32" fill="hold">
                            <p:stCondLst>
                              <p:cond delay="7000"/>
                            </p:stCondLst>
                            <p:childTnLst>
                              <p:par>
                                <p:cTn id="33" presetID="9" presetClass="entr" fill="hold" grpId="0" nodeType="afterEffect">
                                  <p:stCondLst>
                                    <p:cond delay="0"/>
                                  </p:stCondLst>
                                  <p:iterate>
                                    <p:tmAbs val="0"/>
                                  </p:iterate>
                                  <p:childTnLst>
                                    <p:set>
                                      <p:cBhvr>
                                        <p:cTn id="34" fill="hold"/>
                                        <p:tgtEl>
                                          <p:spTgt spid="601"/>
                                        </p:tgtEl>
                                        <p:attrNameLst>
                                          <p:attrName>style.visibility</p:attrName>
                                        </p:attrNameLst>
                                      </p:cBhvr>
                                      <p:to>
                                        <p:strVal val="visible"/>
                                      </p:to>
                                    </p:set>
                                    <p:animEffect transition="in" filter="dissolve">
                                      <p:cBhvr>
                                        <p:cTn id="35" dur="1000"/>
                                        <p:tgtEl>
                                          <p:spTgt spid="601"/>
                                        </p:tgtEl>
                                      </p:cBhvr>
                                    </p:animEffect>
                                  </p:childTnLst>
                                </p:cTn>
                              </p:par>
                            </p:childTnLst>
                          </p:cTn>
                        </p:par>
                        <p:par>
                          <p:cTn id="36" fill="hold">
                            <p:stCondLst>
                              <p:cond delay="8000"/>
                            </p:stCondLst>
                            <p:childTnLst>
                              <p:par>
                                <p:cTn id="37" presetID="9" presetClass="entr" fill="hold" grpId="0" nodeType="afterEffect">
                                  <p:stCondLst>
                                    <p:cond delay="0"/>
                                  </p:stCondLst>
                                  <p:iterate>
                                    <p:tmAbs val="0"/>
                                  </p:iterate>
                                  <p:childTnLst>
                                    <p:set>
                                      <p:cBhvr>
                                        <p:cTn id="38" fill="hold"/>
                                        <p:tgtEl>
                                          <p:spTgt spid="598"/>
                                        </p:tgtEl>
                                        <p:attrNameLst>
                                          <p:attrName>style.visibility</p:attrName>
                                        </p:attrNameLst>
                                      </p:cBhvr>
                                      <p:to>
                                        <p:strVal val="visible"/>
                                      </p:to>
                                    </p:set>
                                    <p:animEffect transition="in" filter="dissolve">
                                      <p:cBhvr>
                                        <p:cTn id="39" dur="1000"/>
                                        <p:tgtEl>
                                          <p:spTgt spid="598"/>
                                        </p:tgtEl>
                                      </p:cBhvr>
                                    </p:animEffect>
                                  </p:childTnLst>
                                </p:cTn>
                              </p:par>
                            </p:childTnLst>
                          </p:cTn>
                        </p:par>
                        <p:par>
                          <p:cTn id="40" fill="hold">
                            <p:stCondLst>
                              <p:cond delay="9000"/>
                            </p:stCondLst>
                            <p:childTnLst>
                              <p:par>
                                <p:cTn id="41" presetID="9" presetClass="entr" fill="hold" grpId="0" nodeType="afterEffect">
                                  <p:stCondLst>
                                    <p:cond delay="0"/>
                                  </p:stCondLst>
                                  <p:iterate>
                                    <p:tmAbs val="0"/>
                                  </p:iterate>
                                  <p:childTnLst>
                                    <p:set>
                                      <p:cBhvr>
                                        <p:cTn id="42" fill="hold"/>
                                        <p:tgtEl>
                                          <p:spTgt spid="589"/>
                                        </p:tgtEl>
                                        <p:attrNameLst>
                                          <p:attrName>style.visibility</p:attrName>
                                        </p:attrNameLst>
                                      </p:cBhvr>
                                      <p:to>
                                        <p:strVal val="visible"/>
                                      </p:to>
                                    </p:set>
                                    <p:animEffect transition="in" filter="dissolve">
                                      <p:cBhvr>
                                        <p:cTn id="43" dur="1000"/>
                                        <p:tgtEl>
                                          <p:spTgt spid="589"/>
                                        </p:tgtEl>
                                      </p:cBhvr>
                                    </p:animEffect>
                                  </p:childTnLst>
                                </p:cTn>
                              </p:par>
                            </p:childTnLst>
                          </p:cTn>
                        </p:par>
                        <p:par>
                          <p:cTn id="44" fill="hold">
                            <p:stCondLst>
                              <p:cond delay="10000"/>
                            </p:stCondLst>
                            <p:childTnLst>
                              <p:par>
                                <p:cTn id="45" presetID="22" presetClass="entr" presetSubtype="8" fill="hold" grpId="0" nodeType="afterEffect">
                                  <p:stCondLst>
                                    <p:cond delay="0"/>
                                  </p:stCondLst>
                                  <p:iterate>
                                    <p:tmAbs val="0"/>
                                  </p:iterate>
                                  <p:childTnLst>
                                    <p:set>
                                      <p:cBhvr>
                                        <p:cTn id="46" fill="hold"/>
                                        <p:tgtEl>
                                          <p:spTgt spid="586"/>
                                        </p:tgtEl>
                                        <p:attrNameLst>
                                          <p:attrName>style.visibility</p:attrName>
                                        </p:attrNameLst>
                                      </p:cBhvr>
                                      <p:to>
                                        <p:strVal val="visible"/>
                                      </p:to>
                                    </p:set>
                                    <p:animEffect transition="in" filter="wipe(left)">
                                      <p:cBhvr>
                                        <p:cTn id="47" dur="1000"/>
                                        <p:tgtEl>
                                          <p:spTgt spid="586"/>
                                        </p:tgtEl>
                                      </p:cBhvr>
                                    </p:animEffect>
                                  </p:childTnLst>
                                </p:cTn>
                              </p:par>
                            </p:childTnLst>
                          </p:cTn>
                        </p:par>
                        <p:par>
                          <p:cTn id="48" fill="hold">
                            <p:stCondLst>
                              <p:cond delay="11000"/>
                            </p:stCondLst>
                            <p:childTnLst>
                              <p:par>
                                <p:cTn id="49" presetID="9" presetClass="entr" fill="hold" grpId="0" nodeType="afterEffect">
                                  <p:stCondLst>
                                    <p:cond delay="0"/>
                                  </p:stCondLst>
                                  <p:iterate>
                                    <p:tmAbs val="0"/>
                                  </p:iterate>
                                  <p:childTnLst>
                                    <p:set>
                                      <p:cBhvr>
                                        <p:cTn id="50" fill="hold"/>
                                        <p:tgtEl>
                                          <p:spTgt spid="592"/>
                                        </p:tgtEl>
                                        <p:attrNameLst>
                                          <p:attrName>style.visibility</p:attrName>
                                        </p:attrNameLst>
                                      </p:cBhvr>
                                      <p:to>
                                        <p:strVal val="visible"/>
                                      </p:to>
                                    </p:set>
                                    <p:animEffect transition="in" filter="dissolve">
                                      <p:cBhvr>
                                        <p:cTn id="51" dur="1000"/>
                                        <p:tgtEl>
                                          <p:spTgt spid="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 grpId="0" animBg="1" advAuto="0"/>
      <p:bldP spid="589" grpId="0" animBg="1" advAuto="0"/>
      <p:bldP spid="592" grpId="0" animBg="1" advAuto="0"/>
      <p:bldP spid="595" grpId="0" animBg="1" advAuto="0"/>
      <p:bldP spid="598" grpId="0" animBg="1" advAuto="0"/>
      <p:bldP spid="601" grpId="0" animBg="1" advAuto="0"/>
      <p:bldP spid="604" grpId="0" animBg="1" advAuto="0"/>
      <p:bldP spid="607" grpId="0" animBg="1" advAuto="0"/>
      <p:bldP spid="610" grpId="0" animBg="1" advAuto="0"/>
      <p:bldP spid="613" grpId="0" animBg="1" advAuto="0"/>
      <p:bldP spid="616" grpId="0" animBg="1" advAuto="0"/>
      <p:bldP spid="622"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New leadership positions"/>
          <p:cNvSpPr txBox="1"/>
          <p:nvPr/>
        </p:nvSpPr>
        <p:spPr>
          <a:xfrm>
            <a:off x="3992542" y="1013443"/>
            <a:ext cx="4815421" cy="4514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defRPr sz="5200" b="0" cap="all">
                <a:solidFill>
                  <a:srgbClr val="1B2E59"/>
                </a:solidFill>
                <a:latin typeface="Futura"/>
                <a:ea typeface="Futura"/>
                <a:cs typeface="Futura"/>
                <a:sym typeface="Futura"/>
              </a:defRPr>
            </a:lvl1pPr>
          </a:lstStyle>
          <a:p>
            <a:r>
              <a:rPr sz="2600"/>
              <a:t>New leadership positions</a:t>
            </a:r>
          </a:p>
        </p:txBody>
      </p:sp>
      <p:sp>
        <p:nvSpPr>
          <p:cNvPr id="625" name="Elisa Greco - Associate Director, Undergraduate Education [Surgery]…"/>
          <p:cNvSpPr txBox="1"/>
          <p:nvPr/>
        </p:nvSpPr>
        <p:spPr>
          <a:xfrm>
            <a:off x="447033" y="1938244"/>
            <a:ext cx="11213198" cy="37446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marL="198437" indent="-198437">
              <a:buSzPct val="125000"/>
              <a:buChar char="•"/>
              <a:defRPr sz="4800" b="0">
                <a:latin typeface="Avenir Next Condensed"/>
                <a:ea typeface="Avenir Next Condensed"/>
                <a:cs typeface="Avenir Next Condensed"/>
                <a:sym typeface="Avenir Next Condensed"/>
              </a:defRPr>
            </a:pPr>
            <a:r>
              <a:rPr sz="2400"/>
              <a:t> Elisa Greco - Associate Director, Undergraduate Education [Surgery]</a:t>
            </a:r>
          </a:p>
          <a:p>
            <a:pPr marL="198437" indent="-198437">
              <a:buSzPct val="125000"/>
              <a:buChar char="•"/>
              <a:defRPr sz="4800" b="0">
                <a:latin typeface="Avenir Next Condensed"/>
                <a:ea typeface="Avenir Next Condensed"/>
                <a:cs typeface="Avenir Next Condensed"/>
                <a:sym typeface="Avenir Next Condensed"/>
              </a:defRPr>
            </a:pPr>
            <a:r>
              <a:rPr sz="2400"/>
              <a:t>  Jeff Fialkov - Hospital Head, Plastic &amp; Reconstructive Surgery [Sunnybrook Health Sciences Centre]</a:t>
            </a:r>
          </a:p>
          <a:p>
            <a:pPr marL="198437" indent="-198437">
              <a:buSzPct val="125000"/>
              <a:buChar char="•"/>
              <a:defRPr sz="4800" b="0">
                <a:latin typeface="Avenir Next Condensed"/>
                <a:ea typeface="Avenir Next Condensed"/>
                <a:cs typeface="Avenir Next Condensed"/>
                <a:sym typeface="Avenir Next Condensed"/>
              </a:defRPr>
            </a:pPr>
            <a:r>
              <a:rPr sz="2400"/>
              <a:t>  Tom Forbes - Hospital Head, Vascular Surgery [University Health Network]</a:t>
            </a:r>
          </a:p>
          <a:p>
            <a:pPr marL="198437" indent="-198437">
              <a:buSzPct val="125000"/>
              <a:buChar char="•"/>
              <a:defRPr sz="4800" b="0">
                <a:latin typeface="Avenir Next Condensed"/>
                <a:ea typeface="Avenir Next Condensed"/>
                <a:cs typeface="Avenir Next Condensed"/>
                <a:sym typeface="Avenir Next Condensed"/>
              </a:defRPr>
            </a:pPr>
            <a:r>
              <a:rPr sz="2400"/>
              <a:t>  Andrew Howard - Interim Hospital Head, Orthopaedics [Hospital for Sick Children]</a:t>
            </a:r>
          </a:p>
          <a:p>
            <a:pPr marL="198437" indent="-198437">
              <a:buSzPct val="125000"/>
              <a:buChar char="•"/>
              <a:defRPr sz="4800" b="0">
                <a:latin typeface="Avenir Next Condensed"/>
                <a:ea typeface="Avenir Next Condensed"/>
                <a:cs typeface="Avenir Next Condensed"/>
                <a:sym typeface="Avenir Next Condensed"/>
              </a:defRPr>
            </a:pPr>
            <a:r>
              <a:rPr sz="2400"/>
              <a:t>  Paul Karanicolas - Medical and Scientific Co-Director for Clinical Trial Services [Sunnybrook]</a:t>
            </a:r>
          </a:p>
          <a:p>
            <a:pPr marL="198437" indent="-198437">
              <a:buSzPct val="125000"/>
              <a:buChar char="•"/>
              <a:defRPr sz="4800" b="0">
                <a:latin typeface="Avenir Next Condensed"/>
                <a:ea typeface="Avenir Next Condensed"/>
                <a:cs typeface="Avenir Next Condensed"/>
                <a:sym typeface="Avenir Next Condensed"/>
              </a:defRPr>
            </a:pPr>
            <a:r>
              <a:rPr sz="2400"/>
              <a:t>  Alice Wei - Regional Director for Surgical Oncology</a:t>
            </a:r>
          </a:p>
          <a:p>
            <a:pPr marL="198437" indent="-198437">
              <a:buSzPct val="125000"/>
              <a:buChar char="•"/>
              <a:defRPr sz="4800" b="0">
                <a:latin typeface="Avenir Next Condensed"/>
                <a:ea typeface="Avenir Next Condensed"/>
                <a:cs typeface="Avenir Next Condensed"/>
                <a:sym typeface="Avenir Next Condensed"/>
              </a:defRPr>
            </a:pPr>
            <a:r>
              <a:rPr sz="2400"/>
              <a:t>  Lorraine Tremblay - President Trauma Association of Canada</a:t>
            </a:r>
          </a:p>
          <a:p>
            <a:pPr marL="198437" indent="-198437">
              <a:buSzPct val="125000"/>
              <a:buChar char="•"/>
              <a:defRPr sz="4800" b="0">
                <a:latin typeface="Avenir Next Condensed"/>
                <a:ea typeface="Avenir Next Condensed"/>
                <a:cs typeface="Avenir Next Condensed"/>
                <a:sym typeface="Avenir Next Condensed"/>
              </a:defRPr>
            </a:pPr>
            <a:r>
              <a:rPr sz="2400"/>
              <a:t>  Simon Kelley - Deputy Editor for Hip and Lower Limb Surgery, Journal of Paediatric Orthopaedics</a:t>
            </a:r>
          </a:p>
          <a:p>
            <a:pPr marL="198437" indent="-198437">
              <a:buSzPct val="125000"/>
              <a:buChar char="•"/>
              <a:defRPr sz="4800" b="0">
                <a:latin typeface="Avenir Next Condensed"/>
                <a:ea typeface="Avenir Next Condensed"/>
                <a:cs typeface="Avenir Next Condensed"/>
                <a:sym typeface="Avenir Next Condensed"/>
              </a:defRPr>
            </a:pPr>
            <a:r>
              <a:rPr sz="2400"/>
              <a:t>  Steve McCabe - International Society of Vascularized Composite Allotransplantation Board of Directors</a:t>
            </a:r>
          </a:p>
          <a:p>
            <a:pPr marL="198437" indent="-198437">
              <a:buSzPct val="125000"/>
              <a:buChar char="•"/>
              <a:defRPr sz="4800" b="0">
                <a:latin typeface="Avenir Next Condensed"/>
                <a:ea typeface="Avenir Next Condensed"/>
                <a:cs typeface="Avenir Next Condensed"/>
                <a:sym typeface="Avenir Next Condensed"/>
              </a:defRPr>
            </a:pPr>
            <a:r>
              <a:rPr sz="2400"/>
              <a:t>  Gelareh Zadeh - Vice President Society of Neuro-oncology</a:t>
            </a:r>
          </a:p>
        </p:txBody>
      </p:sp>
    </p:spTree>
    <p:extLst>
      <p:ext uri="{BB962C8B-B14F-4D97-AF65-F5344CB8AC3E}">
        <p14:creationId xmlns:p14="http://schemas.microsoft.com/office/powerpoint/2010/main" val="887858887"/>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1672</Words>
  <Application>Microsoft Macintosh PowerPoint</Application>
  <PresentationFormat>Widescreen</PresentationFormat>
  <Paragraphs>492</Paragraphs>
  <Slides>35</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Arial</vt:lpstr>
      <vt:lpstr>Athelas</vt:lpstr>
      <vt:lpstr>Avenir Next Condensed</vt:lpstr>
      <vt:lpstr>Avenir Next Condensed Demi Bold</vt:lpstr>
      <vt:lpstr>Calibri</vt:lpstr>
      <vt:lpstr>Calibri Light</vt:lpstr>
      <vt:lpstr>Calisto MT</vt:lpstr>
      <vt:lpstr>Futura</vt:lpstr>
      <vt:lpstr>Helvetica Neue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Neilson</dc:creator>
  <cp:lastModifiedBy>Stephanie Neilson</cp:lastModifiedBy>
  <cp:revision>6</cp:revision>
  <dcterms:created xsi:type="dcterms:W3CDTF">2018-09-24T15:34:38Z</dcterms:created>
  <dcterms:modified xsi:type="dcterms:W3CDTF">2018-09-24T18:17:48Z</dcterms:modified>
</cp:coreProperties>
</file>